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9700" y="860991"/>
            <a:ext cx="11804698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6552" y="860991"/>
            <a:ext cx="10410995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0665" y="4086157"/>
            <a:ext cx="13582768" cy="294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73112" y="5208502"/>
            <a:ext cx="70878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Collectio</a:t>
            </a:r>
            <a:r>
              <a:rPr sz="5250" spc="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250" spc="-3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250" spc="-48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5250" spc="-1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undamen</a:t>
            </a:r>
            <a:r>
              <a:rPr sz="5250" spc="-1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250" spc="-28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als</a:t>
            </a:r>
            <a:endParaRPr sz="52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2424" y="2583788"/>
            <a:ext cx="16797655" cy="112966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 marR="5080">
              <a:lnSpc>
                <a:spcPts val="7360"/>
              </a:lnSpc>
              <a:spcBef>
                <a:spcPts val="1465"/>
              </a:spcBef>
            </a:pPr>
            <a:r>
              <a:rPr sz="7250" spc="-215" dirty="0">
                <a:solidFill>
                  <a:srgbClr val="171717"/>
                </a:solidFill>
              </a:rPr>
              <a:t>Working</a:t>
            </a:r>
            <a:r>
              <a:rPr sz="7250" spc="-535" dirty="0">
                <a:solidFill>
                  <a:srgbClr val="171717"/>
                </a:solidFill>
              </a:rPr>
              <a:t> </a:t>
            </a:r>
            <a:r>
              <a:rPr sz="7250" spc="-35" dirty="0">
                <a:solidFill>
                  <a:srgbClr val="171717"/>
                </a:solidFill>
              </a:rPr>
              <a:t>with</a:t>
            </a:r>
            <a:r>
              <a:rPr sz="7250" spc="-530" dirty="0">
                <a:solidFill>
                  <a:srgbClr val="171717"/>
                </a:solidFill>
              </a:rPr>
              <a:t> </a:t>
            </a:r>
            <a:r>
              <a:rPr sz="7250" spc="-110" dirty="0">
                <a:solidFill>
                  <a:srgbClr val="171717"/>
                </a:solidFill>
              </a:rPr>
              <a:t>Collections</a:t>
            </a:r>
            <a:r>
              <a:rPr sz="7250" spc="-530" dirty="0">
                <a:solidFill>
                  <a:srgbClr val="171717"/>
                </a:solidFill>
              </a:rPr>
              <a:t> </a:t>
            </a:r>
            <a:r>
              <a:rPr sz="7250" spc="-70" dirty="0">
                <a:solidFill>
                  <a:srgbClr val="171717"/>
                </a:solidFill>
              </a:rPr>
              <a:t>in</a:t>
            </a:r>
            <a:r>
              <a:rPr sz="7250" spc="-530" dirty="0">
                <a:solidFill>
                  <a:srgbClr val="171717"/>
                </a:solidFill>
              </a:rPr>
              <a:t> </a:t>
            </a:r>
            <a:r>
              <a:rPr sz="7250" spc="-200" dirty="0">
                <a:solidFill>
                  <a:srgbClr val="171717"/>
                </a:solidFill>
              </a:rPr>
              <a:t>Java </a:t>
            </a:r>
            <a:r>
              <a:rPr sz="7250" spc="-1910" dirty="0">
                <a:solidFill>
                  <a:srgbClr val="171717"/>
                </a:solidFill>
              </a:rPr>
              <a:t> </a:t>
            </a:r>
            <a:endParaRPr sz="72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9092" y="860991"/>
            <a:ext cx="1198626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Java</a:t>
            </a:r>
            <a:r>
              <a:rPr spc="-150" dirty="0"/>
              <a:t> </a:t>
            </a:r>
            <a:r>
              <a:rPr spc="-105" dirty="0"/>
              <a:t>Arrays</a:t>
            </a:r>
            <a:r>
              <a:rPr spc="-145" dirty="0"/>
              <a:t> </a:t>
            </a:r>
            <a:r>
              <a:rPr spc="60" dirty="0"/>
              <a:t>and</a:t>
            </a:r>
            <a:r>
              <a:rPr spc="-145" dirty="0"/>
              <a:t> </a:t>
            </a:r>
            <a:r>
              <a:rPr spc="45" dirty="0"/>
              <a:t>Collections</a:t>
            </a:r>
            <a:r>
              <a:rPr spc="-145" dirty="0"/>
              <a:t> </a:t>
            </a:r>
            <a:r>
              <a:rPr spc="-50" dirty="0"/>
              <a:t>Primer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399881" y="7361714"/>
            <a:ext cx="3533140" cy="1659889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3600" b="1" spc="10" dirty="0">
                <a:solidFill>
                  <a:srgbClr val="675BA7"/>
                </a:solidFill>
                <a:latin typeface="Tahoma" panose="020B0604030504040204"/>
                <a:cs typeface="Tahoma" panose="020B0604030504040204"/>
              </a:rPr>
              <a:t>Primitive</a:t>
            </a:r>
            <a:r>
              <a:rPr sz="3600" b="1" spc="-10" dirty="0">
                <a:solidFill>
                  <a:srgbClr val="675BA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b="1" spc="45" dirty="0">
                <a:solidFill>
                  <a:srgbClr val="675BA7"/>
                </a:solidFill>
                <a:latin typeface="Tahoma" panose="020B0604030504040204"/>
                <a:cs typeface="Tahoma" panose="020B0604030504040204"/>
              </a:rPr>
              <a:t>Array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114935">
              <a:lnSpc>
                <a:spcPct val="100000"/>
              </a:lnSpc>
              <a:spcBef>
                <a:spcPts val="2115"/>
              </a:spcBef>
            </a:pPr>
            <a:r>
              <a:rPr sz="3600" b="1" spc="40" dirty="0">
                <a:latin typeface="Arial" panose="020B0604020202020204"/>
                <a:cs typeface="Arial" panose="020B0604020202020204"/>
              </a:rPr>
              <a:t>Core</a:t>
            </a:r>
            <a:r>
              <a:rPr sz="36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latin typeface="Arial" panose="020B0604020202020204"/>
                <a:cs typeface="Arial" panose="020B0604020202020204"/>
              </a:rPr>
              <a:t>Java</a:t>
            </a:r>
            <a:r>
              <a:rPr sz="36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latin typeface="Arial" panose="020B0604020202020204"/>
                <a:cs typeface="Arial" panose="020B0604020202020204"/>
              </a:rPr>
              <a:t>type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09664" y="3614197"/>
            <a:ext cx="2713136" cy="3405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37780" y="7509143"/>
            <a:ext cx="4229100" cy="206756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25"/>
              </a:spcBef>
            </a:pPr>
            <a:r>
              <a:rPr sz="3600" b="1" spc="3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b="1" spc="-10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API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065" marR="5080" algn="ctr">
              <a:lnSpc>
                <a:spcPct val="101000"/>
              </a:lnSpc>
              <a:spcBef>
                <a:spcPts val="1485"/>
              </a:spcBef>
            </a:pPr>
            <a:r>
              <a:rPr sz="3600" b="1" spc="-105" dirty="0">
                <a:latin typeface="Arial" panose="020B0604020202020204"/>
                <a:cs typeface="Arial" panose="020B0604020202020204"/>
              </a:rPr>
              <a:t>Lists,</a:t>
            </a:r>
            <a:r>
              <a:rPr sz="36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latin typeface="Arial" panose="020B0604020202020204"/>
                <a:cs typeface="Arial" panose="020B0604020202020204"/>
              </a:rPr>
              <a:t>Sets,</a:t>
            </a:r>
            <a:r>
              <a:rPr sz="36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latin typeface="Arial" panose="020B0604020202020204"/>
                <a:cs typeface="Arial" panose="020B0604020202020204"/>
              </a:rPr>
              <a:t>Queues, </a:t>
            </a:r>
            <a:r>
              <a:rPr sz="3600" b="1" spc="-98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latin typeface="Arial" panose="020B0604020202020204"/>
                <a:cs typeface="Arial" panose="020B0604020202020204"/>
              </a:rPr>
              <a:t>Maps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995" y="3456971"/>
            <a:ext cx="3720108" cy="37201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682798" y="7509143"/>
            <a:ext cx="4513580" cy="206756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1625"/>
              </a:spcBef>
            </a:pPr>
            <a:r>
              <a:rPr sz="3600" b="1" spc="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Generics</a:t>
            </a:r>
            <a:r>
              <a:rPr sz="3600" b="1" spc="-9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9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Typing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151255" marR="91440" indent="-1052830">
              <a:lnSpc>
                <a:spcPct val="101000"/>
              </a:lnSpc>
              <a:spcBef>
                <a:spcPts val="1485"/>
              </a:spcBef>
            </a:pPr>
            <a:r>
              <a:rPr sz="3600" b="1" spc="-35" dirty="0">
                <a:latin typeface="Arial" panose="020B0604020202020204"/>
                <a:cs typeface="Arial" panose="020B0604020202020204"/>
              </a:rPr>
              <a:t>Autoboxing,</a:t>
            </a:r>
            <a:r>
              <a:rPr sz="36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Typing, </a:t>
            </a:r>
            <a:r>
              <a:rPr sz="3600" b="1" spc="-98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79373" y="3219985"/>
            <a:ext cx="3720108" cy="419407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235" y="860991"/>
            <a:ext cx="727583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60" dirty="0"/>
              <a:t> </a:t>
            </a:r>
            <a:r>
              <a:rPr spc="-210" dirty="0"/>
              <a:t>Is</a:t>
            </a:r>
            <a:r>
              <a:rPr spc="-160" dirty="0"/>
              <a:t> </a:t>
            </a:r>
            <a:r>
              <a:rPr spc="-185" dirty="0"/>
              <a:t>a</a:t>
            </a:r>
            <a:r>
              <a:rPr spc="-160" dirty="0"/>
              <a:t> </a:t>
            </a:r>
            <a:r>
              <a:rPr spc="35" dirty="0"/>
              <a:t>Collection?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4282457" y="3661380"/>
            <a:ext cx="327406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b="1" spc="10" dirty="0">
                <a:latin typeface="Arial" panose="020B0604020202020204"/>
                <a:cs typeface="Arial" panose="020B0604020202020204"/>
              </a:rPr>
              <a:t>Group</a:t>
            </a:r>
            <a:r>
              <a:rPr sz="36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latin typeface="Arial" panose="020B0604020202020204"/>
                <a:cs typeface="Arial" panose="020B0604020202020204"/>
              </a:rPr>
              <a:t>of</a:t>
            </a:r>
            <a:r>
              <a:rPr sz="36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latin typeface="Arial" panose="020B0604020202020204"/>
                <a:cs typeface="Arial" panose="020B0604020202020204"/>
              </a:rPr>
              <a:t>items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2457" y="5918428"/>
            <a:ext cx="6176645" cy="39401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37210">
              <a:lnSpc>
                <a:spcPct val="101000"/>
              </a:lnSpc>
              <a:spcBef>
                <a:spcPts val="75"/>
              </a:spcBef>
            </a:pPr>
            <a:r>
              <a:rPr sz="3600" b="1" spc="15" dirty="0">
                <a:latin typeface="Arial" panose="020B0604020202020204"/>
                <a:cs typeface="Arial" panose="020B0604020202020204"/>
              </a:rPr>
              <a:t>Items</a:t>
            </a:r>
            <a:r>
              <a:rPr sz="36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latin typeface="Arial" panose="020B0604020202020204"/>
                <a:cs typeface="Arial" panose="020B0604020202020204"/>
              </a:rPr>
              <a:t>indexed</a:t>
            </a:r>
            <a:r>
              <a:rPr sz="36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latin typeface="Arial" panose="020B0604020202020204"/>
                <a:cs typeface="Arial" panose="020B0604020202020204"/>
              </a:rPr>
              <a:t>by</a:t>
            </a:r>
            <a:r>
              <a:rPr sz="36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latin typeface="Arial" panose="020B0604020202020204"/>
                <a:cs typeface="Arial" panose="020B0604020202020204"/>
              </a:rPr>
              <a:t>number, </a:t>
            </a:r>
            <a:r>
              <a:rPr sz="3600" b="1" spc="-98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latin typeface="Arial" panose="020B0604020202020204"/>
                <a:cs typeface="Arial" panose="020B0604020202020204"/>
              </a:rPr>
              <a:t>position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latin typeface="Arial" panose="020B0604020202020204"/>
                <a:cs typeface="Arial" panose="020B0604020202020204"/>
              </a:rPr>
              <a:t>key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51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3125"/>
              </a:spcBef>
            </a:pPr>
            <a:r>
              <a:rPr sz="3600" b="1" spc="-95" dirty="0">
                <a:latin typeface="Arial" panose="020B0604020202020204"/>
                <a:cs typeface="Arial" panose="020B0604020202020204"/>
              </a:rPr>
              <a:t>Lists </a:t>
            </a:r>
            <a:r>
              <a:rPr sz="3600" b="1" spc="5" dirty="0">
                <a:latin typeface="Arial" panose="020B0604020202020204"/>
                <a:cs typeface="Arial" panose="020B0604020202020204"/>
              </a:rPr>
              <a:t>by </a:t>
            </a:r>
            <a:r>
              <a:rPr sz="3600" b="1" spc="-30" dirty="0">
                <a:latin typeface="Arial" panose="020B0604020202020204"/>
                <a:cs typeface="Arial" panose="020B0604020202020204"/>
              </a:rPr>
              <a:t>index, </a:t>
            </a:r>
            <a:r>
              <a:rPr sz="3600" b="1" spc="-40" dirty="0">
                <a:latin typeface="Arial" panose="020B0604020202020204"/>
                <a:cs typeface="Arial" panose="020B0604020202020204"/>
              </a:rPr>
              <a:t>sets </a:t>
            </a:r>
            <a:r>
              <a:rPr sz="3600" b="1" spc="5" dirty="0">
                <a:latin typeface="Arial" panose="020B0604020202020204"/>
                <a:cs typeface="Arial" panose="020B0604020202020204"/>
              </a:rPr>
              <a:t>by </a:t>
            </a:r>
            <a:r>
              <a:rPr sz="36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latin typeface="Arial" panose="020B0604020202020204"/>
                <a:cs typeface="Arial" panose="020B0604020202020204"/>
              </a:rPr>
              <a:t>uniqueness,</a:t>
            </a:r>
            <a:r>
              <a:rPr sz="36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latin typeface="Arial" panose="020B0604020202020204"/>
                <a:cs typeface="Arial" panose="020B0604020202020204"/>
              </a:rPr>
              <a:t>queues</a:t>
            </a:r>
            <a:r>
              <a:rPr sz="36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latin typeface="Arial" panose="020B0604020202020204"/>
                <a:cs typeface="Arial" panose="020B0604020202020204"/>
              </a:rPr>
              <a:t>by</a:t>
            </a:r>
            <a:r>
              <a:rPr sz="36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155" dirty="0">
                <a:latin typeface="Arial" panose="020B0604020202020204"/>
                <a:cs typeface="Arial" panose="020B0604020202020204"/>
              </a:rPr>
              <a:t>add/ </a:t>
            </a:r>
            <a:r>
              <a:rPr sz="3600" b="1" spc="-98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latin typeface="Arial" panose="020B0604020202020204"/>
                <a:cs typeface="Arial" panose="020B0604020202020204"/>
              </a:rPr>
              <a:t>position</a:t>
            </a:r>
            <a:r>
              <a:rPr sz="36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latin typeface="Arial" panose="020B0604020202020204"/>
                <a:cs typeface="Arial" panose="020B0604020202020204"/>
              </a:rPr>
              <a:t> maps</a:t>
            </a:r>
            <a:r>
              <a:rPr sz="36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latin typeface="Arial" panose="020B0604020202020204"/>
                <a:cs typeface="Arial" panose="020B0604020202020204"/>
              </a:rPr>
              <a:t>by</a:t>
            </a:r>
            <a:r>
              <a:rPr sz="36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latin typeface="Arial" panose="020B0604020202020204"/>
                <a:cs typeface="Arial" panose="020B0604020202020204"/>
              </a:rPr>
              <a:t>key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4055" y="3026085"/>
            <a:ext cx="3020649" cy="1884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834" y="5560040"/>
            <a:ext cx="2401547" cy="1884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8823" y="8093994"/>
            <a:ext cx="1884759" cy="1884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013708" y="3665203"/>
            <a:ext cx="709422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dirty="0">
                <a:latin typeface="Courier New" panose="02070309020205020404"/>
                <a:cs typeface="Courier New" panose="02070309020205020404"/>
              </a:rPr>
              <a:t>["A",</a:t>
            </a:r>
            <a:r>
              <a:rPr sz="37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700" dirty="0">
                <a:latin typeface="Courier New" panose="02070309020205020404"/>
                <a:cs typeface="Courier New" panose="02070309020205020404"/>
              </a:rPr>
              <a:t>"B",</a:t>
            </a:r>
            <a:r>
              <a:rPr sz="37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700" dirty="0">
                <a:latin typeface="Courier New" panose="02070309020205020404"/>
                <a:cs typeface="Courier New" panose="02070309020205020404"/>
              </a:rPr>
              <a:t>"C",</a:t>
            </a:r>
            <a:r>
              <a:rPr sz="37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700" dirty="0">
                <a:latin typeface="Courier New" panose="02070309020205020404"/>
                <a:cs typeface="Courier New" panose="02070309020205020404"/>
              </a:rPr>
              <a:t>"D",</a:t>
            </a:r>
            <a:r>
              <a:rPr sz="37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700" spc="5" dirty="0">
                <a:latin typeface="Courier New" panose="02070309020205020404"/>
                <a:cs typeface="Courier New" panose="02070309020205020404"/>
              </a:rPr>
              <a:t>...]</a:t>
            </a:r>
            <a:endParaRPr sz="3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3708" y="6524867"/>
            <a:ext cx="30861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5" dirty="0">
                <a:latin typeface="Courier New" panose="02070309020205020404"/>
                <a:cs typeface="Courier New" panose="02070309020205020404"/>
              </a:rPr>
              <a:t>{</a:t>
            </a:r>
            <a:endParaRPr sz="3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9230" y="7090295"/>
            <a:ext cx="3418204" cy="206438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700" dirty="0">
                <a:latin typeface="Courier New" panose="02070309020205020404"/>
                <a:cs typeface="Courier New" panose="02070309020205020404"/>
              </a:rPr>
              <a:t>"PI":</a:t>
            </a:r>
            <a:r>
              <a:rPr sz="37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700" dirty="0">
                <a:latin typeface="Courier New" panose="02070309020205020404"/>
                <a:cs typeface="Courier New" panose="02070309020205020404"/>
              </a:rPr>
              <a:t>3.14,</a:t>
            </a: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700" dirty="0">
                <a:latin typeface="Courier New" panose="02070309020205020404"/>
                <a:cs typeface="Courier New" panose="02070309020205020404"/>
              </a:rPr>
              <a:t>"PHI":</a:t>
            </a:r>
            <a:r>
              <a:rPr sz="37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700" dirty="0">
                <a:latin typeface="Courier New" panose="02070309020205020404"/>
                <a:cs typeface="Courier New" panose="02070309020205020404"/>
              </a:rPr>
              <a:t>1.61,</a:t>
            </a: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3700" dirty="0">
                <a:latin typeface="Courier New" panose="02070309020205020404"/>
                <a:cs typeface="Courier New" panose="02070309020205020404"/>
              </a:rPr>
              <a:t>...</a:t>
            </a:r>
            <a:endParaRPr sz="3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13708" y="9243109"/>
            <a:ext cx="30861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5" dirty="0">
                <a:latin typeface="Courier New" panose="02070309020205020404"/>
                <a:cs typeface="Courier New" panose="02070309020205020404"/>
              </a:rPr>
              <a:t>}</a:t>
            </a:r>
            <a:endParaRPr sz="3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9270" y="2778150"/>
            <a:ext cx="0" cy="7442200"/>
          </a:xfrm>
          <a:custGeom>
            <a:avLst/>
            <a:gdLst/>
            <a:ahLst/>
            <a:cxnLst/>
            <a:rect l="l" t="t" r="r" b="b"/>
            <a:pathLst>
              <a:path h="7442200">
                <a:moveTo>
                  <a:pt x="0" y="0"/>
                </a:moveTo>
                <a:lnTo>
                  <a:pt x="0" y="7441680"/>
                </a:lnTo>
              </a:path>
            </a:pathLst>
          </a:custGeom>
          <a:ln w="52354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7357" y="860991"/>
            <a:ext cx="1012952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Lists,</a:t>
            </a:r>
            <a:r>
              <a:rPr spc="-150" dirty="0"/>
              <a:t> </a:t>
            </a:r>
            <a:r>
              <a:rPr spc="-235" dirty="0"/>
              <a:t>Sets,</a:t>
            </a:r>
            <a:r>
              <a:rPr spc="-150" dirty="0"/>
              <a:t> </a:t>
            </a:r>
            <a:r>
              <a:rPr spc="-100" dirty="0"/>
              <a:t>Queues,</a:t>
            </a:r>
            <a:r>
              <a:rPr spc="-150" dirty="0"/>
              <a:t> </a:t>
            </a:r>
            <a:r>
              <a:rPr spc="60" dirty="0"/>
              <a:t>and</a:t>
            </a:r>
            <a:r>
              <a:rPr spc="-150" dirty="0"/>
              <a:t> </a:t>
            </a:r>
            <a:r>
              <a:rPr spc="-5" dirty="0"/>
              <a:t>Maps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65290" y="2995949"/>
            <a:ext cx="16294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2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5600" spc="-3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5600" spc="-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ts</a:t>
            </a:r>
            <a:endParaRPr sz="5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8619" y="2544026"/>
            <a:ext cx="9197975" cy="779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3375">
              <a:lnSpc>
                <a:spcPct val="120000"/>
              </a:lnSpc>
              <a:spcBef>
                <a:spcPts val="95"/>
              </a:spcBef>
            </a:pPr>
            <a:r>
              <a:rPr sz="32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Position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number,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starting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0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Allows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duplicates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slows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list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size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grows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603375">
              <a:lnSpc>
                <a:spcPct val="120000"/>
              </a:lnSpc>
              <a:spcBef>
                <a:spcPts val="3075"/>
              </a:spcBef>
            </a:pPr>
            <a:r>
              <a:rPr sz="32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Position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number,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starting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0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Items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unique, </a:t>
            </a:r>
            <a:r>
              <a:rPr sz="32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duplicates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slows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size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grows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673860">
              <a:lnSpc>
                <a:spcPct val="120000"/>
              </a:lnSpc>
              <a:spcBef>
                <a:spcPts val="1365"/>
              </a:spcBef>
            </a:pPr>
            <a:r>
              <a:rPr sz="32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Position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entry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queue </a:t>
            </a:r>
            <a:r>
              <a:rPr sz="3200" b="1" spc="-8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Allows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duplicates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slows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size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grows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7145">
              <a:lnSpc>
                <a:spcPct val="100000"/>
              </a:lnSpc>
              <a:spcBef>
                <a:spcPts val="2140"/>
              </a:spcBef>
            </a:pPr>
            <a:r>
              <a:rPr sz="32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32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based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7145">
              <a:lnSpc>
                <a:spcPct val="100000"/>
              </a:lnSpc>
              <a:spcBef>
                <a:spcPts val="780"/>
              </a:spcBef>
            </a:pPr>
            <a:r>
              <a:rPr sz="32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Keys</a:t>
            </a:r>
            <a:r>
              <a:rPr sz="32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unique,</a:t>
            </a:r>
            <a:r>
              <a:rPr sz="32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duplicates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7145">
              <a:lnSpc>
                <a:spcPct val="100000"/>
              </a:lnSpc>
              <a:spcBef>
                <a:spcPts val="775"/>
              </a:spcBef>
            </a:pPr>
            <a:r>
              <a:rPr sz="32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Performance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doesn't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change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map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size</a:t>
            </a:r>
            <a:r>
              <a:rPr sz="32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grows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8564" y="5145258"/>
            <a:ext cx="153606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1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Sets</a:t>
            </a:r>
            <a:endParaRPr sz="5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6025" y="9010027"/>
            <a:ext cx="18764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2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Maps</a:t>
            </a:r>
            <a:endParaRPr sz="5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5092" y="7077642"/>
            <a:ext cx="26892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Queues</a:t>
            </a:r>
            <a:endParaRPr sz="5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J</a:t>
            </a:r>
            <a:r>
              <a:rPr spc="-35" dirty="0"/>
              <a:t>a</a:t>
            </a:r>
            <a:r>
              <a:rPr spc="-105" dirty="0"/>
              <a:t>va</a:t>
            </a:r>
            <a:r>
              <a:rPr spc="-140" dirty="0"/>
              <a:t> </a:t>
            </a:r>
            <a:r>
              <a:rPr spc="45" dirty="0"/>
              <a:t>Collections</a:t>
            </a:r>
            <a:r>
              <a:rPr spc="-140" dirty="0"/>
              <a:t> </a:t>
            </a:r>
            <a:r>
              <a:rPr spc="-295" dirty="0"/>
              <a:t>API</a:t>
            </a:r>
            <a:r>
              <a:rPr spc="-140" dirty="0"/>
              <a:t> </a:t>
            </a:r>
            <a:r>
              <a:rPr spc="-35" dirty="0"/>
              <a:t>Overview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5575279" y="3180483"/>
            <a:ext cx="2511425" cy="141097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383540">
              <a:lnSpc>
                <a:spcPct val="100000"/>
              </a:lnSpc>
            </a:pPr>
            <a:r>
              <a:rPr sz="28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5279" y="5038547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690245">
              <a:lnSpc>
                <a:spcPct val="100000"/>
              </a:lnSpc>
            </a:pPr>
            <a:r>
              <a:rPr sz="28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Queue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3058" y="5038547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7500" y="5038547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2687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50545">
              <a:lnSpc>
                <a:spcPct val="100000"/>
              </a:lnSpc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HashSet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9964" y="7680118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388620">
              <a:lnSpc>
                <a:spcPct val="100000"/>
              </a:lnSpc>
            </a:pPr>
            <a:r>
              <a:rPr sz="28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1325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7747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PriorityQueue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603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04825">
              <a:lnSpc>
                <a:spcPct val="100000"/>
              </a:lnSpc>
            </a:pPr>
            <a:r>
              <a:rPr sz="2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32478" y="4498779"/>
            <a:ext cx="1937385" cy="475615"/>
            <a:chOff x="8232478" y="4498779"/>
            <a:chExt cx="1937385" cy="475615"/>
          </a:xfrm>
        </p:grpSpPr>
        <p:sp>
          <p:nvSpPr>
            <p:cNvPr id="12" name="object 12"/>
            <p:cNvSpPr/>
            <p:nvPr/>
          </p:nvSpPr>
          <p:spPr>
            <a:xfrm>
              <a:off x="8448369" y="4616184"/>
              <a:ext cx="1689735" cy="327025"/>
            </a:xfrm>
            <a:custGeom>
              <a:avLst/>
              <a:gdLst/>
              <a:ahLst/>
              <a:cxnLst/>
              <a:rect l="l" t="t" r="r" b="b"/>
              <a:pathLst>
                <a:path w="1689734" h="327025">
                  <a:moveTo>
                    <a:pt x="0" y="0"/>
                  </a:moveTo>
                  <a:lnTo>
                    <a:pt x="30841" y="5961"/>
                  </a:lnTo>
                  <a:lnTo>
                    <a:pt x="1689469" y="326589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32478" y="4498779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270581" y="0"/>
                  </a:moveTo>
                  <a:lnTo>
                    <a:pt x="0" y="75670"/>
                  </a:lnTo>
                  <a:lnTo>
                    <a:pt x="222885" y="246733"/>
                  </a:lnTo>
                  <a:lnTo>
                    <a:pt x="270581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697531" y="4584991"/>
            <a:ext cx="251460" cy="414655"/>
            <a:chOff x="6697531" y="4584991"/>
            <a:chExt cx="251460" cy="414655"/>
          </a:xfrm>
        </p:grpSpPr>
        <p:sp>
          <p:nvSpPr>
            <p:cNvPr id="15" name="object 15"/>
            <p:cNvSpPr/>
            <p:nvPr/>
          </p:nvSpPr>
          <p:spPr>
            <a:xfrm>
              <a:off x="6823182" y="4804880"/>
              <a:ext cx="0" cy="194945"/>
            </a:xfrm>
            <a:custGeom>
              <a:avLst/>
              <a:gdLst/>
              <a:ahLst/>
              <a:cxnLst/>
              <a:rect l="l" t="t" r="r" b="b"/>
              <a:pathLst>
                <a:path h="194945">
                  <a:moveTo>
                    <a:pt x="0" y="0"/>
                  </a:moveTo>
                  <a:lnTo>
                    <a:pt x="0" y="194758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97531" y="4584991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3380778" y="4489445"/>
            <a:ext cx="2049145" cy="500380"/>
            <a:chOff x="3380778" y="4489445"/>
            <a:chExt cx="2049145" cy="500380"/>
          </a:xfrm>
        </p:grpSpPr>
        <p:sp>
          <p:nvSpPr>
            <p:cNvPr id="18" name="object 18"/>
            <p:cNvSpPr/>
            <p:nvPr/>
          </p:nvSpPr>
          <p:spPr>
            <a:xfrm>
              <a:off x="3412191" y="4606766"/>
              <a:ext cx="1801495" cy="351155"/>
            </a:xfrm>
            <a:custGeom>
              <a:avLst/>
              <a:gdLst/>
              <a:ahLst/>
              <a:cxnLst/>
              <a:rect l="l" t="t" r="r" b="b"/>
              <a:pathLst>
                <a:path w="1801495" h="351154">
                  <a:moveTo>
                    <a:pt x="1801395" y="0"/>
                  </a:moveTo>
                  <a:lnTo>
                    <a:pt x="1770563" y="6009"/>
                  </a:lnTo>
                  <a:lnTo>
                    <a:pt x="0" y="351124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58715" y="4489445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0" y="0"/>
                  </a:moveTo>
                  <a:lnTo>
                    <a:pt x="48078" y="246659"/>
                  </a:lnTo>
                  <a:lnTo>
                    <a:pt x="270698" y="75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990876" y="6498114"/>
            <a:ext cx="1279525" cy="1069975"/>
            <a:chOff x="1990876" y="6498114"/>
            <a:chExt cx="1279525" cy="1069975"/>
          </a:xfrm>
        </p:grpSpPr>
        <p:sp>
          <p:nvSpPr>
            <p:cNvPr id="21" name="object 21"/>
            <p:cNvSpPr/>
            <p:nvPr/>
          </p:nvSpPr>
          <p:spPr>
            <a:xfrm>
              <a:off x="2022289" y="6638748"/>
              <a:ext cx="1079500" cy="897890"/>
            </a:xfrm>
            <a:custGeom>
              <a:avLst/>
              <a:gdLst/>
              <a:ahLst/>
              <a:cxnLst/>
              <a:rect l="l" t="t" r="r" b="b"/>
              <a:pathLst>
                <a:path w="1079500" h="897890">
                  <a:moveTo>
                    <a:pt x="1078909" y="0"/>
                  </a:moveTo>
                  <a:lnTo>
                    <a:pt x="1054761" y="20090"/>
                  </a:lnTo>
                  <a:lnTo>
                    <a:pt x="0" y="897630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96688" y="6498114"/>
              <a:ext cx="273685" cy="257810"/>
            </a:xfrm>
            <a:custGeom>
              <a:avLst/>
              <a:gdLst/>
              <a:ahLst/>
              <a:cxnLst/>
              <a:rect l="l" t="t" r="r" b="b"/>
              <a:pathLst>
                <a:path w="273685" h="257809">
                  <a:moveTo>
                    <a:pt x="273545" y="0"/>
                  </a:moveTo>
                  <a:lnTo>
                    <a:pt x="0" y="64133"/>
                  </a:lnTo>
                  <a:lnTo>
                    <a:pt x="160723" y="257316"/>
                  </a:lnTo>
                  <a:lnTo>
                    <a:pt x="273545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3374943" y="6499229"/>
            <a:ext cx="1549400" cy="1173480"/>
            <a:chOff x="3374943" y="6499229"/>
            <a:chExt cx="1549400" cy="1173480"/>
          </a:xfrm>
        </p:grpSpPr>
        <p:sp>
          <p:nvSpPr>
            <p:cNvPr id="24" name="object 24"/>
            <p:cNvSpPr/>
            <p:nvPr/>
          </p:nvSpPr>
          <p:spPr>
            <a:xfrm>
              <a:off x="3550646" y="6631438"/>
              <a:ext cx="1342390" cy="1009650"/>
            </a:xfrm>
            <a:custGeom>
              <a:avLst/>
              <a:gdLst/>
              <a:ahLst/>
              <a:cxnLst/>
              <a:rect l="l" t="t" r="r" b="b"/>
              <a:pathLst>
                <a:path w="1342389" h="1009650">
                  <a:moveTo>
                    <a:pt x="0" y="0"/>
                  </a:moveTo>
                  <a:lnTo>
                    <a:pt x="25100" y="18887"/>
                  </a:lnTo>
                  <a:lnTo>
                    <a:pt x="1341802" y="1009649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374943" y="6499229"/>
              <a:ext cx="276860" cy="252095"/>
            </a:xfrm>
            <a:custGeom>
              <a:avLst/>
              <a:gdLst/>
              <a:ahLst/>
              <a:cxnLst/>
              <a:rect l="l" t="t" r="r" b="b"/>
              <a:pathLst>
                <a:path w="276860" h="252095">
                  <a:moveTo>
                    <a:pt x="0" y="0"/>
                  </a:moveTo>
                  <a:lnTo>
                    <a:pt x="125254" y="251498"/>
                  </a:lnTo>
                  <a:lnTo>
                    <a:pt x="276351" y="50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6761681" y="6530475"/>
            <a:ext cx="1069975" cy="1069975"/>
            <a:chOff x="6761681" y="6530475"/>
            <a:chExt cx="1069975" cy="1069975"/>
          </a:xfrm>
        </p:grpSpPr>
        <p:sp>
          <p:nvSpPr>
            <p:cNvPr id="27" name="object 27"/>
            <p:cNvSpPr/>
            <p:nvPr/>
          </p:nvSpPr>
          <p:spPr>
            <a:xfrm>
              <a:off x="6917166" y="6685960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4" h="883284">
                  <a:moveTo>
                    <a:pt x="0" y="0"/>
                  </a:moveTo>
                  <a:lnTo>
                    <a:pt x="22212" y="22212"/>
                  </a:lnTo>
                  <a:lnTo>
                    <a:pt x="882780" y="882780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761681" y="6530475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88848" y="266544"/>
                  </a:lnTo>
                  <a:lnTo>
                    <a:pt x="266544" y="88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10270581" y="6497938"/>
            <a:ext cx="3520440" cy="1176020"/>
            <a:chOff x="10270581" y="6497938"/>
            <a:chExt cx="3520440" cy="1176020"/>
          </a:xfrm>
        </p:grpSpPr>
        <p:sp>
          <p:nvSpPr>
            <p:cNvPr id="30" name="object 30"/>
            <p:cNvSpPr/>
            <p:nvPr/>
          </p:nvSpPr>
          <p:spPr>
            <a:xfrm>
              <a:off x="10381534" y="6687781"/>
              <a:ext cx="558165" cy="955040"/>
            </a:xfrm>
            <a:custGeom>
              <a:avLst/>
              <a:gdLst/>
              <a:ahLst/>
              <a:cxnLst/>
              <a:rect l="l" t="t" r="r" b="b"/>
              <a:pathLst>
                <a:path w="558165" h="955040">
                  <a:moveTo>
                    <a:pt x="0" y="0"/>
                  </a:moveTo>
                  <a:lnTo>
                    <a:pt x="15850" y="27120"/>
                  </a:lnTo>
                  <a:lnTo>
                    <a:pt x="557907" y="954598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270581" y="6497938"/>
              <a:ext cx="235585" cy="280670"/>
            </a:xfrm>
            <a:custGeom>
              <a:avLst/>
              <a:gdLst/>
              <a:ahLst/>
              <a:cxnLst/>
              <a:rect l="l" t="t" r="r" b="b"/>
              <a:pathLst>
                <a:path w="235584" h="280670">
                  <a:moveTo>
                    <a:pt x="0" y="0"/>
                  </a:moveTo>
                  <a:lnTo>
                    <a:pt x="18320" y="280365"/>
                  </a:lnTo>
                  <a:lnTo>
                    <a:pt x="235287" y="153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856055" y="6626380"/>
              <a:ext cx="2903855" cy="956944"/>
            </a:xfrm>
            <a:custGeom>
              <a:avLst/>
              <a:gdLst/>
              <a:ahLst/>
              <a:cxnLst/>
              <a:rect l="l" t="t" r="r" b="b"/>
              <a:pathLst>
                <a:path w="2903855" h="956945">
                  <a:moveTo>
                    <a:pt x="0" y="0"/>
                  </a:moveTo>
                  <a:lnTo>
                    <a:pt x="29834" y="9832"/>
                  </a:lnTo>
                  <a:lnTo>
                    <a:pt x="2903266" y="956799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647215" y="6516875"/>
              <a:ext cx="278130" cy="238760"/>
            </a:xfrm>
            <a:custGeom>
              <a:avLst/>
              <a:gdLst/>
              <a:ahLst/>
              <a:cxnLst/>
              <a:rect l="l" t="t" r="r" b="b"/>
              <a:pathLst>
                <a:path w="278129" h="238759">
                  <a:moveTo>
                    <a:pt x="278002" y="0"/>
                  </a:moveTo>
                  <a:lnTo>
                    <a:pt x="0" y="40679"/>
                  </a:lnTo>
                  <a:lnTo>
                    <a:pt x="199344" y="238674"/>
                  </a:lnTo>
                  <a:lnTo>
                    <a:pt x="278002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5540752" y="3180483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49576" y="5824584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46672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HashMap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304698" y="5829642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16255">
              <a:lnSpc>
                <a:spcPct val="100000"/>
              </a:lnSpc>
            </a:pPr>
            <a:r>
              <a:rPr sz="28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TreeMap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7110640" y="4664702"/>
            <a:ext cx="1670050" cy="1183005"/>
            <a:chOff x="17110640" y="4664702"/>
            <a:chExt cx="1670050" cy="1183005"/>
          </a:xfrm>
        </p:grpSpPr>
        <p:sp>
          <p:nvSpPr>
            <p:cNvPr id="38" name="object 38"/>
            <p:cNvSpPr/>
            <p:nvPr/>
          </p:nvSpPr>
          <p:spPr>
            <a:xfrm>
              <a:off x="17290554" y="4791123"/>
              <a:ext cx="1458595" cy="1024890"/>
            </a:xfrm>
            <a:custGeom>
              <a:avLst/>
              <a:gdLst/>
              <a:ahLst/>
              <a:cxnLst/>
              <a:rect l="l" t="t" r="r" b="b"/>
              <a:pathLst>
                <a:path w="1458594" h="1024889">
                  <a:moveTo>
                    <a:pt x="0" y="0"/>
                  </a:moveTo>
                  <a:lnTo>
                    <a:pt x="25701" y="18060"/>
                  </a:lnTo>
                  <a:lnTo>
                    <a:pt x="1458147" y="1024605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7110640" y="4664702"/>
              <a:ext cx="278130" cy="247650"/>
            </a:xfrm>
            <a:custGeom>
              <a:avLst/>
              <a:gdLst/>
              <a:ahLst/>
              <a:cxnLst/>
              <a:rect l="l" t="t" r="r" b="b"/>
              <a:pathLst>
                <a:path w="278130" h="247650">
                  <a:moveTo>
                    <a:pt x="0" y="0"/>
                  </a:moveTo>
                  <a:lnTo>
                    <a:pt x="133378" y="247288"/>
                  </a:lnTo>
                  <a:lnTo>
                    <a:pt x="277855" y="41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15514296" y="4664842"/>
            <a:ext cx="1126490" cy="1126490"/>
            <a:chOff x="15514296" y="4664842"/>
            <a:chExt cx="1126490" cy="1126490"/>
          </a:xfrm>
        </p:grpSpPr>
        <p:sp>
          <p:nvSpPr>
            <p:cNvPr id="41" name="object 41"/>
            <p:cNvSpPr/>
            <p:nvPr/>
          </p:nvSpPr>
          <p:spPr>
            <a:xfrm>
              <a:off x="15545709" y="4820327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5" h="939164">
                  <a:moveTo>
                    <a:pt x="939021" y="0"/>
                  </a:moveTo>
                  <a:lnTo>
                    <a:pt x="916809" y="22212"/>
                  </a:lnTo>
                  <a:lnTo>
                    <a:pt x="0" y="939021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6373679" y="466484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536" y="0"/>
                  </a:moveTo>
                  <a:lnTo>
                    <a:pt x="0" y="88848"/>
                  </a:lnTo>
                  <a:lnTo>
                    <a:pt x="177690" y="266544"/>
                  </a:lnTo>
                  <a:lnTo>
                    <a:pt x="266536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2534047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99440">
              <a:lnSpc>
                <a:spcPct val="100000"/>
              </a:lnSpc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TreeSet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Collection</a:t>
            </a:r>
            <a:r>
              <a:rPr spc="-155" dirty="0"/>
              <a:t> </a:t>
            </a:r>
            <a:r>
              <a:rPr spc="-35" dirty="0"/>
              <a:t>Overview</a:t>
            </a:r>
            <a:r>
              <a:rPr spc="-155" dirty="0"/>
              <a:t> </a:t>
            </a:r>
            <a:r>
              <a:rPr spc="80" dirty="0"/>
              <a:t>Cheat</a:t>
            </a:r>
            <a:r>
              <a:rPr spc="-150" dirty="0"/>
              <a:t> </a:t>
            </a:r>
            <a:r>
              <a:rPr spc="-50" dirty="0"/>
              <a:t>Sheets</a:t>
            </a:r>
            <a:endParaRPr spc="-5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3266" y="5147412"/>
            <a:ext cx="18037565" cy="34199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Collection</a:t>
            </a:r>
            <a:r>
              <a:rPr spc="-155" dirty="0"/>
              <a:t> </a:t>
            </a:r>
            <a:r>
              <a:rPr spc="-35" dirty="0"/>
              <a:t>Overview</a:t>
            </a:r>
            <a:r>
              <a:rPr spc="-155" dirty="0"/>
              <a:t> </a:t>
            </a:r>
            <a:r>
              <a:rPr spc="80" dirty="0"/>
              <a:t>Cheat</a:t>
            </a:r>
            <a:r>
              <a:rPr spc="-150" dirty="0"/>
              <a:t> </a:t>
            </a:r>
            <a:r>
              <a:rPr spc="-50" dirty="0"/>
              <a:t>Sheets</a:t>
            </a:r>
            <a:endParaRPr spc="-5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6056" y="4336046"/>
            <a:ext cx="18689935" cy="54661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6262" y="2331750"/>
            <a:ext cx="353504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290" dirty="0">
                <a:solidFill>
                  <a:srgbClr val="F4F4F4"/>
                </a:solidFill>
              </a:rPr>
              <a:t>Summary</a:t>
            </a:r>
            <a:endParaRPr sz="69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549900" indent="-361315">
              <a:lnSpc>
                <a:spcPct val="100000"/>
              </a:lnSpc>
              <a:spcBef>
                <a:spcPts val="1100"/>
              </a:spcBef>
              <a:buSzPct val="108000"/>
              <a:buFont typeface="Arial MT"/>
              <a:buChar char="-"/>
              <a:tabLst>
                <a:tab pos="5550535" algn="l"/>
              </a:tabLst>
            </a:pPr>
            <a:r>
              <a:rPr sz="3950" spc="55" dirty="0"/>
              <a:t>What</a:t>
            </a:r>
            <a:r>
              <a:rPr sz="3950" spc="-80" dirty="0"/>
              <a:t> </a:t>
            </a:r>
            <a:r>
              <a:rPr sz="3950" spc="-120" dirty="0"/>
              <a:t>Is</a:t>
            </a:r>
            <a:r>
              <a:rPr sz="3950" spc="-75" dirty="0"/>
              <a:t> </a:t>
            </a:r>
            <a:r>
              <a:rPr sz="3950" spc="-25" dirty="0"/>
              <a:t>a</a:t>
            </a:r>
            <a:r>
              <a:rPr sz="3950" spc="-80" dirty="0"/>
              <a:t> </a:t>
            </a:r>
            <a:r>
              <a:rPr sz="3950" spc="-10" dirty="0"/>
              <a:t>Collection?</a:t>
            </a:r>
            <a:endParaRPr sz="3950"/>
          </a:p>
          <a:p>
            <a:pPr marL="5626100" indent="-437515">
              <a:lnSpc>
                <a:spcPct val="100000"/>
              </a:lnSpc>
              <a:spcBef>
                <a:spcPts val="1245"/>
              </a:spcBef>
              <a:buFont typeface="Arial MT"/>
              <a:buChar char="-"/>
              <a:tabLst>
                <a:tab pos="5626100" algn="l"/>
                <a:tab pos="5626735" algn="l"/>
              </a:tabLst>
            </a:pPr>
            <a:r>
              <a:rPr sz="3950" spc="-125" dirty="0"/>
              <a:t>Lists,</a:t>
            </a:r>
            <a:r>
              <a:rPr sz="3950" spc="-80" dirty="0"/>
              <a:t> </a:t>
            </a:r>
            <a:r>
              <a:rPr sz="3950" spc="-75" dirty="0"/>
              <a:t>Sets, </a:t>
            </a:r>
            <a:r>
              <a:rPr sz="3950" spc="-30" dirty="0"/>
              <a:t>Queues,</a:t>
            </a:r>
            <a:r>
              <a:rPr sz="3950" spc="-80" dirty="0"/>
              <a:t> </a:t>
            </a:r>
            <a:r>
              <a:rPr sz="3950" spc="-5" dirty="0"/>
              <a:t>and</a:t>
            </a:r>
            <a:r>
              <a:rPr sz="3950" spc="-75" dirty="0"/>
              <a:t> </a:t>
            </a:r>
            <a:r>
              <a:rPr sz="3950" spc="-15" dirty="0"/>
              <a:t>Maps</a:t>
            </a:r>
            <a:endParaRPr sz="3950"/>
          </a:p>
          <a:p>
            <a:pPr marL="5549900" marR="5080" indent="-361315">
              <a:lnSpc>
                <a:spcPts val="4730"/>
              </a:lnSpc>
              <a:spcBef>
                <a:spcPts val="1525"/>
              </a:spcBef>
              <a:buSzPct val="108000"/>
              <a:buFont typeface="Arial MT"/>
              <a:buChar char="-"/>
              <a:tabLst>
                <a:tab pos="5550535" algn="l"/>
              </a:tabLst>
            </a:pPr>
            <a:r>
              <a:rPr sz="3950" spc="-35" dirty="0"/>
              <a:t>Java</a:t>
            </a:r>
            <a:r>
              <a:rPr sz="3950" spc="-70" dirty="0"/>
              <a:t> </a:t>
            </a:r>
            <a:r>
              <a:rPr sz="3950" spc="25" dirty="0"/>
              <a:t>Collection</a:t>
            </a:r>
            <a:r>
              <a:rPr sz="3950" spc="-70" dirty="0"/>
              <a:t> </a:t>
            </a:r>
            <a:r>
              <a:rPr sz="3950" spc="-120" dirty="0"/>
              <a:t>API</a:t>
            </a:r>
            <a:r>
              <a:rPr sz="3950" spc="-65" dirty="0"/>
              <a:t> </a:t>
            </a:r>
            <a:r>
              <a:rPr sz="3950" spc="-10" dirty="0"/>
              <a:t>hierarchy</a:t>
            </a:r>
            <a:r>
              <a:rPr sz="3950" spc="-70" dirty="0"/>
              <a:t> </a:t>
            </a:r>
            <a:r>
              <a:rPr sz="3950" spc="-5" dirty="0"/>
              <a:t>and </a:t>
            </a:r>
            <a:r>
              <a:rPr sz="3950" spc="-1080" dirty="0"/>
              <a:t> </a:t>
            </a:r>
            <a:r>
              <a:rPr sz="3950" spc="40" dirty="0"/>
              <a:t>attributes</a:t>
            </a:r>
            <a:endParaRPr sz="39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WPS Presentation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Microsoft Sans Serif</vt:lpstr>
      <vt:lpstr>Arial</vt:lpstr>
      <vt:lpstr>Tahoma</vt:lpstr>
      <vt:lpstr>Courier New</vt:lpstr>
      <vt:lpstr>Verdana</vt:lpstr>
      <vt:lpstr>Times New Roman</vt:lpstr>
      <vt:lpstr>Arial MT</vt:lpstr>
      <vt:lpstr>Calibri</vt:lpstr>
      <vt:lpstr>Microsoft YaHei</vt:lpstr>
      <vt:lpstr>Arial Unicode MS</vt:lpstr>
      <vt:lpstr>Office Theme</vt:lpstr>
      <vt:lpstr>Working with Arrays and Collections in Java  (Java SE 11 Developer Certification 1Z0-819)</vt:lpstr>
      <vt:lpstr>Java Arrays and Collections Primer</vt:lpstr>
      <vt:lpstr>What Is a Collection?</vt:lpstr>
      <vt:lpstr>Lists, Sets, Queues, and Maps</vt:lpstr>
      <vt:lpstr>Java Collections API Overview</vt:lpstr>
      <vt:lpstr>Collection Overview Cheat Sheets</vt:lpstr>
      <vt:lpstr>Collection Overview Cheat Sheets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Arrays and Collections in Java  (Java SE 11 Developer Certification 1Z0-819)</dc:title>
  <dc:creator/>
  <cp:lastModifiedBy>Steve Sam</cp:lastModifiedBy>
  <cp:revision>3</cp:revision>
  <dcterms:created xsi:type="dcterms:W3CDTF">2022-06-09T16:14:00Z</dcterms:created>
  <dcterms:modified xsi:type="dcterms:W3CDTF">2022-06-09T16:51:37Z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Creator">
    <vt:lpwstr>Keynote</vt:lpwstr>
  </property>
  <property fmtid="{D5CDD505-2E9C-101B-9397-08002B2CF9AE}" pid="4" name="LastSaved">
    <vt:filetime>2022-06-09T11:00:00Z</vt:filetime>
  </property>
  <property fmtid="{D5CDD505-2E9C-101B-9397-08002B2CF9AE}" pid="5" name="ICV">
    <vt:lpwstr>57189F8744AF460EB68C6C50CA96A75F</vt:lpwstr>
  </property>
  <property fmtid="{D5CDD505-2E9C-101B-9397-08002B2CF9AE}" pid="6" name="KSOProductBuildVer">
    <vt:lpwstr>1033-11.2.0.11156</vt:lpwstr>
  </property>
</Properties>
</file>