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859" y="760476"/>
            <a:ext cx="88646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059" y="1629155"/>
            <a:ext cx="11303000" cy="474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104641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3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22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20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static</a:t>
            </a:r>
            <a:r>
              <a:rPr spc="-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class</a:t>
            </a:r>
            <a:r>
              <a:rPr spc="-1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RewardProgram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{</a:t>
            </a:r>
            <a:endParaRPr dirty="0">
              <a:solidFill>
                <a:srgbClr val="2A9FBC"/>
              </a:solidFill>
            </a:endParaRPr>
          </a:p>
          <a:p>
            <a:pPr marL="622300" marR="461645">
              <a:lnSpc>
                <a:spcPct val="150000"/>
              </a:lnSpc>
            </a:pPr>
            <a:r>
              <a:rPr spc="-5" dirty="0"/>
              <a:t>private int memberLevel; // </a:t>
            </a:r>
            <a:r>
              <a:rPr dirty="0"/>
              <a:t>3 </a:t>
            </a:r>
            <a:r>
              <a:rPr spc="-5" dirty="0"/>
              <a:t>(1st priority), 2, </a:t>
            </a:r>
            <a:r>
              <a:rPr dirty="0"/>
              <a:t>1 </a:t>
            </a:r>
            <a:r>
              <a:rPr spc="-1190" dirty="0"/>
              <a:t> </a:t>
            </a:r>
            <a:r>
              <a:rPr spc="-5" dirty="0"/>
              <a:t>private</a:t>
            </a:r>
            <a:r>
              <a:rPr spc="-10" dirty="0"/>
              <a:t> </a:t>
            </a:r>
            <a:r>
              <a:rPr spc="-5" dirty="0"/>
              <a:t>int memberDays;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2735579"/>
            <a:ext cx="977900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Passenger(String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memberLevel,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83" y="4849238"/>
            <a:ext cx="6287770" cy="877569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5707379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2238755"/>
            <a:ext cx="749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steve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0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5" dirty="0"/>
              <a:t>("Steve",</a:t>
            </a:r>
            <a:r>
              <a:rPr spc="-15" dirty="0"/>
              <a:t> </a:t>
            </a:r>
            <a:r>
              <a:rPr spc="-5" dirty="0"/>
              <a:t>3,</a:t>
            </a:r>
            <a:r>
              <a:rPr spc="-20" dirty="0"/>
              <a:t> </a:t>
            </a:r>
            <a:r>
              <a:rPr spc="-5" dirty="0"/>
              <a:t>180);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6870" y="2935320"/>
            <a:ext cx="3583304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0659" y="2924555"/>
            <a:ext cx="627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3457955"/>
            <a:ext cx="113030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.setMemberLevel(3);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if(steve.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().getMemberLevel() ==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.getMemberLevel())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System.out.println("Steve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platinum");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477771"/>
            <a:ext cx="6731634" cy="3792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8420" indent="-288925">
              <a:lnSpc>
                <a:spcPct val="101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Non-static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29581"/>
            <a:ext cx="3384549" cy="3384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764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5" dirty="0">
                <a:solidFill>
                  <a:srgbClr val="2A9FBC"/>
                </a:solidFill>
              </a:rPr>
              <a:t>Flight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/>
              <a:t>implements</a:t>
            </a:r>
            <a:r>
              <a:rPr spc="-25" dirty="0"/>
              <a:t> </a:t>
            </a:r>
            <a:r>
              <a:rPr spc="-5" dirty="0"/>
              <a:t>Comparable&lt;Flight&gt;,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089337" y="757721"/>
            <a:ext cx="301117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3459" y="7604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59" y="1293876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8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895" y="1302100"/>
            <a:ext cx="207645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1059" y="1293876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708" y="1834301"/>
            <a:ext cx="11205845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Iterator&lt;Passenger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iterator(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859" y="2513076"/>
            <a:ext cx="596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FlightIterable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1878" y="2495762"/>
            <a:ext cx="301117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F05A28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1859" y="25130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660" y="3046476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859" y="3275076"/>
            <a:ext cx="10236200" cy="3073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7186" y="3409950"/>
            <a:ext cx="10120630" cy="2638425"/>
            <a:chOff x="837186" y="3409950"/>
            <a:chExt cx="10120630" cy="2638425"/>
          </a:xfrm>
        </p:grpSpPr>
        <p:sp>
          <p:nvSpPr>
            <p:cNvPr id="16" name="object 16"/>
            <p:cNvSpPr/>
            <p:nvPr/>
          </p:nvSpPr>
          <p:spPr>
            <a:xfrm>
              <a:off x="856236" y="3429000"/>
              <a:ext cx="10082530" cy="2600325"/>
            </a:xfrm>
            <a:custGeom>
              <a:avLst/>
              <a:gdLst/>
              <a:ahLst/>
              <a:cxnLst/>
              <a:rect l="l" t="t" r="r" b="b"/>
              <a:pathLst>
                <a:path w="10082530" h="2600325">
                  <a:moveTo>
                    <a:pt x="0" y="0"/>
                  </a:moveTo>
                  <a:lnTo>
                    <a:pt x="10082336" y="0"/>
                  </a:lnTo>
                  <a:lnTo>
                    <a:pt x="10082336" y="2600172"/>
                  </a:lnTo>
                  <a:lnTo>
                    <a:pt x="0" y="26001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83812" y="3893474"/>
              <a:ext cx="2076450" cy="394335"/>
            </a:xfrm>
            <a:custGeom>
              <a:avLst/>
              <a:gdLst/>
              <a:ahLst/>
              <a:cxnLst/>
              <a:rect l="l" t="t" r="r" b="b"/>
              <a:pathLst>
                <a:path w="2076450" h="394335">
                  <a:moveTo>
                    <a:pt x="0" y="0"/>
                  </a:moveTo>
                  <a:lnTo>
                    <a:pt x="2075823" y="0"/>
                  </a:lnTo>
                  <a:lnTo>
                    <a:pt x="2075823" y="393971"/>
                  </a:lnTo>
                  <a:lnTo>
                    <a:pt x="0" y="39397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775585" y="2910880"/>
            <a:ext cx="855980" cy="4006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2384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3443" y="2910880"/>
            <a:ext cx="2040255" cy="4006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Flight.this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66752" y="1639874"/>
            <a:ext cx="2811780" cy="2310765"/>
          </a:xfrm>
          <a:custGeom>
            <a:avLst/>
            <a:gdLst/>
            <a:ahLst/>
            <a:cxnLst/>
            <a:rect l="l" t="t" r="r" b="b"/>
            <a:pathLst>
              <a:path w="2811779" h="2310765">
                <a:moveTo>
                  <a:pt x="2811742" y="2246909"/>
                </a:moveTo>
                <a:lnTo>
                  <a:pt x="2805036" y="2226056"/>
                </a:lnTo>
                <a:lnTo>
                  <a:pt x="2791002" y="2209228"/>
                </a:lnTo>
                <a:lnTo>
                  <a:pt x="2770886" y="2198713"/>
                </a:lnTo>
                <a:lnTo>
                  <a:pt x="2748267" y="2196833"/>
                </a:lnTo>
                <a:lnTo>
                  <a:pt x="2727414" y="2203539"/>
                </a:lnTo>
                <a:lnTo>
                  <a:pt x="2710586" y="2217572"/>
                </a:lnTo>
                <a:lnTo>
                  <a:pt x="2709075" y="2220468"/>
                </a:lnTo>
                <a:lnTo>
                  <a:pt x="113271" y="1467624"/>
                </a:lnTo>
                <a:lnTo>
                  <a:pt x="113550" y="1464373"/>
                </a:lnTo>
                <a:lnTo>
                  <a:pt x="112623" y="1461528"/>
                </a:lnTo>
                <a:lnTo>
                  <a:pt x="112585" y="1458722"/>
                </a:lnTo>
                <a:lnTo>
                  <a:pt x="109321" y="1451254"/>
                </a:lnTo>
                <a:lnTo>
                  <a:pt x="106845" y="1443507"/>
                </a:lnTo>
                <a:lnTo>
                  <a:pt x="104990" y="1441297"/>
                </a:lnTo>
                <a:lnTo>
                  <a:pt x="103835" y="1438630"/>
                </a:lnTo>
                <a:lnTo>
                  <a:pt x="98031" y="1432966"/>
                </a:lnTo>
                <a:lnTo>
                  <a:pt x="92811" y="1426692"/>
                </a:lnTo>
                <a:lnTo>
                  <a:pt x="90297" y="1425384"/>
                </a:lnTo>
                <a:lnTo>
                  <a:pt x="88176" y="1423301"/>
                </a:lnTo>
                <a:lnTo>
                  <a:pt x="85153" y="1422095"/>
                </a:lnTo>
                <a:lnTo>
                  <a:pt x="86487" y="1414856"/>
                </a:lnTo>
                <a:lnTo>
                  <a:pt x="326072" y="112407"/>
                </a:lnTo>
                <a:lnTo>
                  <a:pt x="326136" y="112077"/>
                </a:lnTo>
                <a:lnTo>
                  <a:pt x="329399" y="112014"/>
                </a:lnTo>
                <a:lnTo>
                  <a:pt x="349478" y="103263"/>
                </a:lnTo>
                <a:lnTo>
                  <a:pt x="364820" y="87604"/>
                </a:lnTo>
                <a:lnTo>
                  <a:pt x="373253" y="66535"/>
                </a:lnTo>
                <a:lnTo>
                  <a:pt x="373011" y="52755"/>
                </a:lnTo>
                <a:lnTo>
                  <a:pt x="372859" y="43853"/>
                </a:lnTo>
                <a:lnTo>
                  <a:pt x="364109" y="23774"/>
                </a:lnTo>
                <a:lnTo>
                  <a:pt x="348449" y="8432"/>
                </a:lnTo>
                <a:lnTo>
                  <a:pt x="327393" y="0"/>
                </a:lnTo>
                <a:lnTo>
                  <a:pt x="304698" y="393"/>
                </a:lnTo>
                <a:lnTo>
                  <a:pt x="284619" y="9144"/>
                </a:lnTo>
                <a:lnTo>
                  <a:pt x="269278" y="24803"/>
                </a:lnTo>
                <a:lnTo>
                  <a:pt x="260845" y="45859"/>
                </a:lnTo>
                <a:lnTo>
                  <a:pt x="261239" y="68554"/>
                </a:lnTo>
                <a:lnTo>
                  <a:pt x="269989" y="88633"/>
                </a:lnTo>
                <a:lnTo>
                  <a:pt x="285648" y="103962"/>
                </a:lnTo>
                <a:lnTo>
                  <a:pt x="288671" y="105181"/>
                </a:lnTo>
                <a:lnTo>
                  <a:pt x="47713" y="1415059"/>
                </a:lnTo>
                <a:lnTo>
                  <a:pt x="47256" y="1415211"/>
                </a:lnTo>
                <a:lnTo>
                  <a:pt x="44424" y="1415249"/>
                </a:lnTo>
                <a:lnTo>
                  <a:pt x="36893" y="1418539"/>
                </a:lnTo>
                <a:lnTo>
                  <a:pt x="29222" y="1421003"/>
                </a:lnTo>
                <a:lnTo>
                  <a:pt x="27000" y="1422857"/>
                </a:lnTo>
                <a:lnTo>
                  <a:pt x="24345" y="1424012"/>
                </a:lnTo>
                <a:lnTo>
                  <a:pt x="18656" y="1429816"/>
                </a:lnTo>
                <a:lnTo>
                  <a:pt x="12395" y="1435036"/>
                </a:lnTo>
                <a:lnTo>
                  <a:pt x="11087" y="1437538"/>
                </a:lnTo>
                <a:lnTo>
                  <a:pt x="9004" y="1439659"/>
                </a:lnTo>
                <a:lnTo>
                  <a:pt x="5791" y="1447685"/>
                </a:lnTo>
                <a:lnTo>
                  <a:pt x="1892" y="1455153"/>
                </a:lnTo>
                <a:lnTo>
                  <a:pt x="1651" y="1458036"/>
                </a:lnTo>
                <a:lnTo>
                  <a:pt x="571" y="1460728"/>
                </a:lnTo>
                <a:lnTo>
                  <a:pt x="711" y="1469186"/>
                </a:lnTo>
                <a:lnTo>
                  <a:pt x="0" y="1477759"/>
                </a:lnTo>
                <a:lnTo>
                  <a:pt x="914" y="1480616"/>
                </a:lnTo>
                <a:lnTo>
                  <a:pt x="965" y="1483423"/>
                </a:lnTo>
                <a:lnTo>
                  <a:pt x="4216" y="1490903"/>
                </a:lnTo>
                <a:lnTo>
                  <a:pt x="6705" y="1498625"/>
                </a:lnTo>
                <a:lnTo>
                  <a:pt x="8547" y="1500847"/>
                </a:lnTo>
                <a:lnTo>
                  <a:pt x="9715" y="1503502"/>
                </a:lnTo>
                <a:lnTo>
                  <a:pt x="15506" y="1509179"/>
                </a:lnTo>
                <a:lnTo>
                  <a:pt x="20739" y="1515440"/>
                </a:lnTo>
                <a:lnTo>
                  <a:pt x="23241" y="1516761"/>
                </a:lnTo>
                <a:lnTo>
                  <a:pt x="25374" y="1518831"/>
                </a:lnTo>
                <a:lnTo>
                  <a:pt x="33324" y="1522031"/>
                </a:lnTo>
                <a:lnTo>
                  <a:pt x="40855" y="1525955"/>
                </a:lnTo>
                <a:lnTo>
                  <a:pt x="43726" y="1526197"/>
                </a:lnTo>
                <a:lnTo>
                  <a:pt x="46431" y="1527276"/>
                </a:lnTo>
                <a:lnTo>
                  <a:pt x="54965" y="1527136"/>
                </a:lnTo>
                <a:lnTo>
                  <a:pt x="63474" y="1527835"/>
                </a:lnTo>
                <a:lnTo>
                  <a:pt x="66281" y="1526933"/>
                </a:lnTo>
                <a:lnTo>
                  <a:pt x="69126" y="1526882"/>
                </a:lnTo>
                <a:lnTo>
                  <a:pt x="76644" y="1523606"/>
                </a:lnTo>
                <a:lnTo>
                  <a:pt x="84328" y="1521129"/>
                </a:lnTo>
                <a:lnTo>
                  <a:pt x="86537" y="1519288"/>
                </a:lnTo>
                <a:lnTo>
                  <a:pt x="89204" y="1518119"/>
                </a:lnTo>
                <a:lnTo>
                  <a:pt x="94881" y="1512328"/>
                </a:lnTo>
                <a:lnTo>
                  <a:pt x="101155" y="1507096"/>
                </a:lnTo>
                <a:lnTo>
                  <a:pt x="102463" y="1504594"/>
                </a:lnTo>
                <a:lnTo>
                  <a:pt x="102793" y="1504264"/>
                </a:lnTo>
                <a:lnTo>
                  <a:pt x="2698470" y="2257056"/>
                </a:lnTo>
                <a:lnTo>
                  <a:pt x="2698191" y="2260308"/>
                </a:lnTo>
                <a:lnTo>
                  <a:pt x="2704896" y="2281161"/>
                </a:lnTo>
                <a:lnTo>
                  <a:pt x="2718930" y="2297988"/>
                </a:lnTo>
                <a:lnTo>
                  <a:pt x="2739047" y="2308491"/>
                </a:lnTo>
                <a:lnTo>
                  <a:pt x="2761665" y="2310371"/>
                </a:lnTo>
                <a:lnTo>
                  <a:pt x="2782519" y="2303678"/>
                </a:lnTo>
                <a:lnTo>
                  <a:pt x="2799346" y="2289645"/>
                </a:lnTo>
                <a:lnTo>
                  <a:pt x="2808617" y="2271903"/>
                </a:lnTo>
                <a:lnTo>
                  <a:pt x="2809849" y="2269528"/>
                </a:lnTo>
                <a:lnTo>
                  <a:pt x="2811742" y="2246909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>
                <a:solidFill>
                  <a:srgbClr val="F05A28"/>
                </a:solidFill>
              </a:rPr>
              <a:t>Iterable&lt;Passenger&gt;</a:t>
            </a:r>
            <a:r>
              <a:rPr spc="-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getOrderedPassengers()</a:t>
            </a:r>
            <a:r>
              <a:rPr spc="-30" dirty="0">
                <a:solidFill>
                  <a:srgbClr val="F05A28"/>
                </a:solidFill>
              </a:rPr>
              <a:t> </a:t>
            </a:r>
            <a:r>
              <a:rPr dirty="0"/>
              <a:t>{</a:t>
            </a:r>
            <a:endParaRPr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FlightIterable </a:t>
            </a:r>
            <a:r>
              <a:rPr spc="-5" dirty="0"/>
              <a:t>orderedPassengers </a:t>
            </a:r>
            <a:r>
              <a:rPr dirty="0"/>
              <a:t>= </a:t>
            </a:r>
            <a:r>
              <a:rPr spc="-5" dirty="0"/>
              <a:t>new </a:t>
            </a:r>
            <a:r>
              <a:rPr spc="-5" dirty="0">
                <a:solidFill>
                  <a:srgbClr val="F05A28"/>
                </a:solidFill>
              </a:rPr>
              <a:t>FlightIterable</a:t>
            </a:r>
            <a:r>
              <a:rPr spc="-5" dirty="0"/>
              <a:t>(); </a:t>
            </a:r>
            <a:r>
              <a:rPr spc="-1190" dirty="0"/>
              <a:t> </a:t>
            </a:r>
            <a:r>
              <a:rPr spc="-5" dirty="0"/>
              <a:t>return orderedPassengers;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2132076"/>
            <a:ext cx="38354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7797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Flight f175 </a:t>
            </a:r>
            <a:r>
              <a:rPr dirty="0"/>
              <a:t>= </a:t>
            </a:r>
            <a:r>
              <a:rPr spc="-5" dirty="0"/>
              <a:t>new Flight(175); </a:t>
            </a:r>
            <a:r>
              <a:rPr dirty="0"/>
              <a:t> </a:t>
            </a:r>
            <a:r>
              <a:rPr spc="-5" dirty="0"/>
              <a:t>f175.add1Passenger(new</a:t>
            </a:r>
            <a:r>
              <a:rPr spc="-35" dirty="0"/>
              <a:t> </a:t>
            </a:r>
            <a:r>
              <a:rPr spc="-5" dirty="0"/>
              <a:t>Passenger("Luisa",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180));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1629155"/>
            <a:ext cx="9017000" cy="474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Passenger("Jack",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Passenger("Ashanti",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730));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Passenger("Harish",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 Returns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class’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implementation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for(Passenger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Jack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7797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Flight f175 </a:t>
            </a:r>
            <a:r>
              <a:rPr dirty="0"/>
              <a:t>= </a:t>
            </a:r>
            <a:r>
              <a:rPr spc="-5" dirty="0"/>
              <a:t>new Flight(175); </a:t>
            </a:r>
            <a:r>
              <a:rPr dirty="0"/>
              <a:t> </a:t>
            </a:r>
            <a:r>
              <a:rPr spc="-5" dirty="0"/>
              <a:t>f175.add1Passenger(new</a:t>
            </a:r>
            <a:r>
              <a:rPr spc="-35" dirty="0"/>
              <a:t> </a:t>
            </a:r>
            <a:r>
              <a:rPr spc="-5" dirty="0"/>
              <a:t>Passenger("Luisa",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180));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Passenger("Jack",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90));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Passenger("Ashanti",</a:t>
            </a:r>
            <a:r>
              <a:rPr spc="-30" dirty="0"/>
              <a:t> </a:t>
            </a:r>
            <a:r>
              <a:rPr spc="-5" dirty="0"/>
              <a:t>3,</a:t>
            </a:r>
            <a:r>
              <a:rPr spc="-30" dirty="0"/>
              <a:t> </a:t>
            </a:r>
            <a:r>
              <a:rPr spc="-5" dirty="0"/>
              <a:t>730));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Passenger("Harish",</a:t>
            </a:r>
            <a:r>
              <a:rPr spc="-30" dirty="0"/>
              <a:t> </a:t>
            </a:r>
            <a:r>
              <a:rPr spc="-5" dirty="0"/>
              <a:t>2,</a:t>
            </a:r>
            <a:r>
              <a:rPr spc="-30" dirty="0"/>
              <a:t> </a:t>
            </a:r>
            <a:r>
              <a:rPr spc="-5" dirty="0"/>
              <a:t>150));</a:t>
            </a:r>
            <a:endParaRPr spc="-5" dirty="0"/>
          </a:p>
          <a:p>
            <a:pPr marL="12700" marR="5080">
              <a:lnSpc>
                <a:spcPct val="150000"/>
              </a:lnSpc>
              <a:spcBef>
                <a:spcPts val="1800"/>
              </a:spcBef>
            </a:pPr>
            <a:r>
              <a:rPr spc="-5" dirty="0"/>
              <a:t>// Returns </a:t>
            </a:r>
            <a:r>
              <a:rPr spc="-5" dirty="0">
                <a:solidFill>
                  <a:srgbClr val="F05A28"/>
                </a:solidFill>
              </a:rPr>
              <a:t>Flight.FlightIterable </a:t>
            </a:r>
            <a:r>
              <a:rPr spc="-5" dirty="0"/>
              <a:t>class’ </a:t>
            </a:r>
            <a:r>
              <a:rPr spc="-5" dirty="0">
                <a:solidFill>
                  <a:srgbClr val="F05A28"/>
                </a:solidFill>
              </a:rPr>
              <a:t>Iterable&lt;Passenger&gt; </a:t>
            </a:r>
            <a:r>
              <a:rPr spc="-5" dirty="0"/>
              <a:t>implementation </a:t>
            </a:r>
            <a:r>
              <a:rPr spc="-1190" dirty="0"/>
              <a:t> </a:t>
            </a:r>
            <a:r>
              <a:rPr spc="-5" dirty="0"/>
              <a:t>for(Passenger</a:t>
            </a:r>
            <a:r>
              <a:rPr spc="-10" dirty="0"/>
              <a:t> 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:</a:t>
            </a:r>
            <a:r>
              <a:rPr spc="-5" dirty="0"/>
              <a:t> f175.</a:t>
            </a:r>
            <a:r>
              <a:rPr spc="-5" dirty="0">
                <a:solidFill>
                  <a:srgbClr val="F05A28"/>
                </a:solidFill>
              </a:rPr>
              <a:t>getOrderedPassengers()</a:t>
            </a:r>
            <a:r>
              <a:rPr spc="-5" dirty="0"/>
              <a:t>)</a:t>
            </a:r>
            <a:endParaRPr spc="-5" dirty="0"/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System.out.println(p.getName());</a:t>
            </a:r>
            <a:endParaRPr spc="-5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Ashanti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Harish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Luisa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Jack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477771"/>
            <a:ext cx="6654165" cy="3792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extensions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42290" indent="-288925">
              <a:lnSpc>
                <a:spcPct val="101000"/>
              </a:lnSpc>
              <a:spcBef>
                <a:spcPts val="5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990600"/>
            <a:ext cx="3384549" cy="2862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252219"/>
            <a:ext cx="5996940" cy="4229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parenthesis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brackets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990600"/>
            <a:ext cx="3384549" cy="2862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10998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Flight</a:t>
            </a:r>
            <a:r>
              <a:rPr spc="-15" dirty="0"/>
              <a:t> </a:t>
            </a:r>
            <a:r>
              <a:rPr spc="-5" dirty="0"/>
              <a:t>implements</a:t>
            </a:r>
            <a:r>
              <a:rPr spc="-15" dirty="0"/>
              <a:t> </a:t>
            </a:r>
            <a:r>
              <a:rPr spc="-5" dirty="0"/>
              <a:t>Comparable&lt;Flight&gt;,</a:t>
            </a:r>
            <a:r>
              <a:rPr spc="-10" dirty="0"/>
              <a:t> </a:t>
            </a:r>
            <a:r>
              <a:rPr spc="-5" dirty="0"/>
              <a:t>Iterable&lt;Passenger&gt;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private</a:t>
            </a:r>
            <a:r>
              <a:rPr spc="-15" dirty="0"/>
              <a:t> </a:t>
            </a:r>
            <a:r>
              <a:rPr spc="-5" dirty="0"/>
              <a:t>ArrayList&lt;Passenger&gt;</a:t>
            </a:r>
            <a:r>
              <a:rPr spc="-15" dirty="0"/>
              <a:t> </a:t>
            </a:r>
            <a:r>
              <a:rPr spc="-5" dirty="0"/>
              <a:t>passengerList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5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1827276"/>
            <a:ext cx="11151235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Iterator&lt;Passenger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iterator(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9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880" indent="-30480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class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FlightIterable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9194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450" y="2474258"/>
            <a:ext cx="10337165" cy="3970654"/>
          </a:xfrm>
          <a:custGeom>
            <a:avLst/>
            <a:gdLst/>
            <a:ahLst/>
            <a:cxnLst/>
            <a:rect l="l" t="t" r="r" b="b"/>
            <a:pathLst>
              <a:path w="10337165" h="3970654">
                <a:moveTo>
                  <a:pt x="0" y="0"/>
                </a:moveTo>
                <a:lnTo>
                  <a:pt x="10337122" y="0"/>
                </a:lnTo>
                <a:lnTo>
                  <a:pt x="10337122" y="3970550"/>
                </a:lnTo>
                <a:lnTo>
                  <a:pt x="0" y="39705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60521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48080">
              <a:lnSpc>
                <a:spcPct val="163000"/>
              </a:lnSpc>
              <a:spcBef>
                <a:spcPts val="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/>
              <a:t>Iterable&lt;Passenger&gt;</a:t>
            </a:r>
            <a:r>
              <a:rPr spc="-25" dirty="0"/>
              <a:t> </a:t>
            </a:r>
            <a:r>
              <a:rPr spc="-5" dirty="0"/>
              <a:t>getOrderedPassengers()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FlightIterable </a:t>
            </a:r>
            <a:r>
              <a:rPr spc="-5" dirty="0"/>
              <a:t>orderedPassengers </a:t>
            </a:r>
            <a:r>
              <a:rPr dirty="0"/>
              <a:t>= </a:t>
            </a:r>
            <a:r>
              <a:rPr spc="-5" dirty="0"/>
              <a:t>new </a:t>
            </a:r>
            <a:r>
              <a:rPr spc="-5" dirty="0">
                <a:solidFill>
                  <a:srgbClr val="F05A28"/>
                </a:solidFill>
              </a:rPr>
              <a:t>FlightIterable</a:t>
            </a:r>
            <a:r>
              <a:rPr spc="-5" dirty="0"/>
              <a:t>(); </a:t>
            </a:r>
            <a:r>
              <a:rPr spc="-1190" dirty="0"/>
              <a:t> </a:t>
            </a:r>
            <a:r>
              <a:rPr spc="-5" dirty="0"/>
              <a:t>return orderedPassengers;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2132076"/>
            <a:ext cx="38354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760476"/>
            <a:ext cx="7797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Iterable&lt;Passenger&gt;</a:t>
            </a:r>
            <a:r>
              <a:rPr spc="-25" dirty="0"/>
              <a:t> </a:t>
            </a:r>
            <a:r>
              <a:rPr spc="-5" dirty="0"/>
              <a:t>getOrderedPassengers()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return</a:t>
            </a:r>
            <a:r>
              <a:rPr spc="-25" dirty="0"/>
              <a:t> </a:t>
            </a:r>
            <a:r>
              <a:rPr spc="-5" dirty="0">
                <a:solidFill>
                  <a:srgbClr val="2A9FBC"/>
                </a:solidFill>
              </a:rPr>
              <a:t>new</a:t>
            </a:r>
            <a:r>
              <a:rPr spc="-30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Iterable&lt;Passenger&gt;()</a:t>
            </a:r>
            <a:r>
              <a:rPr spc="-30" dirty="0">
                <a:solidFill>
                  <a:srgbClr val="F05A28"/>
                </a:solidFill>
              </a:rPr>
              <a:t> </a:t>
            </a:r>
            <a:r>
              <a:rPr dirty="0">
                <a:solidFill>
                  <a:srgbClr val="9BC850"/>
                </a:solidFill>
              </a:rPr>
              <a:t>{</a:t>
            </a:r>
            <a:endParaRPr dirty="0">
              <a:solidFill>
                <a:srgbClr val="9BC8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751076"/>
            <a:ext cx="10541000" cy="49364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7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-25" dirty="0">
              <a:solidFill>
                <a:srgbClr val="F2F2F2"/>
              </a:solidFill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736" y="5334119"/>
            <a:ext cx="812800" cy="964565"/>
          </a:xfrm>
          <a:custGeom>
            <a:avLst/>
            <a:gdLst/>
            <a:ahLst/>
            <a:cxnLst/>
            <a:rect l="l" t="t" r="r" b="b"/>
            <a:pathLst>
              <a:path w="812800" h="964564">
                <a:moveTo>
                  <a:pt x="406129" y="0"/>
                </a:moveTo>
                <a:lnTo>
                  <a:pt x="0" y="406129"/>
                </a:lnTo>
                <a:lnTo>
                  <a:pt x="203064" y="406129"/>
                </a:lnTo>
                <a:lnTo>
                  <a:pt x="203064" y="964489"/>
                </a:lnTo>
                <a:lnTo>
                  <a:pt x="609194" y="964489"/>
                </a:lnTo>
                <a:lnTo>
                  <a:pt x="609194" y="406129"/>
                </a:lnTo>
                <a:lnTo>
                  <a:pt x="812260" y="406129"/>
                </a:lnTo>
                <a:lnTo>
                  <a:pt x="406129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31355" y="1309305"/>
            <a:ext cx="642620" cy="340995"/>
          </a:xfrm>
          <a:custGeom>
            <a:avLst/>
            <a:gdLst/>
            <a:ahLst/>
            <a:cxnLst/>
            <a:rect l="l" t="t" r="r" b="b"/>
            <a:pathLst>
              <a:path w="642620" h="340994">
                <a:moveTo>
                  <a:pt x="642543" y="0"/>
                </a:moveTo>
                <a:lnTo>
                  <a:pt x="0" y="0"/>
                </a:lnTo>
                <a:lnTo>
                  <a:pt x="0" y="340467"/>
                </a:lnTo>
                <a:lnTo>
                  <a:pt x="642543" y="340467"/>
                </a:lnTo>
                <a:lnTo>
                  <a:pt x="6425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410460"/>
            <a:ext cx="5384165" cy="17170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  <a:tab pos="506222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ers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70508"/>
            <a:ext cx="490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636267"/>
            <a:ext cx="5906770" cy="12725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9659"/>
            <a:ext cx="6372225" cy="17170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453388"/>
            <a:ext cx="3023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819148"/>
            <a:ext cx="5317490" cy="13487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888740"/>
            <a:ext cx="563753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68275" indent="-288925">
              <a:lnSpc>
                <a:spcPct val="101000"/>
              </a:lnSpc>
              <a:spcBef>
                <a:spcPts val="60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593851"/>
            <a:ext cx="6424295" cy="5557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15951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(a.k.a.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0205" y="1598613"/>
            <a:ext cx="2699562" cy="36464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660652"/>
            <a:ext cx="5516245" cy="3423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categories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2662" y="1969293"/>
            <a:ext cx="2914649" cy="2905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252219"/>
            <a:ext cx="6731634" cy="4229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600075" indent="-288925">
              <a:lnSpc>
                <a:spcPts val="2780"/>
              </a:lnSpc>
              <a:spcBef>
                <a:spcPts val="8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850767"/>
            <a:ext cx="3384549" cy="31421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5" dirty="0"/>
              <a:t>Passenger</a:t>
            </a:r>
            <a:r>
              <a:rPr spc="-20" dirty="0"/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0836" y="1668293"/>
          <a:ext cx="7879080" cy="100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/>
                <a:gridCol w="610235"/>
                <a:gridCol w="2743835"/>
                <a:gridCol w="762635"/>
                <a:gridCol w="2453005"/>
              </a:tblGrid>
              <a:tr h="473325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memberLevel;</a:t>
                      </a:r>
                      <a:r>
                        <a:rPr sz="2000" spc="-4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4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(1st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priority),</a:t>
                      </a:r>
                      <a:r>
                        <a:rPr sz="2000" spc="-4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2,</a:t>
                      </a:r>
                      <a:r>
                        <a:rPr sz="2000" spc="-4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</a:tr>
              <a:tr h="489712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53975">
                      <a:solidFill>
                        <a:srgbClr val="2A9FBC"/>
                      </a:solidFill>
                      <a:prstDash val="solid"/>
                    </a:lnL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memberDays;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static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class</a:t>
            </a:r>
            <a:r>
              <a:rPr spc="-1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RewardProgram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{</a:t>
            </a:r>
            <a:endParaRPr dirty="0">
              <a:solidFill>
                <a:srgbClr val="2A9FBC"/>
              </a:solidFill>
            </a:endParaRPr>
          </a:p>
          <a:p>
            <a:pPr marL="316865" marR="766445">
              <a:lnSpc>
                <a:spcPct val="150000"/>
              </a:lnSpc>
            </a:pPr>
            <a:r>
              <a:rPr spc="-5" dirty="0"/>
              <a:t>private int memberLevel; // </a:t>
            </a:r>
            <a:r>
              <a:rPr dirty="0"/>
              <a:t>3 </a:t>
            </a:r>
            <a:r>
              <a:rPr spc="-5" dirty="0"/>
              <a:t>(1st priority), 2, </a:t>
            </a:r>
            <a:r>
              <a:rPr dirty="0"/>
              <a:t>1 </a:t>
            </a:r>
            <a:r>
              <a:rPr spc="-1190" dirty="0"/>
              <a:t> </a:t>
            </a:r>
            <a:r>
              <a:rPr spc="-5" dirty="0"/>
              <a:t>private</a:t>
            </a:r>
            <a:r>
              <a:rPr spc="-10" dirty="0"/>
              <a:t> </a:t>
            </a:r>
            <a:r>
              <a:rPr spc="-5" dirty="0"/>
              <a:t>int memberDays;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2735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1287779"/>
            <a:ext cx="536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3610" y="1745525"/>
          <a:ext cx="76835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/>
                <a:gridCol w="3505200"/>
                <a:gridCol w="1676400"/>
                <a:gridCol w="457200"/>
                <a:gridCol w="260350"/>
              </a:tblGrid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memberLevel;</a:t>
                      </a:r>
                      <a:r>
                        <a:rPr sz="2000" spc="-3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3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sz="2000" spc="-3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(1st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priority),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memberDays;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7859" y="2735579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9536" y="697555"/>
            <a:ext cx="10523220" cy="5897880"/>
            <a:chOff x="269536" y="697555"/>
            <a:chExt cx="10523220" cy="5897880"/>
          </a:xfrm>
        </p:grpSpPr>
        <p:sp>
          <p:nvSpPr>
            <p:cNvPr id="9" name="object 9"/>
            <p:cNvSpPr/>
            <p:nvPr/>
          </p:nvSpPr>
          <p:spPr>
            <a:xfrm>
              <a:off x="539884" y="1235412"/>
              <a:ext cx="8142605" cy="1965325"/>
            </a:xfrm>
            <a:custGeom>
              <a:avLst/>
              <a:gdLst/>
              <a:ahLst/>
              <a:cxnLst/>
              <a:rect l="l" t="t" r="r" b="b"/>
              <a:pathLst>
                <a:path w="8142605" h="1965325">
                  <a:moveTo>
                    <a:pt x="0" y="0"/>
                  </a:moveTo>
                  <a:lnTo>
                    <a:pt x="8142051" y="0"/>
                  </a:lnTo>
                  <a:lnTo>
                    <a:pt x="8142051" y="1964987"/>
                  </a:lnTo>
                  <a:lnTo>
                    <a:pt x="0" y="196498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8586" y="716605"/>
              <a:ext cx="10485120" cy="5859780"/>
            </a:xfrm>
            <a:custGeom>
              <a:avLst/>
              <a:gdLst/>
              <a:ahLst/>
              <a:cxnLst/>
              <a:rect l="l" t="t" r="r" b="b"/>
              <a:pathLst>
                <a:path w="10485120" h="5859780">
                  <a:moveTo>
                    <a:pt x="0" y="0"/>
                  </a:moveTo>
                  <a:lnTo>
                    <a:pt x="10484796" y="0"/>
                  </a:lnTo>
                  <a:lnTo>
                    <a:pt x="10484796" y="5859293"/>
                  </a:lnTo>
                  <a:lnTo>
                    <a:pt x="0" y="58592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72766" y="2777247"/>
              <a:ext cx="4679315" cy="340995"/>
            </a:xfrm>
            <a:custGeom>
              <a:avLst/>
              <a:gdLst/>
              <a:ahLst/>
              <a:cxnLst/>
              <a:rect l="l" t="t" r="r" b="b"/>
              <a:pathLst>
                <a:path w="4679315" h="340994">
                  <a:moveTo>
                    <a:pt x="4679004" y="0"/>
                  </a:moveTo>
                  <a:lnTo>
                    <a:pt x="0" y="0"/>
                  </a:lnTo>
                  <a:lnTo>
                    <a:pt x="0" y="340467"/>
                  </a:lnTo>
                  <a:lnTo>
                    <a:pt x="4679004" y="340467"/>
                  </a:lnTo>
                  <a:lnTo>
                    <a:pt x="4679004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90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98970" y="740921"/>
            <a:ext cx="147066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05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8259" y="754379"/>
            <a:ext cx="5206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Comparable&lt;Passenger&gt;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885" y="1235412"/>
            <a:ext cx="8142605" cy="196532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34975" marR="7937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memberLevel; //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 priority), 2,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017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345179"/>
            <a:ext cx="9779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5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383" y="4849238"/>
            <a:ext cx="6287770" cy="877569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5707379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0" y="3375497"/>
            <a:ext cx="3471545" cy="340995"/>
          </a:xfrm>
          <a:custGeom>
            <a:avLst/>
            <a:gdLst/>
            <a:ahLst/>
            <a:cxnLst/>
            <a:rect l="l" t="t" r="r" b="b"/>
            <a:pathLst>
              <a:path w="3471545" h="340995">
                <a:moveTo>
                  <a:pt x="3471152" y="0"/>
                </a:moveTo>
                <a:lnTo>
                  <a:pt x="0" y="0"/>
                </a:lnTo>
                <a:lnTo>
                  <a:pt x="0" y="340469"/>
                </a:lnTo>
                <a:lnTo>
                  <a:pt x="3471152" y="340469"/>
                </a:lnTo>
                <a:lnTo>
                  <a:pt x="347115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6647</Words>
  <Application>WPS Presentation</Application>
  <PresentationFormat>On-screen Show (4:3)</PresentationFormat>
  <Paragraphs>367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Courier New</vt:lpstr>
      <vt:lpstr>Verdana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Nested Types and Anonymous Classes</vt:lpstr>
      <vt:lpstr>PowerPoint 演示文稿</vt:lpstr>
      <vt:lpstr>PowerPoint 演示文稿</vt:lpstr>
      <vt:lpstr>PowerPoint 演示文稿</vt:lpstr>
      <vt:lpstr>PowerPoint 演示文稿</vt:lpstr>
      <vt:lpstr>public class Passenger implements Comparable&lt;Passenger&gt; {</vt:lpstr>
      <vt:lpstr>private int memberLevel; // 3 (1st priority), 2, 1  private int memberDays;</vt:lpstr>
      <vt:lpstr>public class Passenger implements Comparable&lt;Passenger&gt; {</vt:lpstr>
      <vt:lpstr>public class</vt:lpstr>
      <vt:lpstr>private int memberLevel; // 3 (1st priority), 2, 1  private int memberDays;</vt:lpstr>
      <vt:lpstr>Passenger steve = new Passenger("Steve", 3, 180);</vt:lpstr>
      <vt:lpstr>PowerPoint 演示文稿</vt:lpstr>
      <vt:lpstr>public class Flight implements Comparable&lt;Flight&gt;,</vt:lpstr>
      <vt:lpstr>FlightIterable orderedPassengers = new FlightIterable();  return orderedPassengers;</vt:lpstr>
      <vt:lpstr>Flight f175 = new Flight(175);  f175.add1Passenger(new Passenger("Luisa", 1, 180));</vt:lpstr>
      <vt:lpstr>Flight f175 = new Flight(175);  f175.add1Passenger(new Passenger("Luisa", 1, 180));</vt:lpstr>
      <vt:lpstr>PowerPoint 演示文稿</vt:lpstr>
      <vt:lpstr>PowerPoint 演示文稿</vt:lpstr>
      <vt:lpstr>private ArrayList&lt;Passenger&gt; passengerList = new ArrayList&lt;&gt;();</vt:lpstr>
      <vt:lpstr>FlightIterable orderedPassengers = new FlightIterable();  return orderedPassengers;</vt:lpstr>
      <vt:lpstr>return new Iterable&lt;Passenger&gt;() {</vt:lpstr>
      <vt:lpstr>Summary</vt:lpstr>
      <vt:lpstr>Nesting types for naming scope</vt:lpstr>
      <vt:lpstr>Anonymous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Types and Anonymous Classes</dc:title>
  <dc:creator/>
  <cp:lastModifiedBy>steve</cp:lastModifiedBy>
  <cp:revision>6</cp:revision>
  <dcterms:created xsi:type="dcterms:W3CDTF">2022-02-22T07:36:00Z</dcterms:created>
  <dcterms:modified xsi:type="dcterms:W3CDTF">2022-06-21T07:34:16Z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3935A4292C4340608FBD8FC848718D37</vt:lpwstr>
  </property>
  <property fmtid="{D5CDD505-2E9C-101B-9397-08002B2CF9AE}" pid="3" name="KSOProductBuildVer">
    <vt:lpwstr>1033-11.2.0.11156</vt:lpwstr>
  </property>
</Properties>
</file>