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4" r:id="rId12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6169" y="4059428"/>
            <a:ext cx="1599566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1441323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-25" dirty="0">
                <a:latin typeface="Tahoma" panose="020B0604030504040204"/>
                <a:cs typeface="Tahoma" panose="020B0604030504040204"/>
              </a:rPr>
              <a:t>Working</a:t>
            </a:r>
            <a:r>
              <a:rPr sz="6800" spc="-495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-40" dirty="0">
                <a:latin typeface="Tahoma" panose="020B0604030504040204"/>
                <a:cs typeface="Tahoma" panose="020B0604030504040204"/>
              </a:rPr>
              <a:t>with</a:t>
            </a:r>
            <a:r>
              <a:rPr sz="6800" spc="-484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60" dirty="0">
                <a:latin typeface="Tahoma" panose="020B0604030504040204"/>
                <a:cs typeface="Tahoma" panose="020B0604030504040204"/>
              </a:rPr>
              <a:t>Strings</a:t>
            </a:r>
            <a:r>
              <a:rPr sz="6800" spc="-495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140" dirty="0">
                <a:latin typeface="Tahoma" panose="020B0604030504040204"/>
                <a:cs typeface="Tahoma" panose="020B0604030504040204"/>
              </a:rPr>
              <a:t>and</a:t>
            </a:r>
            <a:r>
              <a:rPr sz="6800" spc="-480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90" dirty="0">
                <a:latin typeface="Tahoma" panose="020B0604030504040204"/>
                <a:cs typeface="Tahoma" panose="020B0604030504040204"/>
              </a:rPr>
              <a:t>StringBuffer</a:t>
            </a:r>
            <a:endParaRPr sz="6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7817" y="4786376"/>
            <a:ext cx="54927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450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500" spc="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Immutable</a:t>
            </a:r>
            <a:r>
              <a:rPr sz="4500" spc="-1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500" spc="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String</a:t>
            </a:r>
            <a:endParaRPr sz="4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2093" y="2431795"/>
            <a:ext cx="9860280" cy="496316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965"/>
              </a:spcBef>
              <a:buFont typeface="Lucida Sans Unicode" panose="020B0602030504020204"/>
              <a:buChar char="-"/>
              <a:tabLst>
                <a:tab pos="393700" algn="l"/>
              </a:tabLst>
            </a:pPr>
            <a:r>
              <a:rPr sz="36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java.lang.String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immutable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393700" indent="-381000">
              <a:lnSpc>
                <a:spcPct val="100000"/>
              </a:lnSpc>
              <a:spcBef>
                <a:spcPts val="860"/>
              </a:spcBef>
              <a:buFont typeface="Lucida Sans Unicode" panose="020B0602030504020204"/>
              <a:buChar char="-"/>
              <a:tabLst>
                <a:tab pos="393700" algn="l"/>
              </a:tabLst>
            </a:pP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Strings </a:t>
            </a:r>
            <a:r>
              <a:rPr sz="36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concatenated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using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+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+=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393700" marR="1901190" indent="-381000">
              <a:lnSpc>
                <a:spcPts val="4300"/>
              </a:lnSpc>
              <a:spcBef>
                <a:spcPts val="1050"/>
              </a:spcBef>
              <a:buFont typeface="Lucida Sans Unicode" panose="020B0602030504020204"/>
              <a:buChar char="-"/>
              <a:tabLst>
                <a:tab pos="393700" algn="l"/>
              </a:tabLst>
            </a:pPr>
            <a:r>
              <a:rPr sz="36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String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provides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dozens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convenience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314450" lvl="1" indent="-381000">
              <a:lnSpc>
                <a:spcPct val="100000"/>
              </a:lnSpc>
              <a:spcBef>
                <a:spcPts val="850"/>
              </a:spcBef>
              <a:buSzPct val="75000"/>
              <a:buFont typeface="Wingdings" panose="05000000000000000000"/>
              <a:buChar char=""/>
              <a:tabLst>
                <a:tab pos="1313815" algn="l"/>
                <a:tab pos="1314450" algn="l"/>
              </a:tabLst>
            </a:pPr>
            <a:r>
              <a:rPr sz="28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charAt(),</a:t>
            </a:r>
            <a:r>
              <a:rPr sz="28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length(),</a:t>
            </a:r>
            <a:r>
              <a:rPr sz="28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indexOf(),</a:t>
            </a:r>
            <a:r>
              <a:rPr sz="28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substring(),</a:t>
            </a:r>
            <a:r>
              <a:rPr sz="28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etc.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393700" indent="-381000">
              <a:lnSpc>
                <a:spcPct val="100000"/>
              </a:lnSpc>
              <a:spcBef>
                <a:spcPts val="830"/>
              </a:spcBef>
              <a:buFont typeface="Lucida Sans Unicode" panose="020B0602030504020204"/>
              <a:buChar char="-"/>
              <a:tabLst>
                <a:tab pos="393700" algn="l"/>
              </a:tabLst>
            </a:pP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String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methods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chained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together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393700" marR="1670050" indent="-381000">
              <a:lnSpc>
                <a:spcPts val="4300"/>
              </a:lnSpc>
              <a:spcBef>
                <a:spcPts val="1005"/>
              </a:spcBef>
              <a:buFont typeface="Lucida Sans Unicode" panose="020B0602030504020204"/>
              <a:buChar char="-"/>
              <a:tabLst>
                <a:tab pos="393700" algn="l"/>
              </a:tabLst>
            </a:pPr>
            <a:r>
              <a:rPr sz="36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StringBuilder </a:t>
            </a:r>
            <a:r>
              <a:rPr sz="3600" b="1" spc="-1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36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similar </a:t>
            </a:r>
            <a:r>
              <a:rPr sz="3600" b="1" spc="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36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String, </a:t>
            </a:r>
            <a:r>
              <a:rPr sz="3600" b="1" spc="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but </a:t>
            </a:r>
            <a:r>
              <a:rPr sz="3600" b="1" spc="-9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mutable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89161" y="2928619"/>
            <a:ext cx="257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48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4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mm</a:t>
            </a:r>
            <a:r>
              <a:rPr sz="48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ar</a:t>
            </a:r>
            <a:r>
              <a:rPr sz="4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72093" y="3245612"/>
            <a:ext cx="6927850" cy="332994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985"/>
              </a:spcBef>
              <a:buFont typeface="Lucida Sans Unicode" panose="020B0602030504020204"/>
              <a:buChar char="-"/>
              <a:tabLst>
                <a:tab pos="393700" algn="l"/>
              </a:tabLst>
            </a:pP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String</a:t>
            </a:r>
            <a:r>
              <a:rPr sz="36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immutability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393700" indent="-381000">
              <a:lnSpc>
                <a:spcPct val="100000"/>
              </a:lnSpc>
              <a:spcBef>
                <a:spcPts val="890"/>
              </a:spcBef>
              <a:buFont typeface="Lucida Sans Unicode" panose="020B0602030504020204"/>
              <a:buChar char="-"/>
              <a:tabLst>
                <a:tab pos="393700" algn="l"/>
              </a:tabLst>
            </a:pPr>
            <a:r>
              <a:rPr sz="36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Concatenating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Strings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(+,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14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+=)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393700" indent="-381000">
              <a:lnSpc>
                <a:spcPct val="100000"/>
              </a:lnSpc>
              <a:spcBef>
                <a:spcPts val="885"/>
              </a:spcBef>
              <a:buFont typeface="Lucida Sans Unicode" panose="020B0602030504020204"/>
              <a:buChar char="-"/>
              <a:tabLst>
                <a:tab pos="393700" algn="l"/>
              </a:tabLst>
            </a:pPr>
            <a:r>
              <a:rPr sz="36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Important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String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393700" indent="-381000">
              <a:lnSpc>
                <a:spcPct val="100000"/>
              </a:lnSpc>
              <a:spcBef>
                <a:spcPts val="865"/>
              </a:spcBef>
              <a:buFont typeface="Lucida Sans Unicode" panose="020B0602030504020204"/>
              <a:buChar char="-"/>
              <a:tabLst>
                <a:tab pos="393700" algn="l"/>
              </a:tabLst>
            </a:pP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Changing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String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393700" indent="-381000">
              <a:lnSpc>
                <a:spcPct val="100000"/>
              </a:lnSpc>
              <a:spcBef>
                <a:spcPts val="890"/>
              </a:spcBef>
              <a:buFont typeface="Lucida Sans Unicode" panose="020B0602030504020204"/>
              <a:buChar char="-"/>
              <a:tabLst>
                <a:tab pos="393700" algn="l"/>
              </a:tabLst>
            </a:pPr>
            <a:r>
              <a:rPr sz="36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StringBuffer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mehods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4242" y="2934716"/>
            <a:ext cx="2544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FFFFFF"/>
                </a:solidFill>
              </a:rPr>
              <a:t>Overview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1855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String</a:t>
            </a:r>
            <a:r>
              <a:rPr spc="-185" dirty="0"/>
              <a:t> </a:t>
            </a:r>
            <a:r>
              <a:rPr spc="80" dirty="0"/>
              <a:t>Concatenation</a:t>
            </a:r>
            <a:endParaRPr spc="8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74320" y="647700"/>
            <a:ext cx="17739995" cy="8588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37412" y="4059428"/>
            <a:ext cx="740473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String</a:t>
            </a:r>
            <a:r>
              <a:rPr spc="-150" dirty="0"/>
              <a:t> </a:t>
            </a:r>
            <a:r>
              <a:rPr spc="15" dirty="0"/>
              <a:t>Methods,</a:t>
            </a:r>
            <a:r>
              <a:rPr spc="-145" dirty="0"/>
              <a:t> </a:t>
            </a:r>
            <a:r>
              <a:rPr spc="-45" dirty="0"/>
              <a:t>Part</a:t>
            </a:r>
            <a:r>
              <a:rPr spc="-145" dirty="0"/>
              <a:t> </a:t>
            </a:r>
            <a:r>
              <a:rPr spc="-1225" dirty="0"/>
              <a:t>1</a:t>
            </a:r>
            <a:endParaRPr spc="-122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6264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String</a:t>
            </a:r>
            <a:r>
              <a:rPr spc="-150" dirty="0"/>
              <a:t> </a:t>
            </a:r>
            <a:r>
              <a:rPr spc="15" dirty="0"/>
              <a:t>Methods,</a:t>
            </a:r>
            <a:r>
              <a:rPr spc="-145" dirty="0"/>
              <a:t> </a:t>
            </a:r>
            <a:r>
              <a:rPr spc="-45" dirty="0"/>
              <a:t>Part</a:t>
            </a:r>
            <a:r>
              <a:rPr spc="-145" dirty="0"/>
              <a:t> </a:t>
            </a:r>
            <a:r>
              <a:rPr spc="-114" dirty="0"/>
              <a:t>2</a:t>
            </a:r>
            <a:endParaRPr spc="-114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1197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StringBuilder,</a:t>
            </a:r>
            <a:r>
              <a:rPr spc="-165" dirty="0"/>
              <a:t> </a:t>
            </a:r>
            <a:r>
              <a:rPr spc="-45" dirty="0"/>
              <a:t>Part</a:t>
            </a:r>
            <a:r>
              <a:rPr spc="-160" dirty="0"/>
              <a:t> </a:t>
            </a:r>
            <a:r>
              <a:rPr spc="-1225" dirty="0"/>
              <a:t>1</a:t>
            </a:r>
            <a:endParaRPr spc="-122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4162" y="4059428"/>
            <a:ext cx="67373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StringBuilder,</a:t>
            </a:r>
            <a:r>
              <a:rPr spc="-165" dirty="0"/>
              <a:t> </a:t>
            </a:r>
            <a:r>
              <a:rPr spc="-45" dirty="0"/>
              <a:t>Part</a:t>
            </a:r>
            <a:r>
              <a:rPr spc="-160" dirty="0"/>
              <a:t> </a:t>
            </a:r>
            <a:r>
              <a:rPr spc="-114" dirty="0"/>
              <a:t>2</a:t>
            </a:r>
            <a:endParaRPr spc="-114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2857500"/>
            <a:ext cx="615188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</a:rPr>
              <a:t>Assisted Practice </a:t>
            </a:r>
            <a:endParaRPr lang="en-US" sz="5400"/>
          </a:p>
        </p:txBody>
      </p:sp>
      <p:sp>
        <p:nvSpPr>
          <p:cNvPr id="4" name="object 4"/>
          <p:cNvSpPr txBox="1"/>
          <p:nvPr/>
        </p:nvSpPr>
        <p:spPr>
          <a:xfrm>
            <a:off x="7944802" y="2172716"/>
            <a:ext cx="3359785" cy="592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append(</a:t>
            </a:r>
            <a:r>
              <a:rPr sz="3600" b="1" spc="-10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)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62000"/>
              </a:lnSpc>
              <a:spcBef>
                <a:spcPts val="10"/>
              </a:spcBef>
            </a:pP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indexOf( </a:t>
            </a:r>
            <a:r>
              <a:rPr sz="3600" b="1" spc="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) </a:t>
            </a:r>
            <a:r>
              <a:rPr sz="3600" b="1" spc="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charAt( </a:t>
            </a:r>
            <a:r>
              <a:rPr sz="3600" b="1" spc="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) </a:t>
            </a:r>
            <a:r>
              <a:rPr sz="3600" b="1" spc="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replace( ) </a:t>
            </a:r>
            <a:r>
              <a:rPr sz="3600" b="1" spc="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deleteCharAt(</a:t>
            </a:r>
            <a:r>
              <a:rPr sz="3600" b="1" spc="-1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)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871220">
              <a:lnSpc>
                <a:spcPct val="162000"/>
              </a:lnSpc>
              <a:spcBef>
                <a:spcPts val="115"/>
              </a:spcBef>
            </a:pPr>
            <a:r>
              <a:rPr sz="3600" b="1" spc="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delete( </a:t>
            </a:r>
            <a:r>
              <a:rPr sz="3600" b="1" spc="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) </a:t>
            </a:r>
            <a:r>
              <a:rPr sz="3600" b="1" spc="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substring(</a:t>
            </a:r>
            <a:r>
              <a:rPr sz="3600" b="1" spc="-1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)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WPS Presentation</Application>
  <PresentationFormat>On-screen Show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Microsoft Sans Serif</vt:lpstr>
      <vt:lpstr>Tahoma</vt:lpstr>
      <vt:lpstr>Lucida Sans Unicode</vt:lpstr>
      <vt:lpstr>Arial</vt:lpstr>
      <vt:lpstr>Wingdings</vt:lpstr>
      <vt:lpstr>Calibri</vt:lpstr>
      <vt:lpstr>Microsoft YaHei</vt:lpstr>
      <vt:lpstr>Arial Unicode MS</vt:lpstr>
      <vt:lpstr>Office Theme</vt:lpstr>
      <vt:lpstr>Working with Strings and StringBuffer</vt:lpstr>
      <vt:lpstr>Overview</vt:lpstr>
      <vt:lpstr>String Concatenation</vt:lpstr>
      <vt:lpstr>PowerPoint 演示文稿</vt:lpstr>
      <vt:lpstr>String Methods, Part 1</vt:lpstr>
      <vt:lpstr>String Methods, Part 2</vt:lpstr>
      <vt:lpstr>StringBuilder, Part 1</vt:lpstr>
      <vt:lpstr>StringBuilder, Part 2</vt:lpstr>
      <vt:lpstr>Demo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Strings and StringBuffer</dc:title>
  <dc:creator/>
  <cp:lastModifiedBy>Steve Sam</cp:lastModifiedBy>
  <cp:revision>2</cp:revision>
  <dcterms:created xsi:type="dcterms:W3CDTF">2022-09-21T09:10:00Z</dcterms:created>
  <dcterms:modified xsi:type="dcterms:W3CDTF">2022-09-21T15:14:26Z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2021-09-14T11:00:00Z</vt:filetime>
  </property>
  <property fmtid="{D5CDD505-2E9C-101B-9397-08002B2CF9AE}" pid="3" name="LastSaved">
    <vt:filetime>2022-09-21T11:00:00Z</vt:filetime>
  </property>
  <property fmtid="{D5CDD505-2E9C-101B-9397-08002B2CF9AE}" pid="4" name="ICV">
    <vt:lpwstr>F8D9CDD46D62498D964AE26D6DD13347</vt:lpwstr>
  </property>
  <property fmtid="{D5CDD505-2E9C-101B-9397-08002B2CF9AE}" pid="5" name="KSOProductBuildVer">
    <vt:lpwstr>1033-11.2.0.11306</vt:lpwstr>
  </property>
</Properties>
</file>