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85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330C0-79E0-4CAD-A469-DC6C69499B9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8E8F2-1A1A-4C2D-AD5F-F7BF734EB1C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19196" y="2810283"/>
            <a:ext cx="9953607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5940C-152A-4DEF-8B47-48BE50278E46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A1A1A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B4981-5E5D-472C-AE7F-ABEBDAF006EA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0" y="0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8000"/>
                </a:lnTo>
                <a:lnTo>
                  <a:pt x="6096000" y="6858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A1A1A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D5DED-4083-4947-A76E-35F4842A1276}" type="datetime1">
              <a:rPr lang="en-US" smtClean="0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A1A1A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CA71E-BAD1-49B8-8CE7-5B15048A642D}" type="datetime1">
              <a:rPr lang="en-US" smtClean="0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DE6CA-D09E-4059-B839-01F4C0E79F98}" type="datetime1">
              <a:rPr lang="en-US" smtClean="0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5731" y="2252562"/>
            <a:ext cx="10620537" cy="10407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1A1A1A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6646" y="2167323"/>
            <a:ext cx="10638706" cy="3195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52A5-EE5A-42FF-947A-EA462CA23193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383" y="1427134"/>
            <a:ext cx="6490335" cy="129476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 marR="5715">
              <a:lnSpc>
                <a:spcPts val="4590"/>
              </a:lnSpc>
              <a:spcBef>
                <a:spcPts val="925"/>
              </a:spcBef>
            </a:pPr>
            <a:r>
              <a:rPr sz="4500" spc="-5" dirty="0">
                <a:solidFill>
                  <a:srgbClr val="101010"/>
                </a:solidFill>
              </a:rPr>
              <a:t>M</a:t>
            </a:r>
            <a:r>
              <a:rPr sz="4500" spc="-50" dirty="0">
                <a:solidFill>
                  <a:srgbClr val="101010"/>
                </a:solidFill>
              </a:rPr>
              <a:t>app</a:t>
            </a:r>
            <a:r>
              <a:rPr sz="4500" spc="-80" dirty="0">
                <a:solidFill>
                  <a:srgbClr val="101010"/>
                </a:solidFill>
              </a:rPr>
              <a:t>i</a:t>
            </a:r>
            <a:r>
              <a:rPr sz="4500" spc="-60" dirty="0">
                <a:solidFill>
                  <a:srgbClr val="101010"/>
                </a:solidFill>
              </a:rPr>
              <a:t>n</a:t>
            </a:r>
            <a:r>
              <a:rPr sz="4500" spc="50" dirty="0">
                <a:solidFill>
                  <a:srgbClr val="101010"/>
                </a:solidFill>
              </a:rPr>
              <a:t>g</a:t>
            </a:r>
            <a:r>
              <a:rPr sz="4500" spc="-480" dirty="0">
                <a:solidFill>
                  <a:srgbClr val="101010"/>
                </a:solidFill>
              </a:rPr>
              <a:t> </a:t>
            </a:r>
            <a:r>
              <a:rPr sz="4500" spc="-200" dirty="0">
                <a:solidFill>
                  <a:srgbClr val="101010"/>
                </a:solidFill>
              </a:rPr>
              <a:t>Serv</a:t>
            </a:r>
            <a:r>
              <a:rPr sz="4500" spc="-150" dirty="0">
                <a:solidFill>
                  <a:srgbClr val="101010"/>
                </a:solidFill>
              </a:rPr>
              <a:t>i</a:t>
            </a:r>
            <a:r>
              <a:rPr sz="4500" spc="40" dirty="0">
                <a:solidFill>
                  <a:srgbClr val="101010"/>
                </a:solidFill>
              </a:rPr>
              <a:t>c</a:t>
            </a:r>
            <a:r>
              <a:rPr sz="4500" spc="-175" dirty="0">
                <a:solidFill>
                  <a:srgbClr val="101010"/>
                </a:solidFill>
              </a:rPr>
              <a:t>e</a:t>
            </a:r>
            <a:r>
              <a:rPr sz="4500" spc="-60" dirty="0">
                <a:solidFill>
                  <a:srgbClr val="101010"/>
                </a:solidFill>
              </a:rPr>
              <a:t>s</a:t>
            </a:r>
            <a:r>
              <a:rPr sz="4500" spc="-490" dirty="0">
                <a:solidFill>
                  <a:srgbClr val="101010"/>
                </a:solidFill>
              </a:rPr>
              <a:t> </a:t>
            </a:r>
            <a:r>
              <a:rPr sz="4500" spc="15" dirty="0">
                <a:solidFill>
                  <a:srgbClr val="101010"/>
                </a:solidFill>
              </a:rPr>
              <a:t>U</a:t>
            </a:r>
            <a:r>
              <a:rPr sz="4500" spc="-210" dirty="0">
                <a:solidFill>
                  <a:srgbClr val="101010"/>
                </a:solidFill>
              </a:rPr>
              <a:t>s</a:t>
            </a:r>
            <a:r>
              <a:rPr sz="4500" spc="-160" dirty="0">
                <a:solidFill>
                  <a:srgbClr val="101010"/>
                </a:solidFill>
              </a:rPr>
              <a:t>i</a:t>
            </a:r>
            <a:r>
              <a:rPr sz="4500" spc="-70" dirty="0">
                <a:solidFill>
                  <a:srgbClr val="101010"/>
                </a:solidFill>
              </a:rPr>
              <a:t>ng  </a:t>
            </a:r>
            <a:r>
              <a:rPr sz="4500" spc="-335" dirty="0">
                <a:solidFill>
                  <a:srgbClr val="101010"/>
                </a:solidFill>
              </a:rPr>
              <a:t>In</a:t>
            </a:r>
            <a:r>
              <a:rPr sz="4500" spc="-360" dirty="0">
                <a:solidFill>
                  <a:srgbClr val="101010"/>
                </a:solidFill>
              </a:rPr>
              <a:t>t</a:t>
            </a:r>
            <a:r>
              <a:rPr sz="4500" spc="-160" dirty="0">
                <a:solidFill>
                  <a:srgbClr val="101010"/>
                </a:solidFill>
              </a:rPr>
              <a:t>e</a:t>
            </a:r>
            <a:r>
              <a:rPr sz="4500" spc="-130" dirty="0">
                <a:solidFill>
                  <a:srgbClr val="101010"/>
                </a:solidFill>
              </a:rPr>
              <a:t>l</a:t>
            </a:r>
            <a:r>
              <a:rPr sz="4500" spc="-160" dirty="0">
                <a:solidFill>
                  <a:srgbClr val="101010"/>
                </a:solidFill>
              </a:rPr>
              <a:t>li</a:t>
            </a:r>
            <a:r>
              <a:rPr sz="4500" spc="-75" dirty="0">
                <a:solidFill>
                  <a:srgbClr val="101010"/>
                </a:solidFill>
              </a:rPr>
              <a:t>gen</a:t>
            </a:r>
            <a:r>
              <a:rPr sz="4500" spc="20" dirty="0">
                <a:solidFill>
                  <a:srgbClr val="101010"/>
                </a:solidFill>
              </a:rPr>
              <a:t>t</a:t>
            </a:r>
            <a:r>
              <a:rPr sz="4500" spc="-495" dirty="0">
                <a:solidFill>
                  <a:srgbClr val="101010"/>
                </a:solidFill>
              </a:rPr>
              <a:t> </a:t>
            </a:r>
            <a:r>
              <a:rPr sz="4500" spc="-40" dirty="0">
                <a:solidFill>
                  <a:srgbClr val="101010"/>
                </a:solidFill>
              </a:rPr>
              <a:t>R</a:t>
            </a:r>
            <a:r>
              <a:rPr sz="4500" spc="60" dirty="0">
                <a:solidFill>
                  <a:srgbClr val="101010"/>
                </a:solidFill>
              </a:rPr>
              <a:t>o</a:t>
            </a:r>
            <a:r>
              <a:rPr sz="4500" spc="-130" dirty="0">
                <a:solidFill>
                  <a:srgbClr val="101010"/>
                </a:solidFill>
              </a:rPr>
              <a:t>ut</a:t>
            </a:r>
            <a:r>
              <a:rPr sz="4500" spc="-160" dirty="0">
                <a:solidFill>
                  <a:srgbClr val="101010"/>
                </a:solidFill>
              </a:rPr>
              <a:t>i</a:t>
            </a:r>
            <a:r>
              <a:rPr sz="4500" spc="-60" dirty="0">
                <a:solidFill>
                  <a:srgbClr val="101010"/>
                </a:solidFill>
              </a:rPr>
              <a:t>ng</a:t>
            </a:r>
            <a:endParaRPr sz="45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584797" y="3342576"/>
            <a:ext cx="25247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Auditing</a:t>
            </a:r>
            <a:r>
              <a:rPr sz="20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&amp;</a:t>
            </a:r>
            <a:r>
              <a:rPr sz="20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Logging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12544" y="5631367"/>
            <a:ext cx="20046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Load</a:t>
            </a:r>
            <a:r>
              <a:rPr sz="20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Balancing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4581" y="3342576"/>
            <a:ext cx="247967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11835" marR="5080" indent="-69977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Dynamic</a:t>
            </a:r>
            <a:r>
              <a:rPr sz="2000" spc="-1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Routing</a:t>
            </a:r>
            <a:r>
              <a:rPr sz="20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&amp; </a:t>
            </a:r>
            <a:r>
              <a:rPr sz="2000" spc="-6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Delivery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83737" y="3342576"/>
            <a:ext cx="24841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Security</a:t>
            </a:r>
            <a:r>
              <a:rPr sz="20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&amp;</a:t>
            </a:r>
            <a:r>
              <a:rPr sz="20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Filtering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6318" y="5631367"/>
            <a:ext cx="29063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Request</a:t>
            </a:r>
            <a:r>
              <a:rPr sz="20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Enhancement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38571" y="4117847"/>
            <a:ext cx="1520951" cy="139293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730861" y="5631253"/>
            <a:ext cx="22606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745" marR="5080" indent="-10668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Different</a:t>
            </a:r>
            <a:r>
              <a:rPr sz="20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APIs</a:t>
            </a:r>
            <a:r>
              <a:rPr sz="20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2000" spc="-6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different</a:t>
            </a:r>
            <a:r>
              <a:rPr sz="2000" spc="-1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clients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885775" y="519066"/>
            <a:ext cx="6331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80" dirty="0">
                <a:solidFill>
                  <a:srgbClr val="3E3E3E"/>
                </a:solidFill>
              </a:rPr>
              <a:t>A</a:t>
            </a:r>
            <a:r>
              <a:rPr spc="-210" dirty="0">
                <a:solidFill>
                  <a:srgbClr val="3E3E3E"/>
                </a:solidFill>
              </a:rPr>
              <a:t> </a:t>
            </a:r>
            <a:r>
              <a:rPr spc="-50" dirty="0">
                <a:solidFill>
                  <a:srgbClr val="3E3E3E"/>
                </a:solidFill>
              </a:rPr>
              <a:t>Gateway</a:t>
            </a:r>
            <a:r>
              <a:rPr spc="-220" dirty="0">
                <a:solidFill>
                  <a:srgbClr val="3E3E3E"/>
                </a:solidFill>
              </a:rPr>
              <a:t> </a:t>
            </a:r>
            <a:r>
              <a:rPr spc="-50" dirty="0">
                <a:solidFill>
                  <a:srgbClr val="3E3E3E"/>
                </a:solidFill>
              </a:rPr>
              <a:t>Service</a:t>
            </a:r>
            <a:r>
              <a:rPr spc="-235" dirty="0">
                <a:solidFill>
                  <a:srgbClr val="3E3E3E"/>
                </a:solidFill>
              </a:rPr>
              <a:t> </a:t>
            </a:r>
            <a:r>
              <a:rPr spc="-10" dirty="0">
                <a:solidFill>
                  <a:srgbClr val="3E3E3E"/>
                </a:solidFill>
              </a:rPr>
              <a:t>Provides</a:t>
            </a:r>
            <a:endParaRPr spc="-10" dirty="0">
              <a:solidFill>
                <a:srgbClr val="3E3E3E"/>
              </a:solidFill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9031" y="1828800"/>
            <a:ext cx="1601723" cy="139445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6004" y="1828800"/>
            <a:ext cx="1603247" cy="139445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52331" y="4117847"/>
            <a:ext cx="833627" cy="1350263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838943" y="4145279"/>
            <a:ext cx="1194815" cy="132283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59635" y="4117848"/>
            <a:ext cx="1395983" cy="1392935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513832" y="1828800"/>
            <a:ext cx="1170431" cy="1394459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4429125" marR="5080" indent="871855">
              <a:lnSpc>
                <a:spcPts val="3670"/>
              </a:lnSpc>
              <a:spcBef>
                <a:spcPts val="760"/>
              </a:spcBef>
            </a:pPr>
            <a:r>
              <a:rPr spc="-55" dirty="0"/>
              <a:t>Intelligent</a:t>
            </a:r>
            <a:r>
              <a:rPr spc="-250" dirty="0"/>
              <a:t> </a:t>
            </a:r>
            <a:r>
              <a:rPr spc="30" dirty="0"/>
              <a:t>Routing</a:t>
            </a:r>
            <a:r>
              <a:rPr spc="-250" dirty="0"/>
              <a:t> </a:t>
            </a:r>
            <a:r>
              <a:rPr spc="15" dirty="0"/>
              <a:t>with </a:t>
            </a:r>
            <a:r>
              <a:rPr spc="-1250" dirty="0"/>
              <a:t> </a:t>
            </a:r>
            <a:r>
              <a:rPr spc="-10" dirty="0"/>
              <a:t>Spring</a:t>
            </a:r>
            <a:r>
              <a:rPr spc="-215" dirty="0"/>
              <a:t> </a:t>
            </a:r>
            <a:r>
              <a:rPr spc="60" dirty="0"/>
              <a:t>Cloud</a:t>
            </a:r>
            <a:r>
              <a:rPr spc="-210" dirty="0"/>
              <a:t> </a:t>
            </a:r>
            <a:r>
              <a:rPr spc="-110" dirty="0"/>
              <a:t>&amp;</a:t>
            </a:r>
            <a:r>
              <a:rPr spc="-204" dirty="0"/>
              <a:t> </a:t>
            </a:r>
            <a:r>
              <a:rPr spc="10" dirty="0"/>
              <a:t>Netflix</a:t>
            </a:r>
            <a:r>
              <a:rPr spc="-200" dirty="0"/>
              <a:t> </a:t>
            </a:r>
            <a:r>
              <a:rPr spc="-35" dirty="0"/>
              <a:t>Zuul</a:t>
            </a:r>
            <a:endParaRPr spc="-3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81000" y="725170"/>
            <a:ext cx="11248390" cy="54076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43744" y="2980244"/>
            <a:ext cx="9964420" cy="1731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Zuul</a:t>
            </a:r>
            <a:r>
              <a:rPr sz="28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8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gateway</a:t>
            </a:r>
            <a:r>
              <a:rPr sz="28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8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8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provides</a:t>
            </a:r>
            <a:r>
              <a:rPr sz="28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dynamic</a:t>
            </a:r>
            <a:r>
              <a:rPr sz="28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routing, </a:t>
            </a:r>
            <a:r>
              <a:rPr sz="2800" spc="-969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monitoring,</a:t>
            </a:r>
            <a:r>
              <a:rPr sz="28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resiliency,</a:t>
            </a:r>
            <a:r>
              <a:rPr sz="28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security,</a:t>
            </a:r>
            <a:r>
              <a:rPr sz="28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8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more.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800" i="1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2800" i="1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i="1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i="1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i="1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tf</a:t>
            </a:r>
            <a:r>
              <a:rPr sz="2800" i="1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800" i="1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i="1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2800" i="1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i="1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Zuul</a:t>
            </a:r>
            <a:r>
              <a:rPr sz="2800" i="1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i="1" spc="1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800" i="1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800" i="1" spc="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800" i="1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jec</a:t>
            </a:r>
            <a:r>
              <a:rPr sz="2800" i="1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i="1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i="1" spc="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800" i="1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i="1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i="1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43744" y="2092811"/>
            <a:ext cx="33121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90" dirty="0">
                <a:solidFill>
                  <a:srgbClr val="9BC850"/>
                </a:solidFill>
              </a:rPr>
              <a:t>N</a:t>
            </a:r>
            <a:r>
              <a:rPr sz="4800" spc="-125" dirty="0">
                <a:solidFill>
                  <a:srgbClr val="9BC850"/>
                </a:solidFill>
              </a:rPr>
              <a:t>et</a:t>
            </a:r>
            <a:r>
              <a:rPr sz="4800" spc="-170" dirty="0">
                <a:solidFill>
                  <a:srgbClr val="9BC850"/>
                </a:solidFill>
              </a:rPr>
              <a:t>fli</a:t>
            </a:r>
            <a:r>
              <a:rPr sz="4800" spc="-120" dirty="0">
                <a:solidFill>
                  <a:srgbClr val="9BC850"/>
                </a:solidFill>
              </a:rPr>
              <a:t>x</a:t>
            </a:r>
            <a:r>
              <a:rPr sz="4800" spc="-505" dirty="0">
                <a:solidFill>
                  <a:srgbClr val="9BC850"/>
                </a:solidFill>
              </a:rPr>
              <a:t> </a:t>
            </a:r>
            <a:r>
              <a:rPr sz="4800" spc="-190" dirty="0">
                <a:solidFill>
                  <a:srgbClr val="9BC850"/>
                </a:solidFill>
              </a:rPr>
              <a:t>Zuul</a:t>
            </a:r>
            <a:endParaRPr sz="4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711" y="1857755"/>
            <a:ext cx="11466830" cy="3914140"/>
          </a:xfrm>
          <a:custGeom>
            <a:avLst/>
            <a:gdLst/>
            <a:ahLst/>
            <a:cxnLst/>
            <a:rect l="l" t="t" r="r" b="b"/>
            <a:pathLst>
              <a:path w="11466830" h="3914140">
                <a:moveTo>
                  <a:pt x="0" y="0"/>
                </a:moveTo>
                <a:lnTo>
                  <a:pt x="11466576" y="0"/>
                </a:lnTo>
                <a:lnTo>
                  <a:pt x="11466576" y="3913632"/>
                </a:lnTo>
                <a:lnTo>
                  <a:pt x="0" y="3913632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05A28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6143" y="519066"/>
            <a:ext cx="75520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FFFFFF"/>
                </a:solidFill>
              </a:rPr>
              <a:t>Usi</a:t>
            </a:r>
            <a:r>
              <a:rPr spc="30" dirty="0">
                <a:solidFill>
                  <a:srgbClr val="FFFFFF"/>
                </a:solidFill>
              </a:rPr>
              <a:t>ng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-55" dirty="0">
                <a:solidFill>
                  <a:srgbClr val="FFFFFF"/>
                </a:solidFill>
              </a:rPr>
              <a:t>Spri</a:t>
            </a:r>
            <a:r>
              <a:rPr spc="30" dirty="0">
                <a:solidFill>
                  <a:srgbClr val="FFFFFF"/>
                </a:solidFill>
              </a:rPr>
              <a:t>ng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135" dirty="0">
                <a:solidFill>
                  <a:srgbClr val="FFFFFF"/>
                </a:solidFill>
              </a:rPr>
              <a:t>C</a:t>
            </a:r>
            <a:r>
              <a:rPr spc="-95" dirty="0">
                <a:solidFill>
                  <a:srgbClr val="FFFFFF"/>
                </a:solidFill>
              </a:rPr>
              <a:t>l</a:t>
            </a:r>
            <a:r>
              <a:rPr spc="60" dirty="0">
                <a:solidFill>
                  <a:srgbClr val="FFFFFF"/>
                </a:solidFill>
              </a:rPr>
              <a:t>oud</a:t>
            </a:r>
            <a:r>
              <a:rPr spc="-175" dirty="0">
                <a:solidFill>
                  <a:srgbClr val="FFFFFF"/>
                </a:solidFill>
              </a:rPr>
              <a:t> </a:t>
            </a:r>
            <a:r>
              <a:rPr spc="-110" dirty="0">
                <a:solidFill>
                  <a:srgbClr val="FFFFFF"/>
                </a:solidFill>
              </a:rPr>
              <a:t>&amp;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spc="60" dirty="0">
                <a:solidFill>
                  <a:srgbClr val="FFFFFF"/>
                </a:solidFill>
              </a:rPr>
              <a:t>N</a:t>
            </a:r>
            <a:r>
              <a:rPr spc="40" dirty="0">
                <a:solidFill>
                  <a:srgbClr val="FFFFFF"/>
                </a:solidFill>
              </a:rPr>
              <a:t>e</a:t>
            </a:r>
            <a:r>
              <a:rPr spc="30" dirty="0">
                <a:solidFill>
                  <a:srgbClr val="FFFFFF"/>
                </a:solidFill>
              </a:rPr>
              <a:t>tf</a:t>
            </a:r>
            <a:r>
              <a:rPr spc="-95" dirty="0">
                <a:solidFill>
                  <a:srgbClr val="FFFFFF"/>
                </a:solidFill>
              </a:rPr>
              <a:t>li</a:t>
            </a:r>
            <a:r>
              <a:rPr spc="-80" dirty="0">
                <a:solidFill>
                  <a:srgbClr val="FFFFFF"/>
                </a:solidFill>
              </a:rPr>
              <a:t>x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5" dirty="0">
                <a:solidFill>
                  <a:srgbClr val="FFFFFF"/>
                </a:solidFill>
              </a:rPr>
              <a:t>Z</a:t>
            </a:r>
            <a:r>
              <a:rPr spc="-80" dirty="0">
                <a:solidFill>
                  <a:srgbClr val="FFFFFF"/>
                </a:solidFill>
              </a:rPr>
              <a:t>uul</a:t>
            </a:r>
            <a:endParaRPr spc="-80"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886" y="1421884"/>
            <a:ext cx="10586720" cy="4236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pom.xml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08940">
              <a:lnSpc>
                <a:spcPct val="100000"/>
              </a:lnSpc>
              <a:spcBef>
                <a:spcPts val="1715"/>
              </a:spcBef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&lt;dependencyManagement&gt;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99568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&lt;dependencies&gt;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580515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&lt;dependency&gt;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255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&lt;groupId&gt;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org.springframework.cloud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&lt;/groupId&gt;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255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&lt;artifactId&gt;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spring-cloud-dependencies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&lt;/artifactId&gt;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255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&lt;version&gt;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Camden.SR2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&lt;/version&gt;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255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&lt;type&gt;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pom</a:t>
            </a: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&lt;/type&gt;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255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&lt;scope&gt;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&lt;/scope&gt;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58115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&lt;/dependency&gt;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99568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&lt;/dependencies&gt;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40894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&lt;/dependencyManagement&gt;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2711" y="2487167"/>
            <a:ext cx="11466830" cy="2167255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45720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&lt;dependency&gt;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04394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&lt;groupId&gt;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org.springframework.cloud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&lt;/groupId&gt;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04394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&lt;artifactId&gt;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spring-cloud-starter-zuul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&lt;/artifactId&gt;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45720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&lt;/dependency&gt;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6143" y="519066"/>
            <a:ext cx="75520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FFFFFF"/>
                </a:solidFill>
              </a:rPr>
              <a:t>Usi</a:t>
            </a:r>
            <a:r>
              <a:rPr spc="30" dirty="0">
                <a:solidFill>
                  <a:srgbClr val="FFFFFF"/>
                </a:solidFill>
              </a:rPr>
              <a:t>ng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-55" dirty="0">
                <a:solidFill>
                  <a:srgbClr val="FFFFFF"/>
                </a:solidFill>
              </a:rPr>
              <a:t>Spri</a:t>
            </a:r>
            <a:r>
              <a:rPr spc="30" dirty="0">
                <a:solidFill>
                  <a:srgbClr val="FFFFFF"/>
                </a:solidFill>
              </a:rPr>
              <a:t>ng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135" dirty="0">
                <a:solidFill>
                  <a:srgbClr val="FFFFFF"/>
                </a:solidFill>
              </a:rPr>
              <a:t>C</a:t>
            </a:r>
            <a:r>
              <a:rPr spc="-95" dirty="0">
                <a:solidFill>
                  <a:srgbClr val="FFFFFF"/>
                </a:solidFill>
              </a:rPr>
              <a:t>l</a:t>
            </a:r>
            <a:r>
              <a:rPr spc="60" dirty="0">
                <a:solidFill>
                  <a:srgbClr val="FFFFFF"/>
                </a:solidFill>
              </a:rPr>
              <a:t>oud</a:t>
            </a:r>
            <a:r>
              <a:rPr spc="-175" dirty="0">
                <a:solidFill>
                  <a:srgbClr val="FFFFFF"/>
                </a:solidFill>
              </a:rPr>
              <a:t> </a:t>
            </a:r>
            <a:r>
              <a:rPr spc="-110" dirty="0">
                <a:solidFill>
                  <a:srgbClr val="FFFFFF"/>
                </a:solidFill>
              </a:rPr>
              <a:t>&amp;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spc="60" dirty="0">
                <a:solidFill>
                  <a:srgbClr val="FFFFFF"/>
                </a:solidFill>
              </a:rPr>
              <a:t>N</a:t>
            </a:r>
            <a:r>
              <a:rPr spc="40" dirty="0">
                <a:solidFill>
                  <a:srgbClr val="FFFFFF"/>
                </a:solidFill>
              </a:rPr>
              <a:t>e</a:t>
            </a:r>
            <a:r>
              <a:rPr spc="30" dirty="0">
                <a:solidFill>
                  <a:srgbClr val="FFFFFF"/>
                </a:solidFill>
              </a:rPr>
              <a:t>tf</a:t>
            </a:r>
            <a:r>
              <a:rPr spc="-95" dirty="0">
                <a:solidFill>
                  <a:srgbClr val="FFFFFF"/>
                </a:solidFill>
              </a:rPr>
              <a:t>li</a:t>
            </a:r>
            <a:r>
              <a:rPr spc="-80" dirty="0">
                <a:solidFill>
                  <a:srgbClr val="FFFFFF"/>
                </a:solidFill>
              </a:rPr>
              <a:t>x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5" dirty="0">
                <a:solidFill>
                  <a:srgbClr val="FFFFFF"/>
                </a:solidFill>
              </a:rPr>
              <a:t>Z</a:t>
            </a:r>
            <a:r>
              <a:rPr spc="-80" dirty="0">
                <a:solidFill>
                  <a:srgbClr val="FFFFFF"/>
                </a:solidFill>
              </a:rPr>
              <a:t>uul</a:t>
            </a:r>
            <a:endParaRPr spc="-80"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886" y="2051466"/>
            <a:ext cx="10928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pom.xml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223" y="522114"/>
            <a:ext cx="10594975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-5" dirty="0">
                <a:solidFill>
                  <a:srgbClr val="FFFFFF"/>
                </a:solidFill>
              </a:rPr>
              <a:t>Using</a:t>
            </a:r>
            <a:r>
              <a:rPr sz="3500" spc="-185" dirty="0">
                <a:solidFill>
                  <a:srgbClr val="FFFFFF"/>
                </a:solidFill>
              </a:rPr>
              <a:t> </a:t>
            </a:r>
            <a:r>
              <a:rPr sz="3500" spc="-25" dirty="0">
                <a:solidFill>
                  <a:srgbClr val="FFFFFF"/>
                </a:solidFill>
              </a:rPr>
              <a:t>Spring</a:t>
            </a:r>
            <a:r>
              <a:rPr sz="3500" spc="-195" dirty="0">
                <a:solidFill>
                  <a:srgbClr val="FFFFFF"/>
                </a:solidFill>
              </a:rPr>
              <a:t> </a:t>
            </a:r>
            <a:r>
              <a:rPr sz="3500" spc="45" dirty="0">
                <a:solidFill>
                  <a:srgbClr val="FFFFFF"/>
                </a:solidFill>
              </a:rPr>
              <a:t>Cloud</a:t>
            </a:r>
            <a:r>
              <a:rPr sz="3500" spc="-185" dirty="0">
                <a:solidFill>
                  <a:srgbClr val="FFFFFF"/>
                </a:solidFill>
              </a:rPr>
              <a:t> </a:t>
            </a:r>
            <a:r>
              <a:rPr sz="3500" spc="-105" dirty="0">
                <a:solidFill>
                  <a:srgbClr val="FFFFFF"/>
                </a:solidFill>
              </a:rPr>
              <a:t>&amp;</a:t>
            </a:r>
            <a:r>
              <a:rPr sz="3500" spc="-175" dirty="0">
                <a:solidFill>
                  <a:srgbClr val="FFFFFF"/>
                </a:solidFill>
              </a:rPr>
              <a:t> </a:t>
            </a:r>
            <a:r>
              <a:rPr sz="3500" spc="-15" dirty="0">
                <a:solidFill>
                  <a:srgbClr val="FFFFFF"/>
                </a:solidFill>
              </a:rPr>
              <a:t>Netflix</a:t>
            </a:r>
            <a:r>
              <a:rPr sz="3500" spc="-204" dirty="0">
                <a:solidFill>
                  <a:srgbClr val="FFFFFF"/>
                </a:solidFill>
              </a:rPr>
              <a:t> </a:t>
            </a:r>
            <a:r>
              <a:rPr sz="3500" spc="-55" dirty="0">
                <a:solidFill>
                  <a:srgbClr val="FFFFFF"/>
                </a:solidFill>
              </a:rPr>
              <a:t>Zuul</a:t>
            </a:r>
            <a:r>
              <a:rPr sz="3500" spc="-170" dirty="0">
                <a:solidFill>
                  <a:srgbClr val="FFFFFF"/>
                </a:solidFill>
              </a:rPr>
              <a:t> </a:t>
            </a:r>
            <a:r>
              <a:rPr sz="3500" spc="-65" dirty="0">
                <a:solidFill>
                  <a:srgbClr val="FFFFFF"/>
                </a:solidFill>
              </a:rPr>
              <a:t>Reverse</a:t>
            </a:r>
            <a:r>
              <a:rPr sz="3500" spc="-190" dirty="0">
                <a:solidFill>
                  <a:srgbClr val="FFFFFF"/>
                </a:solidFill>
              </a:rPr>
              <a:t> </a:t>
            </a:r>
            <a:r>
              <a:rPr sz="3500" spc="-20" dirty="0">
                <a:solidFill>
                  <a:srgbClr val="FFFFFF"/>
                </a:solidFill>
              </a:rPr>
              <a:t>Proxy</a:t>
            </a:r>
            <a:endParaRPr sz="3500"/>
          </a:p>
        </p:txBody>
      </p:sp>
      <p:sp>
        <p:nvSpPr>
          <p:cNvPr id="3" name="object 3"/>
          <p:cNvSpPr/>
          <p:nvPr/>
        </p:nvSpPr>
        <p:spPr>
          <a:xfrm>
            <a:off x="332231" y="1737360"/>
            <a:ext cx="11634470" cy="4125595"/>
          </a:xfrm>
          <a:custGeom>
            <a:avLst/>
            <a:gdLst/>
            <a:ahLst/>
            <a:cxnLst/>
            <a:rect l="l" t="t" r="r" b="b"/>
            <a:pathLst>
              <a:path w="11634470" h="4125595">
                <a:moveTo>
                  <a:pt x="0" y="0"/>
                </a:moveTo>
                <a:lnTo>
                  <a:pt x="11634216" y="0"/>
                </a:lnTo>
                <a:lnTo>
                  <a:pt x="11634216" y="4125467"/>
                </a:lnTo>
                <a:lnTo>
                  <a:pt x="0" y="4125467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05A28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10886" y="1358781"/>
            <a:ext cx="11104880" cy="400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Application.java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500">
              <a:latin typeface="Courier New" panose="02070309020205020404"/>
              <a:cs typeface="Courier New" panose="02070309020205020404"/>
            </a:endParaRPr>
          </a:p>
          <a:p>
            <a:pPr marL="378460">
              <a:lnSpc>
                <a:spcPct val="100000"/>
              </a:lnSpc>
            </a:pPr>
            <a:r>
              <a:rPr sz="26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@SpringBootApplication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378460">
              <a:lnSpc>
                <a:spcPct val="100000"/>
              </a:lnSpc>
            </a:pPr>
            <a:r>
              <a:rPr sz="2600" b="1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@EnableZuulProxy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378460">
              <a:lnSpc>
                <a:spcPct val="100000"/>
              </a:lnSpc>
            </a:pP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 class</a:t>
            </a:r>
            <a:r>
              <a:rPr sz="2600" spc="1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Application</a:t>
            </a:r>
            <a:r>
              <a:rPr sz="2600" spc="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750">
              <a:latin typeface="Courier New" panose="02070309020205020404"/>
              <a:cs typeface="Courier New" panose="02070309020205020404"/>
            </a:endParaRPr>
          </a:p>
          <a:p>
            <a:pPr marL="1766570" marR="5080" indent="-792480">
              <a:lnSpc>
                <a:spcPct val="100000"/>
              </a:lnSpc>
            </a:pP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600" spc="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600" spc="2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600" spc="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main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[]</a:t>
            </a:r>
            <a:r>
              <a:rPr sz="2600" spc="3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E6E8E9"/>
                </a:solidFill>
                <a:latin typeface="Courier New" panose="02070309020205020404"/>
                <a:cs typeface="Courier New" panose="02070309020205020404"/>
              </a:rPr>
              <a:t>args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600" spc="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600" spc="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SpringApplication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600" spc="-5" dirty="0">
                <a:solidFill>
                  <a:srgbClr val="E6E8E9"/>
                </a:solidFill>
                <a:latin typeface="Courier New" panose="02070309020205020404"/>
                <a:cs typeface="Courier New" panose="02070309020205020404"/>
              </a:rPr>
              <a:t>run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Application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.class,</a:t>
            </a:r>
            <a:r>
              <a:rPr sz="2600" spc="114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E6E8E9"/>
                </a:solidFill>
                <a:latin typeface="Courier New" panose="02070309020205020404"/>
                <a:cs typeface="Courier New" panose="02070309020205020404"/>
              </a:rPr>
              <a:t>args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973455">
              <a:lnSpc>
                <a:spcPct val="100000"/>
              </a:lnSpc>
            </a:pP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377825">
              <a:lnSpc>
                <a:spcPct val="100000"/>
              </a:lnSpc>
            </a:pP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9991" y="281322"/>
            <a:ext cx="7846059" cy="104076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 marR="5080" indent="1441450">
              <a:lnSpc>
                <a:spcPts val="3670"/>
              </a:lnSpc>
              <a:spcBef>
                <a:spcPts val="760"/>
              </a:spcBef>
            </a:pPr>
            <a:r>
              <a:rPr spc="-5" dirty="0">
                <a:solidFill>
                  <a:srgbClr val="FFFFFF"/>
                </a:solidFill>
              </a:rPr>
              <a:t>Using</a:t>
            </a:r>
            <a:r>
              <a:rPr spc="165" dirty="0">
                <a:solidFill>
                  <a:srgbClr val="FFFFFF"/>
                </a:solidFill>
              </a:rPr>
              <a:t> </a:t>
            </a:r>
            <a:r>
              <a:rPr spc="-25" dirty="0">
                <a:solidFill>
                  <a:srgbClr val="FFFFFF"/>
                </a:solidFill>
              </a:rPr>
              <a:t>Spring</a:t>
            </a:r>
            <a:r>
              <a:rPr spc="155" dirty="0">
                <a:solidFill>
                  <a:srgbClr val="FFFFFF"/>
                </a:solidFill>
              </a:rPr>
              <a:t> </a:t>
            </a:r>
            <a:r>
              <a:rPr spc="45" dirty="0">
                <a:solidFill>
                  <a:srgbClr val="FFFFFF"/>
                </a:solidFill>
              </a:rPr>
              <a:t>Cloud</a:t>
            </a:r>
            <a:r>
              <a:rPr spc="180" dirty="0">
                <a:solidFill>
                  <a:srgbClr val="FFFFFF"/>
                </a:solidFill>
              </a:rPr>
              <a:t> </a:t>
            </a:r>
            <a:r>
              <a:rPr spc="-110" dirty="0">
                <a:solidFill>
                  <a:srgbClr val="FFFFFF"/>
                </a:solidFill>
              </a:rPr>
              <a:t>&amp; </a:t>
            </a:r>
            <a:r>
              <a:rPr spc="-105" dirty="0">
                <a:solidFill>
                  <a:srgbClr val="FFFFFF"/>
                </a:solidFill>
              </a:rPr>
              <a:t> </a:t>
            </a:r>
            <a:r>
              <a:rPr spc="-15" dirty="0">
                <a:solidFill>
                  <a:srgbClr val="FFFFFF"/>
                </a:solidFill>
              </a:rPr>
              <a:t>Netflix</a:t>
            </a:r>
            <a:r>
              <a:rPr spc="-215" dirty="0">
                <a:solidFill>
                  <a:srgbClr val="FFFFFF"/>
                </a:solidFill>
              </a:rPr>
              <a:t> </a:t>
            </a:r>
            <a:r>
              <a:rPr spc="-60" dirty="0">
                <a:solidFill>
                  <a:srgbClr val="FFFFFF"/>
                </a:solidFill>
              </a:rPr>
              <a:t>Zuul</a:t>
            </a:r>
            <a:r>
              <a:rPr spc="-18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with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-50" dirty="0">
                <a:solidFill>
                  <a:srgbClr val="FFFFFF"/>
                </a:solidFill>
              </a:rPr>
              <a:t>Service</a:t>
            </a:r>
            <a:r>
              <a:rPr spc="-225" dirty="0">
                <a:solidFill>
                  <a:srgbClr val="FFFFFF"/>
                </a:solidFill>
              </a:rPr>
              <a:t> </a:t>
            </a:r>
            <a:r>
              <a:rPr spc="-35" dirty="0">
                <a:solidFill>
                  <a:srgbClr val="FFFFFF"/>
                </a:solidFill>
              </a:rPr>
              <a:t>Discovery</a:t>
            </a:r>
            <a:endParaRPr spc="-35" dirty="0">
              <a:solidFill>
                <a:srgbClr val="FFFFFF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0886" y="1450093"/>
            <a:ext cx="33794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application.properties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2231" y="1833372"/>
            <a:ext cx="11634470" cy="1724025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Times New Roman" panose="02020603050405020304"/>
              <a:cs typeface="Times New Roman" panose="02020603050405020304"/>
            </a:endParaRPr>
          </a:p>
          <a:p>
            <a:pPr marL="456565" marR="462280">
              <a:lnSpc>
                <a:spcPct val="100000"/>
              </a:lnSpc>
            </a:pP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spring.application.name=</a:t>
            </a:r>
            <a:r>
              <a:rPr sz="2600" spc="-5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gateway-service </a:t>
            </a:r>
            <a:r>
              <a:rPr sz="260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eureka.client.defaultZone=</a:t>
            </a:r>
            <a:r>
              <a:rPr sz="2600" spc="-5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http://localhost:8761/eureka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7459" y="3695396"/>
            <a:ext cx="23126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application.yml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8891" y="4050791"/>
            <a:ext cx="11687810" cy="2586355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729615" marR="9305290" indent="-273050">
              <a:lnSpc>
                <a:spcPct val="100000"/>
              </a:lnSpc>
            </a:pP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spring: </a:t>
            </a:r>
            <a:r>
              <a:rPr sz="180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applicat</a:t>
            </a:r>
            <a:r>
              <a:rPr sz="1800" spc="-1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on: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456565" marR="7804785" indent="544830">
              <a:lnSpc>
                <a:spcPct val="100000"/>
              </a:lnSpc>
            </a:pP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name: </a:t>
            </a:r>
            <a:r>
              <a:rPr sz="1800" spc="-1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gateway-service </a:t>
            </a:r>
            <a:r>
              <a:rPr sz="1800" spc="-107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eureka: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729615">
              <a:lnSpc>
                <a:spcPct val="100000"/>
              </a:lnSpc>
            </a:pP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client: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002030">
              <a:lnSpc>
                <a:spcPct val="100000"/>
              </a:lnSpc>
            </a:pPr>
            <a:r>
              <a:rPr sz="1800" spc="-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defaultZone:</a:t>
            </a:r>
            <a:r>
              <a:rPr sz="1800" spc="-4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http://localhost:8761/eureka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00279" y="3543787"/>
            <a:ext cx="584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OR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0103" y="281322"/>
            <a:ext cx="8703310" cy="1040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3995"/>
              </a:lnSpc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</a:rPr>
              <a:t>Using</a:t>
            </a:r>
            <a:r>
              <a:rPr spc="-220" dirty="0">
                <a:solidFill>
                  <a:srgbClr val="FFFFFF"/>
                </a:solidFill>
              </a:rPr>
              <a:t> </a:t>
            </a:r>
            <a:r>
              <a:rPr spc="-25" dirty="0">
                <a:solidFill>
                  <a:srgbClr val="FFFFFF"/>
                </a:solidFill>
              </a:rPr>
              <a:t>Spring</a:t>
            </a:r>
            <a:r>
              <a:rPr spc="-229" dirty="0">
                <a:solidFill>
                  <a:srgbClr val="FFFFFF"/>
                </a:solidFill>
              </a:rPr>
              <a:t> </a:t>
            </a:r>
            <a:r>
              <a:rPr spc="45" dirty="0">
                <a:solidFill>
                  <a:srgbClr val="FFFFFF"/>
                </a:solidFill>
              </a:rPr>
              <a:t>Cloud</a:t>
            </a:r>
            <a:r>
              <a:rPr spc="-204" dirty="0">
                <a:solidFill>
                  <a:srgbClr val="FFFFFF"/>
                </a:solidFill>
              </a:rPr>
              <a:t> </a:t>
            </a:r>
            <a:r>
              <a:rPr spc="-110" dirty="0">
                <a:solidFill>
                  <a:srgbClr val="FFFFFF"/>
                </a:solidFill>
              </a:rPr>
              <a:t>&amp;</a:t>
            </a:r>
            <a:endParaRPr spc="-110" dirty="0">
              <a:solidFill>
                <a:srgbClr val="FFFFFF"/>
              </a:solidFill>
            </a:endParaRPr>
          </a:p>
          <a:p>
            <a:pPr algn="ctr">
              <a:lnSpc>
                <a:spcPts val="3995"/>
              </a:lnSpc>
            </a:pPr>
            <a:r>
              <a:rPr spc="-15" dirty="0">
                <a:solidFill>
                  <a:srgbClr val="FFFFFF"/>
                </a:solidFill>
              </a:rPr>
              <a:t>Netflix</a:t>
            </a:r>
            <a:r>
              <a:rPr spc="-210" dirty="0">
                <a:solidFill>
                  <a:srgbClr val="FFFFFF"/>
                </a:solidFill>
              </a:rPr>
              <a:t> </a:t>
            </a:r>
            <a:r>
              <a:rPr spc="-60" dirty="0">
                <a:solidFill>
                  <a:srgbClr val="FFFFFF"/>
                </a:solidFill>
              </a:rPr>
              <a:t>Zuul</a:t>
            </a:r>
            <a:r>
              <a:rPr spc="-180" dirty="0">
                <a:solidFill>
                  <a:srgbClr val="FFFFFF"/>
                </a:solidFill>
              </a:rPr>
              <a:t> </a:t>
            </a:r>
            <a:r>
              <a:rPr spc="40" dirty="0">
                <a:solidFill>
                  <a:srgbClr val="FFFFFF"/>
                </a:solidFill>
              </a:rPr>
              <a:t>Without</a:t>
            </a:r>
            <a:r>
              <a:rPr spc="-225" dirty="0">
                <a:solidFill>
                  <a:srgbClr val="FFFFFF"/>
                </a:solidFill>
              </a:rPr>
              <a:t> </a:t>
            </a:r>
            <a:r>
              <a:rPr spc="-50" dirty="0">
                <a:solidFill>
                  <a:srgbClr val="FFFFFF"/>
                </a:solidFill>
              </a:rPr>
              <a:t>Service</a:t>
            </a:r>
            <a:r>
              <a:rPr spc="-225" dirty="0">
                <a:solidFill>
                  <a:srgbClr val="FFFFFF"/>
                </a:solidFill>
              </a:rPr>
              <a:t> </a:t>
            </a:r>
            <a:r>
              <a:rPr spc="-35" dirty="0">
                <a:solidFill>
                  <a:srgbClr val="FFFFFF"/>
                </a:solidFill>
              </a:rPr>
              <a:t>Discovery</a:t>
            </a:r>
            <a:endParaRPr spc="-35" dirty="0">
              <a:solidFill>
                <a:srgbClr val="FFFFFF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0886" y="1468380"/>
            <a:ext cx="33794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application.properties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2231" y="1833372"/>
            <a:ext cx="11634470" cy="1724025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Times New Roman" panose="02020603050405020304"/>
              <a:cs typeface="Times New Roman" panose="02020603050405020304"/>
            </a:endParaRPr>
          </a:p>
          <a:p>
            <a:pPr marL="456565" marR="3437890">
              <a:lnSpc>
                <a:spcPct val="100000"/>
              </a:lnSpc>
            </a:pP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spring.application.name=</a:t>
            </a:r>
            <a:r>
              <a:rPr sz="2600" spc="-5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gateway-service </a:t>
            </a:r>
            <a:r>
              <a:rPr sz="2600" spc="-155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ribbon.eureka.enabled=</a:t>
            </a:r>
            <a:r>
              <a:rPr sz="2600" spc="-5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false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7459" y="3695396"/>
            <a:ext cx="23126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application.yml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8891" y="4050791"/>
            <a:ext cx="11687810" cy="2586355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729615" marR="9305290" indent="-273050">
              <a:lnSpc>
                <a:spcPct val="100000"/>
              </a:lnSpc>
            </a:pP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spring: </a:t>
            </a:r>
            <a:r>
              <a:rPr sz="180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applicat</a:t>
            </a:r>
            <a:r>
              <a:rPr sz="1800" spc="-1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on: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456565" marR="7804785" indent="544830">
              <a:lnSpc>
                <a:spcPct val="100000"/>
              </a:lnSpc>
            </a:pP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name: </a:t>
            </a:r>
            <a:r>
              <a:rPr sz="1800" spc="-1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gateway-service </a:t>
            </a:r>
            <a:r>
              <a:rPr sz="1800" spc="-107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ribbon: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002030" marR="8761730" indent="-273050">
              <a:lnSpc>
                <a:spcPct val="100000"/>
              </a:lnSpc>
            </a:pP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eureka: </a:t>
            </a:r>
            <a:r>
              <a:rPr sz="1800" spc="4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enabled:</a:t>
            </a:r>
            <a:r>
              <a:rPr sz="1800" spc="-13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false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00279" y="3543787"/>
            <a:ext cx="584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OR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4429760" marR="5080" indent="673100">
              <a:lnSpc>
                <a:spcPts val="3670"/>
              </a:lnSpc>
              <a:spcBef>
                <a:spcPts val="760"/>
              </a:spcBef>
            </a:pPr>
            <a:r>
              <a:rPr spc="20" dirty="0"/>
              <a:t>Configuring</a:t>
            </a:r>
            <a:r>
              <a:rPr spc="-215" dirty="0"/>
              <a:t> </a:t>
            </a:r>
            <a:r>
              <a:rPr dirty="0"/>
              <a:t>Routes</a:t>
            </a:r>
            <a:r>
              <a:rPr spc="-245" dirty="0"/>
              <a:t> </a:t>
            </a:r>
            <a:r>
              <a:rPr spc="15" dirty="0"/>
              <a:t>with </a:t>
            </a:r>
            <a:r>
              <a:rPr spc="-1255" dirty="0"/>
              <a:t> </a:t>
            </a:r>
            <a:r>
              <a:rPr spc="-10" dirty="0"/>
              <a:t>Spring</a:t>
            </a:r>
            <a:r>
              <a:rPr spc="-215" dirty="0"/>
              <a:t> </a:t>
            </a:r>
            <a:r>
              <a:rPr spc="60" dirty="0"/>
              <a:t>Cloud</a:t>
            </a:r>
            <a:r>
              <a:rPr spc="-210" dirty="0"/>
              <a:t> </a:t>
            </a:r>
            <a:r>
              <a:rPr spc="-110" dirty="0"/>
              <a:t>&amp;</a:t>
            </a:r>
            <a:r>
              <a:rPr spc="-204" dirty="0"/>
              <a:t> </a:t>
            </a:r>
            <a:r>
              <a:rPr spc="10" dirty="0"/>
              <a:t>Netflix</a:t>
            </a:r>
            <a:r>
              <a:rPr spc="-200" dirty="0"/>
              <a:t> </a:t>
            </a:r>
            <a:r>
              <a:rPr spc="-35" dirty="0"/>
              <a:t>Zuul</a:t>
            </a:r>
            <a:endParaRPr spc="-3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26810" y="2155550"/>
            <a:ext cx="4428490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Routing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cloud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native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apps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Netflix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Zuul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Proxy</a:t>
            </a:r>
            <a:r>
              <a:rPr sz="2400" spc="-1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server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Setting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up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routes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Setting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up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filters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90788" y="1916483"/>
            <a:ext cx="165353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>
                <a:solidFill>
                  <a:srgbClr val="FFFFFF"/>
                </a:solidFill>
              </a:rPr>
              <a:t>Outl</a:t>
            </a:r>
            <a:r>
              <a:rPr spc="-95" dirty="0">
                <a:solidFill>
                  <a:srgbClr val="FFFFFF"/>
                </a:solidFill>
              </a:rPr>
              <a:t>i</a:t>
            </a:r>
            <a:r>
              <a:rPr spc="-60" dirty="0">
                <a:solidFill>
                  <a:srgbClr val="FFFFFF"/>
                </a:solidFill>
              </a:rPr>
              <a:t>ne</a:t>
            </a:r>
            <a:endParaRPr spc="-60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461504" y="2171700"/>
            <a:ext cx="4243070" cy="3503929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950">
              <a:latin typeface="Times New Roman" panose="02020603050405020304"/>
              <a:cs typeface="Times New Roman" panose="02020603050405020304"/>
            </a:endParaRPr>
          </a:p>
          <a:p>
            <a:pPr marR="3684905" algn="r">
              <a:lnSpc>
                <a:spcPct val="100000"/>
              </a:lnSpc>
            </a:pPr>
            <a:r>
              <a:rPr sz="1800" spc="-5" dirty="0">
                <a:solidFill>
                  <a:srgbClr val="00B050"/>
                </a:solidFill>
                <a:latin typeface="Courier New" panose="02070309020205020404"/>
                <a:cs typeface="Courier New" panose="02070309020205020404"/>
              </a:rPr>
              <a:t>sp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3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3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3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3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00">
              <a:latin typeface="Courier New" panose="02070309020205020404"/>
              <a:cs typeface="Courier New" panose="02070309020205020404"/>
            </a:endParaRPr>
          </a:p>
          <a:p>
            <a:pPr marR="3617595" algn="r">
              <a:lnSpc>
                <a:spcPct val="100000"/>
              </a:lnSpc>
            </a:pPr>
            <a:r>
              <a:rPr sz="1800" spc="-5" dirty="0">
                <a:solidFill>
                  <a:srgbClr val="00B050"/>
                </a:solidFill>
                <a:latin typeface="Courier New" panose="02070309020205020404"/>
                <a:cs typeface="Courier New" panose="02070309020205020404"/>
              </a:rPr>
              <a:t>s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11730" y="2597748"/>
            <a:ext cx="3415665" cy="26396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5"/>
              </a:spcBef>
            </a:pPr>
            <a:r>
              <a:rPr sz="1800" spc="-10" dirty="0">
                <a:solidFill>
                  <a:srgbClr val="00B050"/>
                </a:solidFill>
                <a:latin typeface="Courier New" panose="02070309020205020404"/>
                <a:cs typeface="Courier New" panose="02070309020205020404"/>
              </a:rPr>
              <a:t>ring.application.name=</a:t>
            </a:r>
            <a:r>
              <a:rPr sz="1800" spc="-1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foo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3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3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50">
              <a:latin typeface="Courier New" panose="02070309020205020404"/>
              <a:cs typeface="Courier New" panose="02070309020205020404"/>
            </a:endParaRPr>
          </a:p>
          <a:p>
            <a:pPr marL="810895">
              <a:lnSpc>
                <a:spcPct val="100000"/>
              </a:lnSpc>
            </a:pPr>
            <a:r>
              <a:rPr sz="32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885190" marR="196215" indent="-818515">
              <a:lnSpc>
                <a:spcPct val="100000"/>
              </a:lnSpc>
              <a:spcBef>
                <a:spcPts val="2885"/>
              </a:spcBef>
            </a:pPr>
            <a:r>
              <a:rPr sz="1800" spc="-10" dirty="0">
                <a:solidFill>
                  <a:srgbClr val="00B050"/>
                </a:solidFill>
                <a:latin typeface="Courier New" panose="02070309020205020404"/>
                <a:cs typeface="Courier New" panose="02070309020205020404"/>
              </a:rPr>
              <a:t>pring.application.name= </a:t>
            </a:r>
            <a:r>
              <a:rPr sz="1800" spc="-1070" dirty="0">
                <a:solidFill>
                  <a:srgbClr val="00B0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categories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2723" y="2557097"/>
            <a:ext cx="2026285" cy="259207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0"/>
              </a:spcBef>
            </a:pPr>
            <a:r>
              <a:rPr sz="2400" spc="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/foo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31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50">
              <a:latin typeface="Verdana" panose="020B0604030504040204"/>
              <a:cs typeface="Verdana" panose="020B0604030504040204"/>
            </a:endParaRPr>
          </a:p>
          <a:p>
            <a:pPr marL="45085" algn="ctr">
              <a:lnSpc>
                <a:spcPct val="100000"/>
              </a:lnSpc>
              <a:spcBef>
                <a:spcPts val="5"/>
              </a:spcBef>
            </a:pPr>
            <a:r>
              <a:rPr sz="32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Request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3580"/>
              </a:spcBef>
            </a:pPr>
            <a:r>
              <a:rPr sz="24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24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400" spc="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1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2400" spc="-5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88235" y="519066"/>
            <a:ext cx="9127490" cy="159893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573020" marR="5080" indent="-2560320">
              <a:lnSpc>
                <a:spcPts val="3670"/>
              </a:lnSpc>
              <a:spcBef>
                <a:spcPts val="760"/>
              </a:spcBef>
            </a:pPr>
            <a:r>
              <a:rPr spc="-40" dirty="0">
                <a:solidFill>
                  <a:srgbClr val="3E3E3E"/>
                </a:solidFill>
              </a:rPr>
              <a:t>Default</a:t>
            </a:r>
            <a:r>
              <a:rPr spc="-220" dirty="0">
                <a:solidFill>
                  <a:srgbClr val="3E3E3E"/>
                </a:solidFill>
              </a:rPr>
              <a:t> </a:t>
            </a:r>
            <a:r>
              <a:rPr spc="5" dirty="0">
                <a:solidFill>
                  <a:srgbClr val="3E3E3E"/>
                </a:solidFill>
              </a:rPr>
              <a:t>Route</a:t>
            </a:r>
            <a:r>
              <a:rPr spc="-220" dirty="0">
                <a:solidFill>
                  <a:srgbClr val="3E3E3E"/>
                </a:solidFill>
              </a:rPr>
              <a:t> </a:t>
            </a:r>
            <a:r>
              <a:rPr spc="45" dirty="0">
                <a:solidFill>
                  <a:srgbClr val="3E3E3E"/>
                </a:solidFill>
              </a:rPr>
              <a:t>to</a:t>
            </a:r>
            <a:r>
              <a:rPr spc="-204" dirty="0">
                <a:solidFill>
                  <a:srgbClr val="3E3E3E"/>
                </a:solidFill>
              </a:rPr>
              <a:t> </a:t>
            </a:r>
            <a:r>
              <a:rPr spc="-50" dirty="0">
                <a:solidFill>
                  <a:srgbClr val="3E3E3E"/>
                </a:solidFill>
              </a:rPr>
              <a:t>Service</a:t>
            </a:r>
            <a:r>
              <a:rPr spc="-220" dirty="0">
                <a:solidFill>
                  <a:srgbClr val="3E3E3E"/>
                </a:solidFill>
              </a:rPr>
              <a:t> </a:t>
            </a:r>
            <a:r>
              <a:rPr spc="-15" dirty="0">
                <a:solidFill>
                  <a:srgbClr val="3E3E3E"/>
                </a:solidFill>
              </a:rPr>
              <a:t>Resolution</a:t>
            </a:r>
            <a:r>
              <a:rPr spc="-204" dirty="0">
                <a:solidFill>
                  <a:srgbClr val="3E3E3E"/>
                </a:solidFill>
              </a:rPr>
              <a:t> </a:t>
            </a:r>
            <a:r>
              <a:rPr dirty="0">
                <a:solidFill>
                  <a:srgbClr val="3E3E3E"/>
                </a:solidFill>
              </a:rPr>
              <a:t>with </a:t>
            </a:r>
            <a:r>
              <a:rPr spc="-1255" dirty="0">
                <a:solidFill>
                  <a:srgbClr val="3E3E3E"/>
                </a:solidFill>
              </a:rPr>
              <a:t> </a:t>
            </a:r>
            <a:r>
              <a:rPr spc="-50" dirty="0">
                <a:solidFill>
                  <a:srgbClr val="3E3E3E"/>
                </a:solidFill>
              </a:rPr>
              <a:t>Service</a:t>
            </a:r>
            <a:r>
              <a:rPr spc="-220" dirty="0">
                <a:solidFill>
                  <a:srgbClr val="3E3E3E"/>
                </a:solidFill>
              </a:rPr>
              <a:t> </a:t>
            </a:r>
            <a:r>
              <a:rPr spc="-35" dirty="0">
                <a:solidFill>
                  <a:srgbClr val="3E3E3E"/>
                </a:solidFill>
              </a:rPr>
              <a:t>Discovery</a:t>
            </a:r>
            <a:endParaRPr spc="-35" dirty="0">
              <a:solidFill>
                <a:srgbClr val="3E3E3E"/>
              </a:solidFill>
            </a:endParaRPr>
          </a:p>
          <a:p>
            <a:pPr marL="81915">
              <a:lnSpc>
                <a:spcPct val="100000"/>
              </a:lnSpc>
              <a:spcBef>
                <a:spcPts val="545"/>
              </a:spcBef>
              <a:tabLst>
                <a:tab pos="7334250" algn="l"/>
              </a:tabLst>
            </a:pPr>
            <a:r>
              <a:rPr sz="3200" spc="95" dirty="0">
                <a:solidFill>
                  <a:srgbClr val="3E3E3E"/>
                </a:solidFill>
              </a:rPr>
              <a:t>Request	</a:t>
            </a:r>
            <a:r>
              <a:rPr sz="3200" spc="75" dirty="0">
                <a:solidFill>
                  <a:srgbClr val="3E3E3E"/>
                </a:solidFill>
              </a:rPr>
              <a:t>Service</a:t>
            </a:r>
            <a:endParaRPr sz="3200"/>
          </a:p>
        </p:txBody>
      </p:sp>
      <p:grpSp>
        <p:nvGrpSpPr>
          <p:cNvPr id="7" name="object 7"/>
          <p:cNvGrpSpPr/>
          <p:nvPr/>
        </p:nvGrpSpPr>
        <p:grpSpPr>
          <a:xfrm>
            <a:off x="4764023" y="2561302"/>
            <a:ext cx="2002155" cy="379730"/>
            <a:chOff x="4764023" y="2561302"/>
            <a:chExt cx="2002155" cy="379730"/>
          </a:xfrm>
        </p:grpSpPr>
        <p:sp>
          <p:nvSpPr>
            <p:cNvPr id="8" name="object 8"/>
            <p:cNvSpPr/>
            <p:nvPr/>
          </p:nvSpPr>
          <p:spPr>
            <a:xfrm>
              <a:off x="4827269" y="2736341"/>
              <a:ext cx="1622425" cy="15875"/>
            </a:xfrm>
            <a:custGeom>
              <a:avLst/>
              <a:gdLst/>
              <a:ahLst/>
              <a:cxnLst/>
              <a:rect l="l" t="t" r="r" b="b"/>
              <a:pathLst>
                <a:path w="1622425" h="15875">
                  <a:moveTo>
                    <a:pt x="0" y="0"/>
                  </a:moveTo>
                  <a:lnTo>
                    <a:pt x="1622310" y="15303"/>
                  </a:lnTo>
                </a:path>
              </a:pathLst>
            </a:custGeom>
            <a:ln w="126492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384543" y="2561302"/>
              <a:ext cx="381635" cy="379730"/>
            </a:xfrm>
            <a:custGeom>
              <a:avLst/>
              <a:gdLst/>
              <a:ahLst/>
              <a:cxnLst/>
              <a:rect l="l" t="t" r="r" b="b"/>
              <a:pathLst>
                <a:path w="381634" h="379730">
                  <a:moveTo>
                    <a:pt x="3594" y="0"/>
                  </a:moveTo>
                  <a:lnTo>
                    <a:pt x="0" y="379463"/>
                  </a:lnTo>
                  <a:lnTo>
                    <a:pt x="381254" y="193332"/>
                  </a:lnTo>
                  <a:lnTo>
                    <a:pt x="3594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5097077" y="2812699"/>
            <a:ext cx="10528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764023" y="4763482"/>
            <a:ext cx="2002155" cy="379730"/>
            <a:chOff x="4764023" y="4763482"/>
            <a:chExt cx="2002155" cy="379730"/>
          </a:xfrm>
        </p:grpSpPr>
        <p:sp>
          <p:nvSpPr>
            <p:cNvPr id="12" name="object 12"/>
            <p:cNvSpPr/>
            <p:nvPr/>
          </p:nvSpPr>
          <p:spPr>
            <a:xfrm>
              <a:off x="4827269" y="4938521"/>
              <a:ext cx="1622425" cy="15875"/>
            </a:xfrm>
            <a:custGeom>
              <a:avLst/>
              <a:gdLst/>
              <a:ahLst/>
              <a:cxnLst/>
              <a:rect l="l" t="t" r="r" b="b"/>
              <a:pathLst>
                <a:path w="1622425" h="15875">
                  <a:moveTo>
                    <a:pt x="0" y="0"/>
                  </a:moveTo>
                  <a:lnTo>
                    <a:pt x="1622310" y="15303"/>
                  </a:lnTo>
                </a:path>
              </a:pathLst>
            </a:custGeom>
            <a:ln w="126492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384543" y="4763482"/>
              <a:ext cx="381635" cy="379730"/>
            </a:xfrm>
            <a:custGeom>
              <a:avLst/>
              <a:gdLst/>
              <a:ahLst/>
              <a:cxnLst/>
              <a:rect l="l" t="t" r="r" b="b"/>
              <a:pathLst>
                <a:path w="381634" h="379729">
                  <a:moveTo>
                    <a:pt x="3594" y="0"/>
                  </a:moveTo>
                  <a:lnTo>
                    <a:pt x="0" y="379463"/>
                  </a:lnTo>
                  <a:lnTo>
                    <a:pt x="381254" y="193332"/>
                  </a:lnTo>
                  <a:lnTo>
                    <a:pt x="3594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5097077" y="5013457"/>
            <a:ext cx="10528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2805" y="5841616"/>
            <a:ext cx="10876280" cy="81343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800" i="1" spc="-3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*</a:t>
            </a:r>
            <a:r>
              <a:rPr sz="1800" i="1" spc="-3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i="1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prefix</a:t>
            </a:r>
            <a:r>
              <a:rPr sz="1800" i="1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i="1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1800" i="1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i="1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stripped</a:t>
            </a:r>
            <a:r>
              <a:rPr sz="1800" i="1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i="1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1800" i="1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i="1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default.</a:t>
            </a:r>
            <a:r>
              <a:rPr sz="1800" i="1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i="1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1800" i="1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i="1" spc="254" dirty="0">
                <a:solidFill>
                  <a:srgbClr val="3E3E3E"/>
                </a:solidFill>
                <a:latin typeface="Trebuchet MS" panose="020B0603020202020204"/>
                <a:cs typeface="Trebuchet MS" panose="020B0603020202020204"/>
              </a:rPr>
              <a:t>zuul.stripPrefix=false</a:t>
            </a:r>
            <a:r>
              <a:rPr sz="1800" i="1" spc="55" dirty="0">
                <a:solidFill>
                  <a:srgbClr val="3E3E3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i="1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800" i="1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i="1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disable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  <a:tabLst>
                <a:tab pos="8831580" algn="l"/>
              </a:tabLst>
            </a:pPr>
            <a:r>
              <a:rPr sz="1800" i="1" spc="-3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**</a:t>
            </a:r>
            <a:r>
              <a:rPr sz="1800" i="1" spc="-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i="1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1800" i="1" spc="-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i="1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services</a:t>
            </a:r>
            <a:r>
              <a:rPr sz="1800" i="1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i="1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1800" i="1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i="1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added</a:t>
            </a:r>
            <a:r>
              <a:rPr sz="1800" i="1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i="1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1800" i="1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i="1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default.</a:t>
            </a:r>
            <a:r>
              <a:rPr sz="1800" i="1" spc="-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i="1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1800" i="1" spc="-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i="1" spc="200" dirty="0">
                <a:solidFill>
                  <a:srgbClr val="3E3E3E"/>
                </a:solidFill>
                <a:latin typeface="Trebuchet MS" panose="020B0603020202020204"/>
                <a:cs typeface="Trebuchet MS" panose="020B0603020202020204"/>
              </a:rPr>
              <a:t>zuul.ignoredServices=&lt;pattern&gt;	</a:t>
            </a:r>
            <a:r>
              <a:rPr sz="1800" i="1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800" i="1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i="1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ignore</a:t>
            </a:r>
            <a:r>
              <a:rPr sz="1800" i="1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i="1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01040" y="2179320"/>
            <a:ext cx="3429000" cy="3496310"/>
          </a:xfrm>
          <a:custGeom>
            <a:avLst/>
            <a:gdLst/>
            <a:ahLst/>
            <a:cxnLst/>
            <a:rect l="l" t="t" r="r" b="b"/>
            <a:pathLst>
              <a:path w="3429000" h="3496310">
                <a:moveTo>
                  <a:pt x="3429000" y="0"/>
                </a:moveTo>
                <a:lnTo>
                  <a:pt x="0" y="0"/>
                </a:lnTo>
                <a:lnTo>
                  <a:pt x="0" y="3496055"/>
                </a:lnTo>
                <a:lnTo>
                  <a:pt x="3429000" y="3496055"/>
                </a:lnTo>
                <a:lnTo>
                  <a:pt x="3429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5007" y="281322"/>
            <a:ext cx="79552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rgbClr val="FFFFFF"/>
                </a:solidFill>
              </a:rPr>
              <a:t>Netflix</a:t>
            </a:r>
            <a:r>
              <a:rPr spc="-210" dirty="0">
                <a:solidFill>
                  <a:srgbClr val="FFFFFF"/>
                </a:solidFill>
              </a:rPr>
              <a:t> </a:t>
            </a:r>
            <a:r>
              <a:rPr spc="-60" dirty="0">
                <a:solidFill>
                  <a:srgbClr val="FFFFFF"/>
                </a:solidFill>
              </a:rPr>
              <a:t>Zuul</a:t>
            </a:r>
            <a:r>
              <a:rPr spc="-18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with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-50" dirty="0">
                <a:solidFill>
                  <a:srgbClr val="FFFFFF"/>
                </a:solidFill>
              </a:rPr>
              <a:t>Service</a:t>
            </a:r>
            <a:r>
              <a:rPr spc="-220" dirty="0">
                <a:solidFill>
                  <a:srgbClr val="FFFFFF"/>
                </a:solidFill>
              </a:rPr>
              <a:t> </a:t>
            </a:r>
            <a:r>
              <a:rPr spc="-110" dirty="0">
                <a:solidFill>
                  <a:srgbClr val="FFFFFF"/>
                </a:solidFill>
              </a:rPr>
              <a:t>Discovery:</a:t>
            </a:r>
            <a:endParaRPr spc="-110" dirty="0">
              <a:solidFill>
                <a:srgbClr val="FFFFFF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75510" y="747666"/>
            <a:ext cx="3552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Precise</a:t>
            </a:r>
            <a:r>
              <a:rPr sz="36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Routing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5744" y="1086816"/>
            <a:ext cx="3034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application.properties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179" y="1408175"/>
            <a:ext cx="11516995" cy="1771014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56565" marR="421957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spring.application.name=</a:t>
            </a:r>
            <a:r>
              <a:rPr sz="1800" spc="-1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gateway-service </a:t>
            </a:r>
            <a:r>
              <a:rPr sz="1800" spc="-5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zuul.routes.&lt;route_name&gt;.path=/</a:t>
            </a:r>
            <a:r>
              <a:rPr sz="1800" spc="-1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somepath/** </a:t>
            </a:r>
            <a:r>
              <a:rPr sz="1800" spc="-5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zuul.routes.&lt;route_name&gt;.serviceId=</a:t>
            </a:r>
            <a:r>
              <a:rPr sz="1800" spc="-1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some_service_id </a:t>
            </a:r>
            <a:r>
              <a:rPr sz="1800" spc="-107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zuul.ignored-services=</a:t>
            </a:r>
            <a:r>
              <a:rPr sz="1800" spc="-1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some_service_id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5744" y="3280049"/>
            <a:ext cx="2312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application.yml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7179" y="3613403"/>
            <a:ext cx="11516995" cy="3080385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729615" marR="9135110" indent="-273050">
              <a:lnSpc>
                <a:spcPct val="100000"/>
              </a:lnSpc>
            </a:pP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spring: </a:t>
            </a:r>
            <a:r>
              <a:rPr sz="180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applicat</a:t>
            </a:r>
            <a:r>
              <a:rPr sz="1800" spc="-1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on: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456565" marR="7633970" indent="544830">
              <a:lnSpc>
                <a:spcPct val="100000"/>
              </a:lnSpc>
            </a:pP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name: </a:t>
            </a:r>
            <a:r>
              <a:rPr sz="1800" spc="-1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gateway-service </a:t>
            </a:r>
            <a:r>
              <a:rPr sz="1800" spc="-107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zuul: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729615">
              <a:lnSpc>
                <a:spcPct val="100000"/>
              </a:lnSpc>
            </a:pP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routes: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002030">
              <a:lnSpc>
                <a:spcPct val="100000"/>
              </a:lnSpc>
            </a:pPr>
            <a:r>
              <a:rPr sz="1800" spc="-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&lt;route_name&gt;: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5080" marR="6678295">
              <a:lnSpc>
                <a:spcPct val="100000"/>
              </a:lnSpc>
            </a:pP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path: </a:t>
            </a:r>
            <a:r>
              <a:rPr sz="1800" spc="-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/</a:t>
            </a:r>
            <a:r>
              <a:rPr sz="1800" spc="-1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somepath/** </a:t>
            </a:r>
            <a:r>
              <a:rPr sz="1800" spc="-5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serviceId:</a:t>
            </a:r>
            <a:r>
              <a:rPr sz="1800" spc="-9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some_service_id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728980">
              <a:lnSpc>
                <a:spcPct val="100000"/>
              </a:lnSpc>
            </a:pPr>
            <a:r>
              <a:rPr sz="1800" spc="-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ignored-services:</a:t>
            </a:r>
            <a:r>
              <a:rPr sz="1800" spc="-5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some_service_id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00280" y="3198196"/>
            <a:ext cx="584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OR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5207" y="281322"/>
            <a:ext cx="88125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rgbClr val="FFFFFF"/>
                </a:solidFill>
              </a:rPr>
              <a:t>Netflix</a:t>
            </a:r>
            <a:r>
              <a:rPr spc="-210" dirty="0">
                <a:solidFill>
                  <a:srgbClr val="FFFFFF"/>
                </a:solidFill>
              </a:rPr>
              <a:t> </a:t>
            </a:r>
            <a:r>
              <a:rPr spc="-60" dirty="0">
                <a:solidFill>
                  <a:srgbClr val="FFFFFF"/>
                </a:solidFill>
              </a:rPr>
              <a:t>Zuul</a:t>
            </a:r>
            <a:r>
              <a:rPr spc="-180" dirty="0">
                <a:solidFill>
                  <a:srgbClr val="FFFFFF"/>
                </a:solidFill>
              </a:rPr>
              <a:t> </a:t>
            </a:r>
            <a:r>
              <a:rPr spc="40" dirty="0">
                <a:solidFill>
                  <a:srgbClr val="FFFFFF"/>
                </a:solidFill>
              </a:rPr>
              <a:t>Without</a:t>
            </a:r>
            <a:r>
              <a:rPr spc="-220" dirty="0">
                <a:solidFill>
                  <a:srgbClr val="FFFFFF"/>
                </a:solidFill>
              </a:rPr>
              <a:t> </a:t>
            </a:r>
            <a:r>
              <a:rPr spc="-50" dirty="0">
                <a:solidFill>
                  <a:srgbClr val="FFFFFF"/>
                </a:solidFill>
              </a:rPr>
              <a:t>Service</a:t>
            </a:r>
            <a:r>
              <a:rPr spc="-225" dirty="0">
                <a:solidFill>
                  <a:srgbClr val="FFFFFF"/>
                </a:solidFill>
              </a:rPr>
              <a:t> </a:t>
            </a:r>
            <a:r>
              <a:rPr spc="-110" dirty="0">
                <a:solidFill>
                  <a:srgbClr val="FFFFFF"/>
                </a:solidFill>
              </a:rPr>
              <a:t>Discovery:</a:t>
            </a:r>
            <a:endParaRPr spc="-110" dirty="0">
              <a:solidFill>
                <a:srgbClr val="FFFFFF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75478" y="747666"/>
            <a:ext cx="3552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Precise</a:t>
            </a:r>
            <a:r>
              <a:rPr sz="36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Routing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5747" y="1175330"/>
            <a:ext cx="3034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application.properties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179" y="1501139"/>
            <a:ext cx="11634470" cy="1663064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56565" marR="3928110">
              <a:lnSpc>
                <a:spcPct val="100000"/>
              </a:lnSpc>
            </a:pPr>
            <a:r>
              <a:rPr sz="1800" spc="-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spring.application.name=</a:t>
            </a:r>
            <a:r>
              <a:rPr sz="1800" spc="-1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gateway-service </a:t>
            </a:r>
            <a:r>
              <a:rPr sz="1800" spc="-5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zuul.routes.&lt;route_name&gt;.path=/</a:t>
            </a:r>
            <a:r>
              <a:rPr sz="1800" spc="-1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somepath/** </a:t>
            </a:r>
            <a:r>
              <a:rPr sz="1800" spc="-5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zuul.routes.&lt;route_name&gt;.url=</a:t>
            </a:r>
            <a:r>
              <a:rPr sz="1800" spc="-1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http://some_url_address/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5747" y="3311348"/>
            <a:ext cx="2312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application.yml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7179" y="3656076"/>
            <a:ext cx="11634470" cy="2946400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729615" marR="9251950" indent="-273050">
              <a:lnSpc>
                <a:spcPct val="100000"/>
              </a:lnSpc>
            </a:pP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spring: </a:t>
            </a:r>
            <a:r>
              <a:rPr sz="180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applicat</a:t>
            </a:r>
            <a:r>
              <a:rPr sz="1800" spc="-1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on: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456565" marR="7751445" indent="544830">
              <a:lnSpc>
                <a:spcPct val="100000"/>
              </a:lnSpc>
            </a:pP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name: </a:t>
            </a:r>
            <a:r>
              <a:rPr sz="1800" spc="-1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gateway-service </a:t>
            </a:r>
            <a:r>
              <a:rPr sz="1800" spc="-107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zuul: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729615">
              <a:lnSpc>
                <a:spcPct val="100000"/>
              </a:lnSpc>
            </a:pP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routes: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002030">
              <a:lnSpc>
                <a:spcPct val="100000"/>
              </a:lnSpc>
            </a:pPr>
            <a:r>
              <a:rPr sz="1800" spc="-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&lt;route_name&gt;: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5080">
              <a:lnSpc>
                <a:spcPct val="100000"/>
              </a:lnSpc>
            </a:pP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path:</a:t>
            </a:r>
            <a:r>
              <a:rPr sz="1800" spc="-7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/</a:t>
            </a:r>
            <a:r>
              <a:rPr sz="1800" spc="-1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somepath/**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5080">
              <a:lnSpc>
                <a:spcPct val="100000"/>
              </a:lnSpc>
            </a:pP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url:</a:t>
            </a:r>
            <a:r>
              <a:rPr sz="1800" spc="-4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http://some_url_address/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00280" y="3198196"/>
            <a:ext cx="584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OR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4429760" marR="5080" indent="1586230">
              <a:lnSpc>
                <a:spcPts val="3670"/>
              </a:lnSpc>
              <a:spcBef>
                <a:spcPts val="760"/>
              </a:spcBef>
            </a:pPr>
            <a:r>
              <a:rPr spc="-5" dirty="0"/>
              <a:t>Creating</a:t>
            </a:r>
            <a:r>
              <a:rPr spc="-235" dirty="0"/>
              <a:t> </a:t>
            </a:r>
            <a:r>
              <a:rPr dirty="0"/>
              <a:t>Filters</a:t>
            </a:r>
            <a:r>
              <a:rPr spc="-245" dirty="0"/>
              <a:t> </a:t>
            </a:r>
            <a:r>
              <a:rPr spc="15" dirty="0"/>
              <a:t>with </a:t>
            </a:r>
            <a:r>
              <a:rPr spc="-1250" dirty="0"/>
              <a:t> </a:t>
            </a:r>
            <a:r>
              <a:rPr spc="-10" dirty="0"/>
              <a:t>Spring</a:t>
            </a:r>
            <a:r>
              <a:rPr spc="-215" dirty="0"/>
              <a:t> </a:t>
            </a:r>
            <a:r>
              <a:rPr spc="60" dirty="0"/>
              <a:t>Cloud</a:t>
            </a:r>
            <a:r>
              <a:rPr spc="-210" dirty="0"/>
              <a:t> </a:t>
            </a:r>
            <a:r>
              <a:rPr spc="-110" dirty="0"/>
              <a:t>&amp;</a:t>
            </a:r>
            <a:r>
              <a:rPr spc="-204" dirty="0"/>
              <a:t> </a:t>
            </a:r>
            <a:r>
              <a:rPr spc="10" dirty="0"/>
              <a:t>Netflix</a:t>
            </a:r>
            <a:r>
              <a:rPr spc="-200" dirty="0"/>
              <a:t> </a:t>
            </a:r>
            <a:r>
              <a:rPr spc="-35" dirty="0"/>
              <a:t>Zuul</a:t>
            </a:r>
            <a:endParaRPr spc="-3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03047" y="2349690"/>
            <a:ext cx="6908165" cy="200088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065" marR="5715" indent="11430" algn="ctr">
              <a:lnSpc>
                <a:spcPts val="4900"/>
              </a:lnSpc>
              <a:spcBef>
                <a:spcPts val="980"/>
              </a:spcBef>
            </a:pPr>
            <a:r>
              <a:rPr sz="4800" spc="275" dirty="0">
                <a:solidFill>
                  <a:srgbClr val="FFFFFF"/>
                </a:solidFill>
              </a:rPr>
              <a:t>F</a:t>
            </a:r>
            <a:r>
              <a:rPr sz="4800" spc="-229" dirty="0">
                <a:solidFill>
                  <a:srgbClr val="FFFFFF"/>
                </a:solidFill>
              </a:rPr>
              <a:t>il</a:t>
            </a:r>
            <a:r>
              <a:rPr sz="4800" spc="-155" dirty="0">
                <a:solidFill>
                  <a:srgbClr val="FFFFFF"/>
                </a:solidFill>
              </a:rPr>
              <a:t>t</a:t>
            </a:r>
            <a:r>
              <a:rPr sz="4800" spc="-165" dirty="0">
                <a:solidFill>
                  <a:srgbClr val="FFFFFF"/>
                </a:solidFill>
              </a:rPr>
              <a:t>e</a:t>
            </a:r>
            <a:r>
              <a:rPr sz="4800" spc="-240" dirty="0">
                <a:solidFill>
                  <a:srgbClr val="FFFFFF"/>
                </a:solidFill>
              </a:rPr>
              <a:t>r</a:t>
            </a:r>
            <a:r>
              <a:rPr sz="4800" spc="-120" dirty="0">
                <a:solidFill>
                  <a:srgbClr val="FFFFFF"/>
                </a:solidFill>
              </a:rPr>
              <a:t>s</a:t>
            </a:r>
            <a:r>
              <a:rPr sz="4800" spc="-490" dirty="0">
                <a:solidFill>
                  <a:srgbClr val="FFFFFF"/>
                </a:solidFill>
              </a:rPr>
              <a:t> </a:t>
            </a:r>
            <a:r>
              <a:rPr sz="4800" spc="-235" dirty="0">
                <a:solidFill>
                  <a:srgbClr val="FFFFFF"/>
                </a:solidFill>
              </a:rPr>
              <a:t>a</a:t>
            </a:r>
            <a:r>
              <a:rPr sz="4800" spc="-229" dirty="0">
                <a:solidFill>
                  <a:srgbClr val="FFFFFF"/>
                </a:solidFill>
              </a:rPr>
              <a:t>ll</a:t>
            </a:r>
            <a:r>
              <a:rPr sz="4800" spc="-75" dirty="0">
                <a:solidFill>
                  <a:srgbClr val="FFFFFF"/>
                </a:solidFill>
              </a:rPr>
              <a:t>o</a:t>
            </a:r>
            <a:r>
              <a:rPr sz="4800" spc="200" dirty="0">
                <a:solidFill>
                  <a:srgbClr val="FFFFFF"/>
                </a:solidFill>
              </a:rPr>
              <a:t>w</a:t>
            </a:r>
            <a:r>
              <a:rPr sz="4800" spc="-495" dirty="0">
                <a:solidFill>
                  <a:srgbClr val="FFFFFF"/>
                </a:solidFill>
              </a:rPr>
              <a:t> </a:t>
            </a:r>
            <a:r>
              <a:rPr sz="4800" spc="-275" dirty="0">
                <a:solidFill>
                  <a:srgbClr val="FFFFFF"/>
                </a:solidFill>
              </a:rPr>
              <a:t>y</a:t>
            </a:r>
            <a:r>
              <a:rPr sz="4800" spc="45" dirty="0">
                <a:solidFill>
                  <a:srgbClr val="FFFFFF"/>
                </a:solidFill>
              </a:rPr>
              <a:t>o</a:t>
            </a:r>
            <a:r>
              <a:rPr sz="4800" spc="-100" dirty="0">
                <a:solidFill>
                  <a:srgbClr val="FFFFFF"/>
                </a:solidFill>
              </a:rPr>
              <a:t>u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-155" dirty="0">
                <a:solidFill>
                  <a:srgbClr val="FFFFFF"/>
                </a:solidFill>
              </a:rPr>
              <a:t>t</a:t>
            </a:r>
            <a:r>
              <a:rPr sz="4800" spc="110" dirty="0">
                <a:solidFill>
                  <a:srgbClr val="FFFFFF"/>
                </a:solidFill>
              </a:rPr>
              <a:t>o  </a:t>
            </a:r>
            <a:r>
              <a:rPr sz="4800" spc="-180" dirty="0">
                <a:solidFill>
                  <a:srgbClr val="FFFFFF"/>
                </a:solidFill>
              </a:rPr>
              <a:t>i</a:t>
            </a:r>
            <a:r>
              <a:rPr sz="4800" spc="-270" dirty="0">
                <a:solidFill>
                  <a:srgbClr val="FFFFFF"/>
                </a:solidFill>
              </a:rPr>
              <a:t>n</a:t>
            </a:r>
            <a:r>
              <a:rPr sz="4800" spc="-155" dirty="0">
                <a:solidFill>
                  <a:srgbClr val="FFFFFF"/>
                </a:solidFill>
              </a:rPr>
              <a:t>t</a:t>
            </a:r>
            <a:r>
              <a:rPr sz="4800" spc="-170" dirty="0">
                <a:solidFill>
                  <a:srgbClr val="FFFFFF"/>
                </a:solidFill>
              </a:rPr>
              <a:t>e</a:t>
            </a:r>
            <a:r>
              <a:rPr sz="4800" spc="-360" dirty="0">
                <a:solidFill>
                  <a:srgbClr val="FFFFFF"/>
                </a:solidFill>
              </a:rPr>
              <a:t>r</a:t>
            </a:r>
            <a:r>
              <a:rPr sz="4800" spc="55" dirty="0">
                <a:solidFill>
                  <a:srgbClr val="FFFFFF"/>
                </a:solidFill>
              </a:rPr>
              <a:t>c</a:t>
            </a:r>
            <a:r>
              <a:rPr sz="4800" spc="-55" dirty="0">
                <a:solidFill>
                  <a:srgbClr val="FFFFFF"/>
                </a:solidFill>
              </a:rPr>
              <a:t>e</a:t>
            </a:r>
            <a:r>
              <a:rPr sz="4800" spc="-60" dirty="0">
                <a:solidFill>
                  <a:srgbClr val="FFFFFF"/>
                </a:solidFill>
              </a:rPr>
              <a:t>p</a:t>
            </a:r>
            <a:r>
              <a:rPr sz="4800" spc="25" dirty="0">
                <a:solidFill>
                  <a:srgbClr val="FFFFFF"/>
                </a:solidFill>
              </a:rPr>
              <a:t>t</a:t>
            </a:r>
            <a:r>
              <a:rPr sz="4800" spc="-500" dirty="0">
                <a:solidFill>
                  <a:srgbClr val="FFFFFF"/>
                </a:solidFill>
              </a:rPr>
              <a:t> </a:t>
            </a:r>
            <a:r>
              <a:rPr sz="4800" spc="-220" dirty="0">
                <a:solidFill>
                  <a:srgbClr val="FFFFFF"/>
                </a:solidFill>
              </a:rPr>
              <a:t>a</a:t>
            </a:r>
            <a:r>
              <a:rPr sz="4800" spc="-229" dirty="0">
                <a:solidFill>
                  <a:srgbClr val="FFFFFF"/>
                </a:solidFill>
              </a:rPr>
              <a:t>n</a:t>
            </a:r>
            <a:r>
              <a:rPr sz="4800" spc="175" dirty="0">
                <a:solidFill>
                  <a:srgbClr val="FFFFFF"/>
                </a:solidFill>
              </a:rPr>
              <a:t>d</a:t>
            </a:r>
            <a:r>
              <a:rPr sz="4800" spc="-500" dirty="0">
                <a:solidFill>
                  <a:srgbClr val="FFFFFF"/>
                </a:solidFill>
              </a:rPr>
              <a:t> </a:t>
            </a:r>
            <a:r>
              <a:rPr sz="4800" spc="55" dirty="0">
                <a:solidFill>
                  <a:srgbClr val="FFFFFF"/>
                </a:solidFill>
              </a:rPr>
              <a:t>c</a:t>
            </a:r>
            <a:r>
              <a:rPr sz="4800" spc="45" dirty="0">
                <a:solidFill>
                  <a:srgbClr val="FFFFFF"/>
                </a:solidFill>
              </a:rPr>
              <a:t>o</a:t>
            </a:r>
            <a:r>
              <a:rPr sz="4800" spc="-215" dirty="0">
                <a:solidFill>
                  <a:srgbClr val="FFFFFF"/>
                </a:solidFill>
              </a:rPr>
              <a:t>n</a:t>
            </a:r>
            <a:r>
              <a:rPr sz="4800" spc="-85" dirty="0">
                <a:solidFill>
                  <a:srgbClr val="FFFFFF"/>
                </a:solidFill>
              </a:rPr>
              <a:t>t</a:t>
            </a:r>
            <a:r>
              <a:rPr sz="4800" spc="-360" dirty="0">
                <a:solidFill>
                  <a:srgbClr val="FFFFFF"/>
                </a:solidFill>
              </a:rPr>
              <a:t>r</a:t>
            </a:r>
            <a:r>
              <a:rPr sz="4800" spc="45" dirty="0">
                <a:solidFill>
                  <a:srgbClr val="FFFFFF"/>
                </a:solidFill>
              </a:rPr>
              <a:t>o</a:t>
            </a:r>
            <a:r>
              <a:rPr sz="4800" spc="-145" dirty="0">
                <a:solidFill>
                  <a:srgbClr val="FFFFFF"/>
                </a:solidFill>
              </a:rPr>
              <a:t>l  </a:t>
            </a:r>
            <a:r>
              <a:rPr sz="4800" spc="-360" dirty="0">
                <a:solidFill>
                  <a:srgbClr val="FFFFFF"/>
                </a:solidFill>
              </a:rPr>
              <a:t>r</a:t>
            </a:r>
            <a:r>
              <a:rPr sz="4800" spc="-50" dirty="0">
                <a:solidFill>
                  <a:srgbClr val="FFFFFF"/>
                </a:solidFill>
              </a:rPr>
              <a:t>eq</a:t>
            </a:r>
            <a:r>
              <a:rPr sz="4800" spc="-215" dirty="0">
                <a:solidFill>
                  <a:srgbClr val="FFFFFF"/>
                </a:solidFill>
              </a:rPr>
              <a:t>u</a:t>
            </a:r>
            <a:r>
              <a:rPr sz="4800" spc="-204" dirty="0">
                <a:solidFill>
                  <a:srgbClr val="FFFFFF"/>
                </a:solidFill>
              </a:rPr>
              <a:t>e</a:t>
            </a:r>
            <a:r>
              <a:rPr sz="4800" spc="-250" dirty="0">
                <a:solidFill>
                  <a:srgbClr val="FFFFFF"/>
                </a:solidFill>
              </a:rPr>
              <a:t>s</a:t>
            </a:r>
            <a:r>
              <a:rPr sz="4800" spc="-85" dirty="0">
                <a:solidFill>
                  <a:srgbClr val="FFFFFF"/>
                </a:solidFill>
              </a:rPr>
              <a:t>t</a:t>
            </a:r>
            <a:r>
              <a:rPr sz="4800" spc="-120" dirty="0">
                <a:solidFill>
                  <a:srgbClr val="FFFFFF"/>
                </a:solidFill>
              </a:rPr>
              <a:t>s</a:t>
            </a:r>
            <a:r>
              <a:rPr sz="4800" spc="-500" dirty="0">
                <a:solidFill>
                  <a:srgbClr val="FFFFFF"/>
                </a:solidFill>
              </a:rPr>
              <a:t> </a:t>
            </a:r>
            <a:r>
              <a:rPr sz="4800" spc="-220" dirty="0">
                <a:solidFill>
                  <a:srgbClr val="FFFFFF"/>
                </a:solidFill>
              </a:rPr>
              <a:t>a</a:t>
            </a:r>
            <a:r>
              <a:rPr sz="4800" spc="-229" dirty="0">
                <a:solidFill>
                  <a:srgbClr val="FFFFFF"/>
                </a:solidFill>
              </a:rPr>
              <a:t>n</a:t>
            </a:r>
            <a:r>
              <a:rPr sz="4800" spc="175" dirty="0">
                <a:solidFill>
                  <a:srgbClr val="FFFFFF"/>
                </a:solidFill>
              </a:rPr>
              <a:t>d</a:t>
            </a:r>
            <a:r>
              <a:rPr sz="4800" spc="-500" dirty="0">
                <a:solidFill>
                  <a:srgbClr val="FFFFFF"/>
                </a:solidFill>
              </a:rPr>
              <a:t> </a:t>
            </a:r>
            <a:r>
              <a:rPr sz="4800" spc="-360" dirty="0">
                <a:solidFill>
                  <a:srgbClr val="FFFFFF"/>
                </a:solidFill>
              </a:rPr>
              <a:t>r</a:t>
            </a:r>
            <a:r>
              <a:rPr sz="4800" spc="-110" dirty="0">
                <a:solidFill>
                  <a:srgbClr val="FFFFFF"/>
                </a:solidFill>
              </a:rPr>
              <a:t>esp</a:t>
            </a:r>
            <a:r>
              <a:rPr sz="4800" spc="45" dirty="0">
                <a:solidFill>
                  <a:srgbClr val="FFFFFF"/>
                </a:solidFill>
              </a:rPr>
              <a:t>o</a:t>
            </a:r>
            <a:r>
              <a:rPr sz="4800" spc="-215" dirty="0">
                <a:solidFill>
                  <a:srgbClr val="FFFFFF"/>
                </a:solidFill>
              </a:rPr>
              <a:t>n</a:t>
            </a:r>
            <a:r>
              <a:rPr sz="4800" spc="-240" dirty="0">
                <a:solidFill>
                  <a:srgbClr val="FFFFFF"/>
                </a:solidFill>
              </a:rPr>
              <a:t>s</a:t>
            </a:r>
            <a:r>
              <a:rPr sz="4800" spc="-175" dirty="0">
                <a:solidFill>
                  <a:srgbClr val="FFFFFF"/>
                </a:solidFill>
              </a:rPr>
              <a:t>e</a:t>
            </a:r>
            <a:r>
              <a:rPr sz="4800" spc="-490" dirty="0">
                <a:solidFill>
                  <a:srgbClr val="FFFFFF"/>
                </a:solidFill>
              </a:rPr>
              <a:t>s.</a:t>
            </a:r>
            <a:endParaRPr sz="4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470147" y="2650235"/>
            <a:ext cx="2503931" cy="10210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68148" y="4657519"/>
            <a:ext cx="1369695" cy="1309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pre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065" marR="5080" algn="ctr">
              <a:lnSpc>
                <a:spcPct val="100000"/>
              </a:lnSpc>
              <a:spcBef>
                <a:spcPts val="2425"/>
              </a:spcBef>
            </a:pPr>
            <a:r>
              <a:rPr sz="2000" spc="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 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request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37403" y="519066"/>
            <a:ext cx="2630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rgbClr val="3E3E3E"/>
                </a:solidFill>
              </a:rPr>
              <a:t>Filter</a:t>
            </a:r>
            <a:r>
              <a:rPr spc="-265" dirty="0">
                <a:solidFill>
                  <a:srgbClr val="3E3E3E"/>
                </a:solidFill>
              </a:rPr>
              <a:t> </a:t>
            </a:r>
            <a:r>
              <a:rPr spc="-55" dirty="0">
                <a:solidFill>
                  <a:srgbClr val="3E3E3E"/>
                </a:solidFill>
              </a:rPr>
              <a:t>Types</a:t>
            </a:r>
            <a:endParaRPr spc="-55" dirty="0">
              <a:solidFill>
                <a:srgbClr val="3E3E3E"/>
              </a:solidFill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45352" y="1909572"/>
            <a:ext cx="2503931" cy="250240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82456" y="1970532"/>
            <a:ext cx="2502407" cy="238048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131464" y="4657519"/>
            <a:ext cx="1167130" cy="1309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post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 marR="5080" algn="ctr">
              <a:lnSpc>
                <a:spcPct val="100000"/>
              </a:lnSpc>
              <a:spcBef>
                <a:spcPts val="2425"/>
              </a:spcBef>
            </a:pPr>
            <a:r>
              <a:rPr sz="2000" spc="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er</a:t>
            </a:r>
            <a:r>
              <a:rPr sz="20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 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request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31712" y="4657519"/>
            <a:ext cx="1291590" cy="1309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route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065" marR="5080" algn="ctr">
              <a:lnSpc>
                <a:spcPct val="100000"/>
              </a:lnSpc>
              <a:spcBef>
                <a:spcPts val="2425"/>
              </a:spcBef>
            </a:pPr>
            <a:r>
              <a:rPr sz="20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 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request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59206" y="4657519"/>
            <a:ext cx="1966595" cy="1309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error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 marR="5080" algn="ctr">
              <a:lnSpc>
                <a:spcPct val="100000"/>
              </a:lnSpc>
              <a:spcBef>
                <a:spcPts val="2425"/>
              </a:spcBef>
            </a:pP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Handle</a:t>
            </a:r>
            <a:r>
              <a:rPr sz="2000" spc="-1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request </a:t>
            </a:r>
            <a:r>
              <a:rPr sz="2000" spc="-6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errors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4944" y="2647188"/>
            <a:ext cx="2503931" cy="102717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839700" y="2786044"/>
            <a:ext cx="2108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|</a:t>
            </a:r>
            <a:endParaRPr sz="4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08274" y="2769824"/>
            <a:ext cx="2108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|</a:t>
            </a:r>
            <a:endParaRPr sz="4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7707" y="522114"/>
            <a:ext cx="10467975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-25" dirty="0">
                <a:solidFill>
                  <a:srgbClr val="FFFFFF"/>
                </a:solidFill>
              </a:rPr>
              <a:t>Creating</a:t>
            </a:r>
            <a:r>
              <a:rPr sz="3500" spc="-195" dirty="0">
                <a:solidFill>
                  <a:srgbClr val="FFFFFF"/>
                </a:solidFill>
              </a:rPr>
              <a:t> </a:t>
            </a:r>
            <a:r>
              <a:rPr sz="3500" spc="-95" dirty="0">
                <a:solidFill>
                  <a:srgbClr val="FFFFFF"/>
                </a:solidFill>
              </a:rPr>
              <a:t>a</a:t>
            </a:r>
            <a:r>
              <a:rPr sz="3500" spc="-180" dirty="0">
                <a:solidFill>
                  <a:srgbClr val="FFFFFF"/>
                </a:solidFill>
              </a:rPr>
              <a:t> </a:t>
            </a:r>
            <a:r>
              <a:rPr sz="3500" spc="-114" dirty="0">
                <a:solidFill>
                  <a:srgbClr val="FFFFFF"/>
                </a:solidFill>
              </a:rPr>
              <a:t>Filter:</a:t>
            </a:r>
            <a:r>
              <a:rPr sz="3500" spc="-200" dirty="0">
                <a:solidFill>
                  <a:srgbClr val="FFFFFF"/>
                </a:solidFill>
              </a:rPr>
              <a:t> </a:t>
            </a:r>
            <a:r>
              <a:rPr sz="3500" spc="5" dirty="0">
                <a:solidFill>
                  <a:srgbClr val="FFFFFF"/>
                </a:solidFill>
              </a:rPr>
              <a:t>Extend</a:t>
            </a:r>
            <a:r>
              <a:rPr sz="3500" spc="-180" dirty="0">
                <a:solidFill>
                  <a:srgbClr val="FFFFFF"/>
                </a:solidFill>
              </a:rPr>
              <a:t> </a:t>
            </a:r>
            <a:r>
              <a:rPr sz="3500" spc="-105" dirty="0">
                <a:solidFill>
                  <a:srgbClr val="FFFFFF"/>
                </a:solidFill>
              </a:rPr>
              <a:t>&amp;</a:t>
            </a:r>
            <a:r>
              <a:rPr sz="3500" spc="-190" dirty="0">
                <a:solidFill>
                  <a:srgbClr val="FFFFFF"/>
                </a:solidFill>
              </a:rPr>
              <a:t> </a:t>
            </a:r>
            <a:r>
              <a:rPr sz="3500" spc="-85" dirty="0">
                <a:solidFill>
                  <a:srgbClr val="FFFFFF"/>
                </a:solidFill>
              </a:rPr>
              <a:t>Implement</a:t>
            </a:r>
            <a:r>
              <a:rPr sz="3500" spc="-210" dirty="0">
                <a:solidFill>
                  <a:srgbClr val="FFFFFF"/>
                </a:solidFill>
              </a:rPr>
              <a:t> </a:t>
            </a:r>
            <a:r>
              <a:rPr sz="3500" spc="-25" dirty="0">
                <a:solidFill>
                  <a:srgbClr val="FFFFFF"/>
                </a:solidFill>
              </a:rPr>
              <a:t>ZuulFilter</a:t>
            </a:r>
            <a:endParaRPr sz="3500"/>
          </a:p>
        </p:txBody>
      </p:sp>
      <p:sp>
        <p:nvSpPr>
          <p:cNvPr id="3" name="object 3"/>
          <p:cNvSpPr txBox="1"/>
          <p:nvPr/>
        </p:nvSpPr>
        <p:spPr>
          <a:xfrm>
            <a:off x="410886" y="1358781"/>
            <a:ext cx="20078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MyFilter.java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2231" y="1737360"/>
            <a:ext cx="11634470" cy="3325495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Times New Roman" panose="02020603050405020304"/>
              <a:cs typeface="Times New Roman" panose="02020603050405020304"/>
            </a:endParaRPr>
          </a:p>
          <a:p>
            <a:pPr marL="456565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600" spc="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600" spc="2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MyFilter</a:t>
            </a:r>
            <a:r>
              <a:rPr sz="2600" spc="2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extends</a:t>
            </a:r>
            <a:r>
              <a:rPr sz="2600" spc="1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ZuulFilter</a:t>
            </a:r>
            <a:r>
              <a:rPr sz="2600" spc="3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750">
              <a:latin typeface="Courier New" panose="02070309020205020404"/>
              <a:cs typeface="Courier New" panose="02070309020205020404"/>
            </a:endParaRPr>
          </a:p>
          <a:p>
            <a:pPr marL="1250950">
              <a:lnSpc>
                <a:spcPct val="100000"/>
              </a:lnSpc>
            </a:pP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6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implement</a:t>
            </a:r>
            <a:r>
              <a:rPr sz="26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methods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50950">
              <a:lnSpc>
                <a:spcPct val="100000"/>
              </a:lnSpc>
            </a:pP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ourier New" panose="02070309020205020404"/>
              <a:cs typeface="Courier New" panose="02070309020205020404"/>
            </a:endParaRPr>
          </a:p>
          <a:p>
            <a:pPr marL="456565">
              <a:lnSpc>
                <a:spcPct val="100000"/>
              </a:lnSpc>
            </a:pP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995" y="749807"/>
            <a:ext cx="13976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@Override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8995" y="1054708"/>
            <a:ext cx="4750435" cy="5589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2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Object</a:t>
            </a:r>
            <a:r>
              <a:rPr sz="2000" spc="-1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run</a:t>
            </a:r>
            <a:r>
              <a:rPr sz="20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000" spc="-2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@Override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1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boolean</a:t>
            </a:r>
            <a:r>
              <a:rPr sz="2000" spc="-1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shouldFilter</a:t>
            </a:r>
            <a:r>
              <a:rPr sz="20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000" spc="-1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7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@Override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1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000" spc="-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filterType</a:t>
            </a:r>
            <a:r>
              <a:rPr sz="20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000" spc="-2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@Override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1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filterOrder</a:t>
            </a:r>
            <a:r>
              <a:rPr sz="20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000" spc="-1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6425" y="928116"/>
            <a:ext cx="4590415" cy="61341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97180" marR="5080" indent="-285115">
              <a:lnSpc>
                <a:spcPct val="75000"/>
              </a:lnSpc>
              <a:spcBef>
                <a:spcPts val="745"/>
              </a:spcBef>
            </a:pPr>
            <a:r>
              <a:rPr sz="1500" spc="-120" dirty="0">
                <a:solidFill>
                  <a:srgbClr val="3E3E3E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00" spc="-114" dirty="0">
                <a:solidFill>
                  <a:srgbClr val="3E3E3E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Filter </a:t>
            </a:r>
            <a:r>
              <a:rPr sz="2200" spc="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logic </a:t>
            </a:r>
            <a:r>
              <a:rPr sz="22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goes </a:t>
            </a:r>
            <a:r>
              <a:rPr sz="2200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here. </a:t>
            </a:r>
            <a:r>
              <a:rPr sz="22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Current </a:t>
            </a:r>
            <a:r>
              <a:rPr sz="2200" spc="-7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implementation</a:t>
            </a:r>
            <a:r>
              <a:rPr sz="22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ignores</a:t>
            </a:r>
            <a:r>
              <a:rPr sz="22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return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66425" y="2705099"/>
            <a:ext cx="3933190" cy="615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320"/>
              </a:lnSpc>
              <a:spcBef>
                <a:spcPts val="95"/>
              </a:spcBef>
            </a:pPr>
            <a:r>
              <a:rPr sz="1500" spc="-120" dirty="0">
                <a:solidFill>
                  <a:srgbClr val="3E3E3E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00" spc="55" dirty="0">
                <a:solidFill>
                  <a:srgbClr val="3E3E3E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Whether</a:t>
            </a:r>
            <a:r>
              <a:rPr sz="22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2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2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run()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R="40005" algn="ctr">
              <a:lnSpc>
                <a:spcPts val="2320"/>
              </a:lnSpc>
            </a:pPr>
            <a:r>
              <a:rPr sz="22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2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should</a:t>
            </a:r>
            <a:r>
              <a:rPr sz="22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execute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66425" y="4229100"/>
            <a:ext cx="4404360" cy="61531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297180" marR="5080" indent="-285115">
              <a:lnSpc>
                <a:spcPct val="76000"/>
              </a:lnSpc>
              <a:spcBef>
                <a:spcPts val="730"/>
              </a:spcBef>
            </a:pPr>
            <a:r>
              <a:rPr sz="1500" spc="-120" dirty="0">
                <a:solidFill>
                  <a:srgbClr val="3E3E3E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00" spc="55" dirty="0">
                <a:solidFill>
                  <a:srgbClr val="3E3E3E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22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2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filter:</a:t>
            </a:r>
            <a:r>
              <a:rPr sz="22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pre</a:t>
            </a:r>
            <a:r>
              <a:rPr sz="22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22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route</a:t>
            </a:r>
            <a:r>
              <a:rPr sz="22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, </a:t>
            </a:r>
            <a:r>
              <a:rPr sz="2200" spc="-7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post</a:t>
            </a:r>
            <a:r>
              <a:rPr sz="22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22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error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66425" y="5753100"/>
            <a:ext cx="4370070" cy="869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320"/>
              </a:lnSpc>
              <a:spcBef>
                <a:spcPts val="95"/>
              </a:spcBef>
            </a:pPr>
            <a:r>
              <a:rPr sz="1500" spc="-120" dirty="0">
                <a:solidFill>
                  <a:srgbClr val="3E3E3E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00" spc="50" dirty="0">
                <a:solidFill>
                  <a:srgbClr val="3E3E3E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order</a:t>
            </a:r>
            <a:r>
              <a:rPr sz="22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2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execution</a:t>
            </a:r>
            <a:r>
              <a:rPr sz="22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with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297180" marR="5080">
              <a:lnSpc>
                <a:spcPct val="76000"/>
              </a:lnSpc>
              <a:spcBef>
                <a:spcPts val="320"/>
              </a:spcBef>
            </a:pPr>
            <a:r>
              <a:rPr sz="22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respect</a:t>
            </a:r>
            <a:r>
              <a:rPr sz="22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2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other</a:t>
            </a:r>
            <a:r>
              <a:rPr sz="22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filters</a:t>
            </a:r>
            <a:r>
              <a:rPr sz="22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2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7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same</a:t>
            </a:r>
            <a:r>
              <a:rPr sz="22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type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7459" y="250910"/>
            <a:ext cx="8120380" cy="3545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RequestContext</a:t>
            </a:r>
            <a:r>
              <a:rPr sz="1900" spc="-3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9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ctx</a:t>
            </a:r>
            <a:r>
              <a:rPr sz="1900" spc="-10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9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90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9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RequestContext</a:t>
            </a:r>
            <a:r>
              <a:rPr sz="19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900" spc="-5" dirty="0">
                <a:solidFill>
                  <a:srgbClr val="E6E8E9"/>
                </a:solidFill>
                <a:latin typeface="Courier New" panose="02070309020205020404"/>
                <a:cs typeface="Courier New" panose="02070309020205020404"/>
              </a:rPr>
              <a:t>getCurrentContext</a:t>
            </a:r>
            <a:r>
              <a:rPr sz="19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19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1900">
              <a:latin typeface="Courier New" panose="02070309020205020404"/>
              <a:cs typeface="Courier New" panose="02070309020205020404"/>
            </a:endParaRPr>
          </a:p>
          <a:p>
            <a:pPr marL="12700" marR="2027555">
              <a:lnSpc>
                <a:spcPct val="100000"/>
              </a:lnSpc>
              <a:spcBef>
                <a:spcPts val="1800"/>
              </a:spcBef>
            </a:pPr>
            <a:r>
              <a:rPr sz="1900" spc="-5" dirty="0">
                <a:solidFill>
                  <a:srgbClr val="6A8188"/>
                </a:solidFill>
                <a:latin typeface="Courier New" panose="02070309020205020404"/>
                <a:cs typeface="Courier New" panose="02070309020205020404"/>
              </a:rPr>
              <a:t>// Get the </a:t>
            </a:r>
            <a:r>
              <a:rPr sz="1900" u="sng" spc="-5" dirty="0">
                <a:solidFill>
                  <a:srgbClr val="6A8188"/>
                </a:solidFill>
                <a:uFill>
                  <a:solidFill>
                    <a:srgbClr val="6A8188"/>
                  </a:solidFill>
                </a:uFill>
                <a:latin typeface="Courier New" panose="02070309020205020404"/>
                <a:cs typeface="Courier New" panose="02070309020205020404"/>
              </a:rPr>
              <a:t>servlet</a:t>
            </a:r>
            <a:r>
              <a:rPr sz="1900" spc="-5" dirty="0">
                <a:solidFill>
                  <a:srgbClr val="6A8188"/>
                </a:solidFill>
                <a:latin typeface="Courier New" panose="02070309020205020404"/>
                <a:cs typeface="Courier New" panose="02070309020205020404"/>
              </a:rPr>
              <a:t> request </a:t>
            </a:r>
            <a:r>
              <a:rPr sz="1900" dirty="0">
                <a:solidFill>
                  <a:srgbClr val="6A818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9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HttpServletRequest</a:t>
            </a:r>
            <a:r>
              <a:rPr sz="1900" spc="-3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9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req</a:t>
            </a:r>
            <a:r>
              <a:rPr sz="1900" spc="-1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9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19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ctx</a:t>
            </a:r>
            <a:r>
              <a:rPr sz="19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9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getRequest</a:t>
            </a:r>
            <a:r>
              <a:rPr sz="19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19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1900">
              <a:latin typeface="Courier New" panose="02070309020205020404"/>
              <a:cs typeface="Courier New" panose="02070309020205020404"/>
            </a:endParaRPr>
          </a:p>
          <a:p>
            <a:pPr marL="12700" marR="1737995">
              <a:lnSpc>
                <a:spcPct val="100000"/>
              </a:lnSpc>
              <a:spcBef>
                <a:spcPts val="1800"/>
              </a:spcBef>
            </a:pPr>
            <a:r>
              <a:rPr sz="1900" spc="-5" dirty="0">
                <a:solidFill>
                  <a:srgbClr val="6A8188"/>
                </a:solidFill>
                <a:latin typeface="Courier New" panose="02070309020205020404"/>
                <a:cs typeface="Courier New" panose="02070309020205020404"/>
              </a:rPr>
              <a:t>// Get the </a:t>
            </a:r>
            <a:r>
              <a:rPr sz="1900" u="sng" spc="-5" dirty="0">
                <a:solidFill>
                  <a:srgbClr val="6A8188"/>
                </a:solidFill>
                <a:uFill>
                  <a:solidFill>
                    <a:srgbClr val="6A8188"/>
                  </a:solidFill>
                </a:uFill>
                <a:latin typeface="Courier New" panose="02070309020205020404"/>
                <a:cs typeface="Courier New" panose="02070309020205020404"/>
              </a:rPr>
              <a:t>servlet</a:t>
            </a:r>
            <a:r>
              <a:rPr sz="1900" spc="-5" dirty="0">
                <a:solidFill>
                  <a:srgbClr val="6A8188"/>
                </a:solidFill>
                <a:latin typeface="Courier New" panose="02070309020205020404"/>
                <a:cs typeface="Courier New" panose="02070309020205020404"/>
              </a:rPr>
              <a:t> response </a:t>
            </a:r>
            <a:r>
              <a:rPr sz="1900" dirty="0">
                <a:solidFill>
                  <a:srgbClr val="6A818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9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HttpServletResponse</a:t>
            </a:r>
            <a:r>
              <a:rPr sz="1900" spc="-3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9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res</a:t>
            </a:r>
            <a:r>
              <a:rPr sz="1900" spc="-1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9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90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9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ctx</a:t>
            </a:r>
            <a:r>
              <a:rPr sz="19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9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getResponse</a:t>
            </a:r>
            <a:r>
              <a:rPr sz="19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19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19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1900" spc="-5" dirty="0">
                <a:solidFill>
                  <a:srgbClr val="6A8188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1900" spc="-35" dirty="0">
                <a:solidFill>
                  <a:srgbClr val="6A818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900" spc="-5" dirty="0">
                <a:solidFill>
                  <a:srgbClr val="6A8188"/>
                </a:solidFill>
                <a:latin typeface="Courier New" panose="02070309020205020404"/>
                <a:cs typeface="Courier New" panose="02070309020205020404"/>
              </a:rPr>
              <a:t>Set</a:t>
            </a:r>
            <a:r>
              <a:rPr sz="1900" spc="-20" dirty="0">
                <a:solidFill>
                  <a:srgbClr val="6A818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900" spc="-5" dirty="0">
                <a:solidFill>
                  <a:srgbClr val="6A8188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1900" spc="-30" dirty="0">
                <a:solidFill>
                  <a:srgbClr val="6A818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900" spc="-5" dirty="0">
                <a:solidFill>
                  <a:srgbClr val="6A8188"/>
                </a:solidFill>
                <a:latin typeface="Courier New" panose="02070309020205020404"/>
                <a:cs typeface="Courier New" panose="02070309020205020404"/>
              </a:rPr>
              <a:t>variable</a:t>
            </a:r>
            <a:endParaRPr sz="19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9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ctx</a:t>
            </a:r>
            <a:r>
              <a:rPr sz="19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9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set</a:t>
            </a:r>
            <a:r>
              <a:rPr sz="19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900" spc="-5" dirty="0">
                <a:solidFill>
                  <a:srgbClr val="2FAFA9"/>
                </a:solidFill>
                <a:latin typeface="Courier New" panose="02070309020205020404"/>
                <a:cs typeface="Courier New" panose="02070309020205020404"/>
              </a:rPr>
              <a:t>"foobar"</a:t>
            </a:r>
            <a:r>
              <a:rPr sz="19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1900" spc="-5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900" spc="-5" dirty="0">
                <a:solidFill>
                  <a:srgbClr val="2FAFA9"/>
                </a:solidFill>
                <a:latin typeface="Courier New" panose="02070309020205020404"/>
                <a:cs typeface="Courier New" panose="02070309020205020404"/>
              </a:rPr>
              <a:t>"PRE_FILTER_EXECUTED"</a:t>
            </a:r>
            <a:r>
              <a:rPr sz="19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19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19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1900" spc="-5" dirty="0">
                <a:solidFill>
                  <a:srgbClr val="6A8188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1900" spc="-35" dirty="0">
                <a:solidFill>
                  <a:srgbClr val="6A818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900" spc="-5" dirty="0">
                <a:solidFill>
                  <a:srgbClr val="6A8188"/>
                </a:solidFill>
                <a:latin typeface="Courier New" panose="02070309020205020404"/>
                <a:cs typeface="Courier New" panose="02070309020205020404"/>
              </a:rPr>
              <a:t>Get</a:t>
            </a:r>
            <a:r>
              <a:rPr sz="1900" spc="-20" dirty="0">
                <a:solidFill>
                  <a:srgbClr val="6A818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900" spc="-5" dirty="0">
                <a:solidFill>
                  <a:srgbClr val="6A8188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1900" spc="-30" dirty="0">
                <a:solidFill>
                  <a:srgbClr val="6A818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900" spc="-5" dirty="0">
                <a:solidFill>
                  <a:srgbClr val="6A8188"/>
                </a:solidFill>
                <a:latin typeface="Courier New" panose="02070309020205020404"/>
                <a:cs typeface="Courier New" panose="02070309020205020404"/>
              </a:rPr>
              <a:t>variable</a:t>
            </a:r>
            <a:endParaRPr sz="19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9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1900" spc="-1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9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foobar</a:t>
            </a:r>
            <a:r>
              <a:rPr sz="1900" spc="-2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9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90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9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9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19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1900" spc="-2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9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ctx</a:t>
            </a:r>
            <a:r>
              <a:rPr sz="19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9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get</a:t>
            </a:r>
            <a:r>
              <a:rPr sz="19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900" spc="-5" dirty="0">
                <a:solidFill>
                  <a:srgbClr val="2FAFA9"/>
                </a:solidFill>
                <a:latin typeface="Courier New" panose="02070309020205020404"/>
                <a:cs typeface="Courier New" panose="02070309020205020404"/>
              </a:rPr>
              <a:t>"foobar"</a:t>
            </a:r>
            <a:r>
              <a:rPr sz="19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19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19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635" y="3897087"/>
            <a:ext cx="9456420" cy="1742439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36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Sh</a:t>
            </a:r>
            <a:r>
              <a:rPr sz="36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ri</a:t>
            </a:r>
            <a:r>
              <a:rPr sz="36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ng</a:t>
            </a:r>
            <a:r>
              <a:rPr sz="3600" spc="-1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3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3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ee</a:t>
            </a:r>
            <a:r>
              <a:rPr sz="3600" spc="-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-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3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il</a:t>
            </a:r>
            <a:r>
              <a:rPr sz="36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3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rs:</a:t>
            </a:r>
            <a:r>
              <a:rPr sz="36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RequestContext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8415">
              <a:lnSpc>
                <a:spcPct val="100000"/>
              </a:lnSpc>
              <a:spcBef>
                <a:spcPts val="655"/>
              </a:spcBef>
            </a:pPr>
            <a:r>
              <a:rPr sz="24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Holds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request,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response,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state,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information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8415">
              <a:lnSpc>
                <a:spcPct val="100000"/>
              </a:lnSpc>
              <a:spcBef>
                <a:spcPts val="1800"/>
              </a:spcBef>
            </a:pPr>
            <a:r>
              <a:rPr sz="24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Only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available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duration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request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1795" y="522114"/>
            <a:ext cx="9060180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-25" dirty="0">
                <a:solidFill>
                  <a:srgbClr val="FFFFFF"/>
                </a:solidFill>
              </a:rPr>
              <a:t>Creating</a:t>
            </a:r>
            <a:r>
              <a:rPr sz="3500" spc="-195" dirty="0">
                <a:solidFill>
                  <a:srgbClr val="FFFFFF"/>
                </a:solidFill>
              </a:rPr>
              <a:t> </a:t>
            </a:r>
            <a:r>
              <a:rPr sz="3500" spc="-95" dirty="0">
                <a:solidFill>
                  <a:srgbClr val="FFFFFF"/>
                </a:solidFill>
              </a:rPr>
              <a:t>a</a:t>
            </a:r>
            <a:r>
              <a:rPr sz="3500" spc="-180" dirty="0">
                <a:solidFill>
                  <a:srgbClr val="FFFFFF"/>
                </a:solidFill>
              </a:rPr>
              <a:t> </a:t>
            </a:r>
            <a:r>
              <a:rPr sz="3500" spc="-114" dirty="0">
                <a:solidFill>
                  <a:srgbClr val="FFFFFF"/>
                </a:solidFill>
              </a:rPr>
              <a:t>Filter:</a:t>
            </a:r>
            <a:r>
              <a:rPr sz="3500" spc="-200" dirty="0">
                <a:solidFill>
                  <a:srgbClr val="FFFFFF"/>
                </a:solidFill>
              </a:rPr>
              <a:t> </a:t>
            </a:r>
            <a:r>
              <a:rPr sz="3500" spc="-30" dirty="0">
                <a:solidFill>
                  <a:srgbClr val="FFFFFF"/>
                </a:solidFill>
              </a:rPr>
              <a:t>Define</a:t>
            </a:r>
            <a:r>
              <a:rPr sz="3500" spc="-190" dirty="0">
                <a:solidFill>
                  <a:srgbClr val="FFFFFF"/>
                </a:solidFill>
              </a:rPr>
              <a:t> </a:t>
            </a:r>
            <a:r>
              <a:rPr sz="3500" spc="-80" dirty="0">
                <a:solidFill>
                  <a:srgbClr val="FFFFFF"/>
                </a:solidFill>
              </a:rPr>
              <a:t>an</a:t>
            </a:r>
            <a:r>
              <a:rPr sz="3500" spc="-175" dirty="0">
                <a:solidFill>
                  <a:srgbClr val="FFFFFF"/>
                </a:solidFill>
              </a:rPr>
              <a:t> </a:t>
            </a:r>
            <a:r>
              <a:rPr sz="3500" spc="-30" dirty="0">
                <a:solidFill>
                  <a:srgbClr val="FFFFFF"/>
                </a:solidFill>
              </a:rPr>
              <a:t>@Bean</a:t>
            </a:r>
            <a:r>
              <a:rPr sz="3500" spc="-195" dirty="0">
                <a:solidFill>
                  <a:srgbClr val="FFFFFF"/>
                </a:solidFill>
              </a:rPr>
              <a:t> </a:t>
            </a:r>
            <a:r>
              <a:rPr sz="3500" spc="60" dirty="0">
                <a:solidFill>
                  <a:srgbClr val="FFFFFF"/>
                </a:solidFill>
              </a:rPr>
              <a:t>Which</a:t>
            </a:r>
            <a:endParaRPr sz="3500"/>
          </a:p>
        </p:txBody>
      </p:sp>
      <p:sp>
        <p:nvSpPr>
          <p:cNvPr id="3" name="object 3"/>
          <p:cNvSpPr txBox="1"/>
          <p:nvPr/>
        </p:nvSpPr>
        <p:spPr>
          <a:xfrm>
            <a:off x="4138442" y="974687"/>
            <a:ext cx="3827779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Returns</a:t>
            </a:r>
            <a:r>
              <a:rPr sz="35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35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Filter</a:t>
            </a:r>
            <a:endParaRPr sz="35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886" y="1358781"/>
            <a:ext cx="20072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MyConfig.java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2231" y="1737360"/>
            <a:ext cx="11634470" cy="4125595"/>
          </a:xfrm>
          <a:custGeom>
            <a:avLst/>
            <a:gdLst/>
            <a:ahLst/>
            <a:cxnLst/>
            <a:rect l="l" t="t" r="r" b="b"/>
            <a:pathLst>
              <a:path w="11634470" h="4125595">
                <a:moveTo>
                  <a:pt x="0" y="0"/>
                </a:moveTo>
                <a:lnTo>
                  <a:pt x="11634216" y="0"/>
                </a:lnTo>
                <a:lnTo>
                  <a:pt x="11634216" y="4125467"/>
                </a:lnTo>
                <a:lnTo>
                  <a:pt x="0" y="4125467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05A28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76646" y="2167323"/>
            <a:ext cx="6772909" cy="3195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@Configuration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600" spc="-1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600" spc="1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MyConfig</a:t>
            </a:r>
            <a:r>
              <a:rPr sz="2600" spc="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750">
              <a:latin typeface="Courier New" panose="02070309020205020404"/>
              <a:cs typeface="Courier New" panose="02070309020205020404"/>
            </a:endParaRPr>
          </a:p>
          <a:p>
            <a:pPr marL="806450">
              <a:lnSpc>
                <a:spcPct val="100000"/>
              </a:lnSpc>
            </a:pPr>
            <a:r>
              <a:rPr sz="26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@Bean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600200" marR="5080" indent="-794385">
              <a:lnSpc>
                <a:spcPct val="100000"/>
              </a:lnSpc>
            </a:pP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 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ZuulFilter</a:t>
            </a:r>
            <a:r>
              <a:rPr sz="2600" spc="3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myFilter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600" spc="1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600" spc="-155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return new</a:t>
            </a:r>
            <a:r>
              <a:rPr sz="260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MyFilter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806450">
              <a:lnSpc>
                <a:spcPct val="100000"/>
              </a:lnSpc>
            </a:pP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07332" y="2848383"/>
            <a:ext cx="179641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70" marR="5080" indent="-40005" algn="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</a:rPr>
              <a:t>Individually  </a:t>
            </a:r>
            <a:r>
              <a:rPr sz="2400" spc="20" dirty="0">
                <a:solidFill>
                  <a:srgbClr val="F05A28"/>
                </a:solidFill>
              </a:rPr>
              <a:t>De</a:t>
            </a:r>
            <a:r>
              <a:rPr sz="2400" spc="110" dirty="0">
                <a:solidFill>
                  <a:srgbClr val="F05A28"/>
                </a:solidFill>
              </a:rPr>
              <a:t>p</a:t>
            </a:r>
            <a:r>
              <a:rPr sz="2400" spc="20" dirty="0">
                <a:solidFill>
                  <a:srgbClr val="F05A28"/>
                </a:solidFill>
              </a:rPr>
              <a:t>l</a:t>
            </a:r>
            <a:r>
              <a:rPr sz="2400" spc="40" dirty="0">
                <a:solidFill>
                  <a:srgbClr val="F05A28"/>
                </a:solidFill>
              </a:rPr>
              <a:t>o</a:t>
            </a:r>
            <a:r>
              <a:rPr sz="2400" spc="-55" dirty="0">
                <a:solidFill>
                  <a:srgbClr val="F05A28"/>
                </a:solidFill>
              </a:rPr>
              <a:t>y</a:t>
            </a:r>
            <a:r>
              <a:rPr sz="2400" spc="30" dirty="0">
                <a:solidFill>
                  <a:srgbClr val="F05A28"/>
                </a:solidFill>
              </a:rPr>
              <a:t>a</a:t>
            </a:r>
            <a:r>
              <a:rPr sz="2400" spc="40" dirty="0">
                <a:solidFill>
                  <a:srgbClr val="F05A28"/>
                </a:solidFill>
              </a:rPr>
              <a:t>b</a:t>
            </a:r>
            <a:r>
              <a:rPr sz="2400" spc="20" dirty="0">
                <a:solidFill>
                  <a:srgbClr val="F05A28"/>
                </a:solidFill>
              </a:rPr>
              <a:t>l</a:t>
            </a:r>
            <a:r>
              <a:rPr sz="2400" spc="10" dirty="0">
                <a:solidFill>
                  <a:srgbClr val="F05A28"/>
                </a:solidFill>
              </a:rPr>
              <a:t>e  </a:t>
            </a:r>
            <a:r>
              <a:rPr sz="2400" spc="-5" dirty="0">
                <a:solidFill>
                  <a:srgbClr val="F05A28"/>
                </a:solidFill>
              </a:rPr>
              <a:t>Services</a:t>
            </a:r>
            <a:endParaRPr sz="2400"/>
          </a:p>
        </p:txBody>
      </p:sp>
      <p:grpSp>
        <p:nvGrpSpPr>
          <p:cNvPr id="4" name="object 4"/>
          <p:cNvGrpSpPr/>
          <p:nvPr/>
        </p:nvGrpSpPr>
        <p:grpSpPr>
          <a:xfrm>
            <a:off x="4983266" y="429290"/>
            <a:ext cx="6653530" cy="5825490"/>
            <a:chOff x="4983266" y="429290"/>
            <a:chExt cx="6653530" cy="5825490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451663" y="664342"/>
              <a:ext cx="2546223" cy="199176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868409" y="564121"/>
              <a:ext cx="1191895" cy="401955"/>
            </a:xfrm>
            <a:custGeom>
              <a:avLst/>
              <a:gdLst/>
              <a:ahLst/>
              <a:cxnLst/>
              <a:rect l="l" t="t" r="r" b="b"/>
              <a:pathLst>
                <a:path w="1191895" h="401955">
                  <a:moveTo>
                    <a:pt x="29616" y="360870"/>
                  </a:moveTo>
                  <a:lnTo>
                    <a:pt x="15963" y="386740"/>
                  </a:lnTo>
                  <a:lnTo>
                    <a:pt x="25417" y="391548"/>
                  </a:lnTo>
                  <a:lnTo>
                    <a:pt x="35013" y="395401"/>
                  </a:lnTo>
                  <a:lnTo>
                    <a:pt x="44752" y="398302"/>
                  </a:lnTo>
                  <a:lnTo>
                    <a:pt x="54635" y="400253"/>
                  </a:lnTo>
                  <a:lnTo>
                    <a:pt x="64598" y="401272"/>
                  </a:lnTo>
                  <a:lnTo>
                    <a:pt x="74580" y="401378"/>
                  </a:lnTo>
                  <a:lnTo>
                    <a:pt x="84581" y="400572"/>
                  </a:lnTo>
                  <a:lnTo>
                    <a:pt x="128566" y="383323"/>
                  </a:lnTo>
                  <a:lnTo>
                    <a:pt x="137681" y="373432"/>
                  </a:lnTo>
                  <a:lnTo>
                    <a:pt x="73777" y="373432"/>
                  </a:lnTo>
                  <a:lnTo>
                    <a:pt x="66216" y="373145"/>
                  </a:lnTo>
                  <a:lnTo>
                    <a:pt x="58851" y="372059"/>
                  </a:lnTo>
                  <a:lnTo>
                    <a:pt x="51566" y="370244"/>
                  </a:lnTo>
                  <a:lnTo>
                    <a:pt x="44267" y="367774"/>
                  </a:lnTo>
                  <a:lnTo>
                    <a:pt x="36950" y="364649"/>
                  </a:lnTo>
                  <a:lnTo>
                    <a:pt x="29616" y="360870"/>
                  </a:lnTo>
                  <a:close/>
                </a:path>
                <a:path w="1191895" h="401955">
                  <a:moveTo>
                    <a:pt x="76818" y="218576"/>
                  </a:moveTo>
                  <a:lnTo>
                    <a:pt x="37267" y="224866"/>
                  </a:lnTo>
                  <a:lnTo>
                    <a:pt x="4428" y="253372"/>
                  </a:lnTo>
                  <a:lnTo>
                    <a:pt x="0" y="273399"/>
                  </a:lnTo>
                  <a:lnTo>
                    <a:pt x="1117" y="284467"/>
                  </a:lnTo>
                  <a:lnTo>
                    <a:pt x="23799" y="316382"/>
                  </a:lnTo>
                  <a:lnTo>
                    <a:pt x="81879" y="324817"/>
                  </a:lnTo>
                  <a:lnTo>
                    <a:pt x="91411" y="325704"/>
                  </a:lnTo>
                  <a:lnTo>
                    <a:pt x="115493" y="342544"/>
                  </a:lnTo>
                  <a:lnTo>
                    <a:pt x="115607" y="343039"/>
                  </a:lnTo>
                  <a:lnTo>
                    <a:pt x="89483" y="371614"/>
                  </a:lnTo>
                  <a:lnTo>
                    <a:pt x="73777" y="373432"/>
                  </a:lnTo>
                  <a:lnTo>
                    <a:pt x="137681" y="373432"/>
                  </a:lnTo>
                  <a:lnTo>
                    <a:pt x="142235" y="366312"/>
                  </a:lnTo>
                  <a:lnTo>
                    <a:pt x="145690" y="356290"/>
                  </a:lnTo>
                  <a:lnTo>
                    <a:pt x="146788" y="345333"/>
                  </a:lnTo>
                  <a:lnTo>
                    <a:pt x="145528" y="333438"/>
                  </a:lnTo>
                  <a:lnTo>
                    <a:pt x="115015" y="299243"/>
                  </a:lnTo>
                  <a:lnTo>
                    <a:pt x="66561" y="293621"/>
                  </a:lnTo>
                  <a:lnTo>
                    <a:pt x="56660" y="292738"/>
                  </a:lnTo>
                  <a:lnTo>
                    <a:pt x="31190" y="275615"/>
                  </a:lnTo>
                  <a:lnTo>
                    <a:pt x="29882" y="269240"/>
                  </a:lnTo>
                  <a:lnTo>
                    <a:pt x="62940" y="246621"/>
                  </a:lnTo>
                  <a:lnTo>
                    <a:pt x="71183" y="246430"/>
                  </a:lnTo>
                  <a:lnTo>
                    <a:pt x="110221" y="246430"/>
                  </a:lnTo>
                  <a:lnTo>
                    <a:pt x="117525" y="229323"/>
                  </a:lnTo>
                  <a:lnTo>
                    <a:pt x="109719" y="225768"/>
                  </a:lnTo>
                  <a:lnTo>
                    <a:pt x="101752" y="222911"/>
                  </a:lnTo>
                  <a:lnTo>
                    <a:pt x="93622" y="220753"/>
                  </a:lnTo>
                  <a:lnTo>
                    <a:pt x="85330" y="219290"/>
                  </a:lnTo>
                  <a:lnTo>
                    <a:pt x="76818" y="218576"/>
                  </a:lnTo>
                  <a:close/>
                </a:path>
                <a:path w="1191895" h="401955">
                  <a:moveTo>
                    <a:pt x="110221" y="246430"/>
                  </a:moveTo>
                  <a:lnTo>
                    <a:pt x="71183" y="246430"/>
                  </a:lnTo>
                  <a:lnTo>
                    <a:pt x="79704" y="247764"/>
                  </a:lnTo>
                  <a:lnTo>
                    <a:pt x="86150" y="249023"/>
                  </a:lnTo>
                  <a:lnTo>
                    <a:pt x="92704" y="250818"/>
                  </a:lnTo>
                  <a:lnTo>
                    <a:pt x="99366" y="253147"/>
                  </a:lnTo>
                  <a:lnTo>
                    <a:pt x="106133" y="256006"/>
                  </a:lnTo>
                  <a:lnTo>
                    <a:pt x="110221" y="246430"/>
                  </a:lnTo>
                  <a:close/>
                </a:path>
                <a:path w="1191895" h="401955">
                  <a:moveTo>
                    <a:pt x="236702" y="227895"/>
                  </a:moveTo>
                  <a:lnTo>
                    <a:pt x="192274" y="240398"/>
                  </a:lnTo>
                  <a:lnTo>
                    <a:pt x="168439" y="275501"/>
                  </a:lnTo>
                  <a:lnTo>
                    <a:pt x="165926" y="291998"/>
                  </a:lnTo>
                  <a:lnTo>
                    <a:pt x="165937" y="296075"/>
                  </a:lnTo>
                  <a:lnTo>
                    <a:pt x="178858" y="338837"/>
                  </a:lnTo>
                  <a:lnTo>
                    <a:pt x="213588" y="364566"/>
                  </a:lnTo>
                  <a:lnTo>
                    <a:pt x="231161" y="367479"/>
                  </a:lnTo>
                  <a:lnTo>
                    <a:pt x="240370" y="367204"/>
                  </a:lnTo>
                  <a:lnTo>
                    <a:pt x="279653" y="352298"/>
                  </a:lnTo>
                  <a:lnTo>
                    <a:pt x="290078" y="342040"/>
                  </a:lnTo>
                  <a:lnTo>
                    <a:pt x="237796" y="342040"/>
                  </a:lnTo>
                  <a:lnTo>
                    <a:pt x="230909" y="341822"/>
                  </a:lnTo>
                  <a:lnTo>
                    <a:pt x="199986" y="315887"/>
                  </a:lnTo>
                  <a:lnTo>
                    <a:pt x="291507" y="296075"/>
                  </a:lnTo>
                  <a:lnTo>
                    <a:pt x="195439" y="296075"/>
                  </a:lnTo>
                  <a:lnTo>
                    <a:pt x="209870" y="259378"/>
                  </a:lnTo>
                  <a:lnTo>
                    <a:pt x="229275" y="253312"/>
                  </a:lnTo>
                  <a:lnTo>
                    <a:pt x="280836" y="253312"/>
                  </a:lnTo>
                  <a:lnTo>
                    <a:pt x="280542" y="252857"/>
                  </a:lnTo>
                  <a:lnTo>
                    <a:pt x="245655" y="229166"/>
                  </a:lnTo>
                  <a:lnTo>
                    <a:pt x="236702" y="227895"/>
                  </a:lnTo>
                  <a:close/>
                </a:path>
                <a:path w="1191895" h="401955">
                  <a:moveTo>
                    <a:pt x="277215" y="317677"/>
                  </a:moveTo>
                  <a:lnTo>
                    <a:pt x="245033" y="341071"/>
                  </a:lnTo>
                  <a:lnTo>
                    <a:pt x="237796" y="342040"/>
                  </a:lnTo>
                  <a:lnTo>
                    <a:pt x="290078" y="342040"/>
                  </a:lnTo>
                  <a:lnTo>
                    <a:pt x="290263" y="341822"/>
                  </a:lnTo>
                  <a:lnTo>
                    <a:pt x="294546" y="335967"/>
                  </a:lnTo>
                  <a:lnTo>
                    <a:pt x="298259" y="329552"/>
                  </a:lnTo>
                  <a:lnTo>
                    <a:pt x="277215" y="317677"/>
                  </a:lnTo>
                  <a:close/>
                </a:path>
                <a:path w="1191895" h="401955">
                  <a:moveTo>
                    <a:pt x="280836" y="253312"/>
                  </a:moveTo>
                  <a:lnTo>
                    <a:pt x="229275" y="253312"/>
                  </a:lnTo>
                  <a:lnTo>
                    <a:pt x="235949" y="253879"/>
                  </a:lnTo>
                  <a:lnTo>
                    <a:pt x="242057" y="255789"/>
                  </a:lnTo>
                  <a:lnTo>
                    <a:pt x="262876" y="281482"/>
                  </a:lnTo>
                  <a:lnTo>
                    <a:pt x="195439" y="296075"/>
                  </a:lnTo>
                  <a:lnTo>
                    <a:pt x="291507" y="296075"/>
                  </a:lnTo>
                  <a:lnTo>
                    <a:pt x="296493" y="294995"/>
                  </a:lnTo>
                  <a:lnTo>
                    <a:pt x="296150" y="291998"/>
                  </a:lnTo>
                  <a:lnTo>
                    <a:pt x="295706" y="289153"/>
                  </a:lnTo>
                  <a:lnTo>
                    <a:pt x="295173" y="286448"/>
                  </a:lnTo>
                  <a:lnTo>
                    <a:pt x="292701" y="277161"/>
                  </a:lnTo>
                  <a:lnTo>
                    <a:pt x="289438" y="268466"/>
                  </a:lnTo>
                  <a:lnTo>
                    <a:pt x="285386" y="260364"/>
                  </a:lnTo>
                  <a:lnTo>
                    <a:pt x="280836" y="253312"/>
                  </a:lnTo>
                  <a:close/>
                </a:path>
                <a:path w="1191895" h="401955">
                  <a:moveTo>
                    <a:pt x="341108" y="205435"/>
                  </a:moveTo>
                  <a:lnTo>
                    <a:pt x="311048" y="211937"/>
                  </a:lnTo>
                  <a:lnTo>
                    <a:pt x="339470" y="343242"/>
                  </a:lnTo>
                  <a:lnTo>
                    <a:pt x="369531" y="336740"/>
                  </a:lnTo>
                  <a:lnTo>
                    <a:pt x="358711" y="286753"/>
                  </a:lnTo>
                  <a:lnTo>
                    <a:pt x="356970" y="274325"/>
                  </a:lnTo>
                  <a:lnTo>
                    <a:pt x="371526" y="235000"/>
                  </a:lnTo>
                  <a:lnTo>
                    <a:pt x="347509" y="235000"/>
                  </a:lnTo>
                  <a:lnTo>
                    <a:pt x="341108" y="205435"/>
                  </a:lnTo>
                  <a:close/>
                </a:path>
                <a:path w="1191895" h="401955">
                  <a:moveTo>
                    <a:pt x="387095" y="192874"/>
                  </a:moveTo>
                  <a:lnTo>
                    <a:pt x="352084" y="219951"/>
                  </a:lnTo>
                  <a:lnTo>
                    <a:pt x="347509" y="235000"/>
                  </a:lnTo>
                  <a:lnTo>
                    <a:pt x="371526" y="235000"/>
                  </a:lnTo>
                  <a:lnTo>
                    <a:pt x="374814" y="232209"/>
                  </a:lnTo>
                  <a:lnTo>
                    <a:pt x="382854" y="227930"/>
                  </a:lnTo>
                  <a:lnTo>
                    <a:pt x="392239" y="225056"/>
                  </a:lnTo>
                  <a:lnTo>
                    <a:pt x="393979" y="224688"/>
                  </a:lnTo>
                  <a:lnTo>
                    <a:pt x="387095" y="192874"/>
                  </a:lnTo>
                  <a:close/>
                </a:path>
                <a:path w="1191895" h="401955">
                  <a:moveTo>
                    <a:pt x="433717" y="185381"/>
                  </a:moveTo>
                  <a:lnTo>
                    <a:pt x="401383" y="192392"/>
                  </a:lnTo>
                  <a:lnTo>
                    <a:pt x="483983" y="313004"/>
                  </a:lnTo>
                  <a:lnTo>
                    <a:pt x="511098" y="307136"/>
                  </a:lnTo>
                  <a:lnTo>
                    <a:pt x="516832" y="274231"/>
                  </a:lnTo>
                  <a:lnTo>
                    <a:pt x="489914" y="274231"/>
                  </a:lnTo>
                  <a:lnTo>
                    <a:pt x="433717" y="185381"/>
                  </a:lnTo>
                  <a:close/>
                </a:path>
                <a:path w="1191895" h="401955">
                  <a:moveTo>
                    <a:pt x="536180" y="163207"/>
                  </a:moveTo>
                  <a:lnTo>
                    <a:pt x="504596" y="170040"/>
                  </a:lnTo>
                  <a:lnTo>
                    <a:pt x="489914" y="274231"/>
                  </a:lnTo>
                  <a:lnTo>
                    <a:pt x="516832" y="274231"/>
                  </a:lnTo>
                  <a:lnTo>
                    <a:pt x="536180" y="163207"/>
                  </a:lnTo>
                  <a:close/>
                </a:path>
                <a:path w="1191895" h="401955">
                  <a:moveTo>
                    <a:pt x="583539" y="101917"/>
                  </a:moveTo>
                  <a:lnTo>
                    <a:pt x="551230" y="108915"/>
                  </a:lnTo>
                  <a:lnTo>
                    <a:pt x="557415" y="137490"/>
                  </a:lnTo>
                  <a:lnTo>
                    <a:pt x="589724" y="130492"/>
                  </a:lnTo>
                  <a:lnTo>
                    <a:pt x="583539" y="101917"/>
                  </a:lnTo>
                  <a:close/>
                </a:path>
                <a:path w="1191895" h="401955">
                  <a:moveTo>
                    <a:pt x="593089" y="150888"/>
                  </a:moveTo>
                  <a:lnTo>
                    <a:pt x="563028" y="157403"/>
                  </a:lnTo>
                  <a:lnTo>
                    <a:pt x="591451" y="288709"/>
                  </a:lnTo>
                  <a:lnTo>
                    <a:pt x="621512" y="282194"/>
                  </a:lnTo>
                  <a:lnTo>
                    <a:pt x="593089" y="150888"/>
                  </a:lnTo>
                  <a:close/>
                </a:path>
                <a:path w="1191895" h="401955">
                  <a:moveTo>
                    <a:pt x="710439" y="124347"/>
                  </a:moveTo>
                  <a:lnTo>
                    <a:pt x="667084" y="137695"/>
                  </a:lnTo>
                  <a:lnTo>
                    <a:pt x="641311" y="173443"/>
                  </a:lnTo>
                  <a:lnTo>
                    <a:pt x="638244" y="191219"/>
                  </a:lnTo>
                  <a:lnTo>
                    <a:pt x="638454" y="200395"/>
                  </a:lnTo>
                  <a:lnTo>
                    <a:pt x="656259" y="242519"/>
                  </a:lnTo>
                  <a:lnTo>
                    <a:pt x="694313" y="263995"/>
                  </a:lnTo>
                  <a:lnTo>
                    <a:pt x="703397" y="265044"/>
                  </a:lnTo>
                  <a:lnTo>
                    <a:pt x="712797" y="264866"/>
                  </a:lnTo>
                  <a:lnTo>
                    <a:pt x="752639" y="249720"/>
                  </a:lnTo>
                  <a:lnTo>
                    <a:pt x="763887" y="237919"/>
                  </a:lnTo>
                  <a:lnTo>
                    <a:pt x="709773" y="237919"/>
                  </a:lnTo>
                  <a:lnTo>
                    <a:pt x="701741" y="237169"/>
                  </a:lnTo>
                  <a:lnTo>
                    <a:pt x="672561" y="211701"/>
                  </a:lnTo>
                  <a:lnTo>
                    <a:pt x="668741" y="194130"/>
                  </a:lnTo>
                  <a:lnTo>
                    <a:pt x="669114" y="185954"/>
                  </a:lnTo>
                  <a:lnTo>
                    <a:pt x="698550" y="152768"/>
                  </a:lnTo>
                  <a:lnTo>
                    <a:pt x="706056" y="151231"/>
                  </a:lnTo>
                  <a:lnTo>
                    <a:pt x="742436" y="151231"/>
                  </a:lnTo>
                  <a:lnTo>
                    <a:pt x="750480" y="137629"/>
                  </a:lnTo>
                  <a:lnTo>
                    <a:pt x="718239" y="124693"/>
                  </a:lnTo>
                  <a:lnTo>
                    <a:pt x="710439" y="124347"/>
                  </a:lnTo>
                  <a:close/>
                </a:path>
                <a:path w="1191895" h="401955">
                  <a:moveTo>
                    <a:pt x="748880" y="213245"/>
                  </a:moveTo>
                  <a:lnTo>
                    <a:pt x="718362" y="237045"/>
                  </a:lnTo>
                  <a:lnTo>
                    <a:pt x="709773" y="237919"/>
                  </a:lnTo>
                  <a:lnTo>
                    <a:pt x="763887" y="237919"/>
                  </a:lnTo>
                  <a:lnTo>
                    <a:pt x="767123" y="233527"/>
                  </a:lnTo>
                  <a:lnTo>
                    <a:pt x="770915" y="227228"/>
                  </a:lnTo>
                  <a:lnTo>
                    <a:pt x="748880" y="213245"/>
                  </a:lnTo>
                  <a:close/>
                </a:path>
                <a:path w="1191895" h="401955">
                  <a:moveTo>
                    <a:pt x="742436" y="151231"/>
                  </a:moveTo>
                  <a:lnTo>
                    <a:pt x="706056" y="151231"/>
                  </a:lnTo>
                  <a:lnTo>
                    <a:pt x="712812" y="151358"/>
                  </a:lnTo>
                  <a:lnTo>
                    <a:pt x="724826" y="154978"/>
                  </a:lnTo>
                  <a:lnTo>
                    <a:pt x="730617" y="157861"/>
                  </a:lnTo>
                  <a:lnTo>
                    <a:pt x="736180" y="161810"/>
                  </a:lnTo>
                  <a:lnTo>
                    <a:pt x="742436" y="151231"/>
                  </a:lnTo>
                  <a:close/>
                </a:path>
                <a:path w="1191895" h="401955">
                  <a:moveTo>
                    <a:pt x="847394" y="95707"/>
                  </a:moveTo>
                  <a:lnTo>
                    <a:pt x="802968" y="108204"/>
                  </a:lnTo>
                  <a:lnTo>
                    <a:pt x="779131" y="143306"/>
                  </a:lnTo>
                  <a:lnTo>
                    <a:pt x="776620" y="159804"/>
                  </a:lnTo>
                  <a:lnTo>
                    <a:pt x="776632" y="163880"/>
                  </a:lnTo>
                  <a:lnTo>
                    <a:pt x="789550" y="206643"/>
                  </a:lnTo>
                  <a:lnTo>
                    <a:pt x="824293" y="232371"/>
                  </a:lnTo>
                  <a:lnTo>
                    <a:pt x="841860" y="235289"/>
                  </a:lnTo>
                  <a:lnTo>
                    <a:pt x="851064" y="235011"/>
                  </a:lnTo>
                  <a:lnTo>
                    <a:pt x="890358" y="220103"/>
                  </a:lnTo>
                  <a:lnTo>
                    <a:pt x="900771" y="209845"/>
                  </a:lnTo>
                  <a:lnTo>
                    <a:pt x="848496" y="209845"/>
                  </a:lnTo>
                  <a:lnTo>
                    <a:pt x="841611" y="209627"/>
                  </a:lnTo>
                  <a:lnTo>
                    <a:pt x="810678" y="183705"/>
                  </a:lnTo>
                  <a:lnTo>
                    <a:pt x="902270" y="163880"/>
                  </a:lnTo>
                  <a:lnTo>
                    <a:pt x="806132" y="163880"/>
                  </a:lnTo>
                  <a:lnTo>
                    <a:pt x="820575" y="127188"/>
                  </a:lnTo>
                  <a:lnTo>
                    <a:pt x="839972" y="121120"/>
                  </a:lnTo>
                  <a:lnTo>
                    <a:pt x="891529" y="121120"/>
                  </a:lnTo>
                  <a:lnTo>
                    <a:pt x="891234" y="120662"/>
                  </a:lnTo>
                  <a:lnTo>
                    <a:pt x="856347" y="96974"/>
                  </a:lnTo>
                  <a:lnTo>
                    <a:pt x="847394" y="95707"/>
                  </a:lnTo>
                  <a:close/>
                </a:path>
                <a:path w="1191895" h="401955">
                  <a:moveTo>
                    <a:pt x="887907" y="185496"/>
                  </a:moveTo>
                  <a:lnTo>
                    <a:pt x="855725" y="208876"/>
                  </a:lnTo>
                  <a:lnTo>
                    <a:pt x="848496" y="209845"/>
                  </a:lnTo>
                  <a:lnTo>
                    <a:pt x="900771" y="209845"/>
                  </a:lnTo>
                  <a:lnTo>
                    <a:pt x="900957" y="209627"/>
                  </a:lnTo>
                  <a:lnTo>
                    <a:pt x="905238" y="203773"/>
                  </a:lnTo>
                  <a:lnTo>
                    <a:pt x="908951" y="197358"/>
                  </a:lnTo>
                  <a:lnTo>
                    <a:pt x="887907" y="185496"/>
                  </a:lnTo>
                  <a:close/>
                </a:path>
                <a:path w="1191895" h="401955">
                  <a:moveTo>
                    <a:pt x="891529" y="121120"/>
                  </a:moveTo>
                  <a:lnTo>
                    <a:pt x="839972" y="121120"/>
                  </a:lnTo>
                  <a:lnTo>
                    <a:pt x="846643" y="121691"/>
                  </a:lnTo>
                  <a:lnTo>
                    <a:pt x="852750" y="123605"/>
                  </a:lnTo>
                  <a:lnTo>
                    <a:pt x="873569" y="149288"/>
                  </a:lnTo>
                  <a:lnTo>
                    <a:pt x="806132" y="163880"/>
                  </a:lnTo>
                  <a:lnTo>
                    <a:pt x="902270" y="163880"/>
                  </a:lnTo>
                  <a:lnTo>
                    <a:pt x="907198" y="162814"/>
                  </a:lnTo>
                  <a:lnTo>
                    <a:pt x="906843" y="159804"/>
                  </a:lnTo>
                  <a:lnTo>
                    <a:pt x="906411" y="156959"/>
                  </a:lnTo>
                  <a:lnTo>
                    <a:pt x="905865" y="154254"/>
                  </a:lnTo>
                  <a:lnTo>
                    <a:pt x="903393" y="144969"/>
                  </a:lnTo>
                  <a:lnTo>
                    <a:pt x="900131" y="136277"/>
                  </a:lnTo>
                  <a:lnTo>
                    <a:pt x="896078" y="128175"/>
                  </a:lnTo>
                  <a:lnTo>
                    <a:pt x="891529" y="121120"/>
                  </a:lnTo>
                  <a:close/>
                </a:path>
                <a:path w="1191895" h="401955">
                  <a:moveTo>
                    <a:pt x="1077226" y="0"/>
                  </a:moveTo>
                  <a:lnTo>
                    <a:pt x="1048867" y="6146"/>
                  </a:lnTo>
                  <a:lnTo>
                    <a:pt x="1010221" y="198056"/>
                  </a:lnTo>
                  <a:lnTo>
                    <a:pt x="1041552" y="191274"/>
                  </a:lnTo>
                  <a:lnTo>
                    <a:pt x="1050365" y="145364"/>
                  </a:lnTo>
                  <a:lnTo>
                    <a:pt x="1132687" y="127546"/>
                  </a:lnTo>
                  <a:lnTo>
                    <a:pt x="1169256" y="127546"/>
                  </a:lnTo>
                  <a:lnTo>
                    <a:pt x="1160825" y="115862"/>
                  </a:lnTo>
                  <a:lnTo>
                    <a:pt x="1055699" y="115862"/>
                  </a:lnTo>
                  <a:lnTo>
                    <a:pt x="1070457" y="39751"/>
                  </a:lnTo>
                  <a:lnTo>
                    <a:pt x="1105908" y="39751"/>
                  </a:lnTo>
                  <a:lnTo>
                    <a:pt x="1077226" y="0"/>
                  </a:lnTo>
                  <a:close/>
                </a:path>
                <a:path w="1191895" h="401955">
                  <a:moveTo>
                    <a:pt x="1169256" y="127546"/>
                  </a:moveTo>
                  <a:lnTo>
                    <a:pt x="1132687" y="127546"/>
                  </a:lnTo>
                  <a:lnTo>
                    <a:pt x="1159446" y="165760"/>
                  </a:lnTo>
                  <a:lnTo>
                    <a:pt x="1191780" y="158762"/>
                  </a:lnTo>
                  <a:lnTo>
                    <a:pt x="1169256" y="127546"/>
                  </a:lnTo>
                  <a:close/>
                </a:path>
                <a:path w="1191895" h="401955">
                  <a:moveTo>
                    <a:pt x="1105908" y="39751"/>
                  </a:moveTo>
                  <a:lnTo>
                    <a:pt x="1070457" y="39751"/>
                  </a:lnTo>
                  <a:lnTo>
                    <a:pt x="1115631" y="102882"/>
                  </a:lnTo>
                  <a:lnTo>
                    <a:pt x="1055699" y="115862"/>
                  </a:lnTo>
                  <a:lnTo>
                    <a:pt x="1160825" y="115862"/>
                  </a:lnTo>
                  <a:lnTo>
                    <a:pt x="1105908" y="39751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83266" y="2257386"/>
              <a:ext cx="2669915" cy="234146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342713" y="2209252"/>
              <a:ext cx="1102995" cy="617855"/>
            </a:xfrm>
            <a:custGeom>
              <a:avLst/>
              <a:gdLst/>
              <a:ahLst/>
              <a:cxnLst/>
              <a:rect l="l" t="t" r="r" b="b"/>
              <a:pathLst>
                <a:path w="1102995" h="617855">
                  <a:moveTo>
                    <a:pt x="49271" y="584022"/>
                  </a:moveTo>
                  <a:lnTo>
                    <a:pt x="41613" y="612267"/>
                  </a:lnTo>
                  <a:lnTo>
                    <a:pt x="51893" y="614881"/>
                  </a:lnTo>
                  <a:lnTo>
                    <a:pt x="62103" y="616535"/>
                  </a:lnTo>
                  <a:lnTo>
                    <a:pt x="72243" y="617230"/>
                  </a:lnTo>
                  <a:lnTo>
                    <a:pt x="82316" y="616966"/>
                  </a:lnTo>
                  <a:lnTo>
                    <a:pt x="121000" y="606844"/>
                  </a:lnTo>
                  <a:lnTo>
                    <a:pt x="146737" y="588530"/>
                  </a:lnTo>
                  <a:lnTo>
                    <a:pt x="80233" y="588530"/>
                  </a:lnTo>
                  <a:lnTo>
                    <a:pt x="72733" y="588362"/>
                  </a:lnTo>
                  <a:lnTo>
                    <a:pt x="65071" y="587552"/>
                  </a:lnTo>
                  <a:lnTo>
                    <a:pt x="57250" y="586105"/>
                  </a:lnTo>
                  <a:lnTo>
                    <a:pt x="49271" y="584022"/>
                  </a:lnTo>
                  <a:close/>
                </a:path>
                <a:path w="1102995" h="617855">
                  <a:moveTo>
                    <a:pt x="157702" y="535863"/>
                  </a:moveTo>
                  <a:lnTo>
                    <a:pt x="109574" y="535863"/>
                  </a:lnTo>
                  <a:lnTo>
                    <a:pt x="115527" y="536473"/>
                  </a:lnTo>
                  <a:lnTo>
                    <a:pt x="122270" y="537883"/>
                  </a:lnTo>
                  <a:lnTo>
                    <a:pt x="126779" y="541502"/>
                  </a:lnTo>
                  <a:lnTo>
                    <a:pt x="129039" y="547319"/>
                  </a:lnTo>
                  <a:lnTo>
                    <a:pt x="132037" y="554024"/>
                  </a:lnTo>
                  <a:lnTo>
                    <a:pt x="102570" y="584405"/>
                  </a:lnTo>
                  <a:lnTo>
                    <a:pt x="80233" y="588530"/>
                  </a:lnTo>
                  <a:lnTo>
                    <a:pt x="146737" y="588530"/>
                  </a:lnTo>
                  <a:lnTo>
                    <a:pt x="150733" y="584244"/>
                  </a:lnTo>
                  <a:lnTo>
                    <a:pt x="156662" y="574789"/>
                  </a:lnTo>
                  <a:lnTo>
                    <a:pt x="160336" y="564649"/>
                  </a:lnTo>
                  <a:lnTo>
                    <a:pt x="161509" y="554115"/>
                  </a:lnTo>
                  <a:lnTo>
                    <a:pt x="160178" y="543183"/>
                  </a:lnTo>
                  <a:lnTo>
                    <a:pt x="157702" y="535863"/>
                  </a:lnTo>
                  <a:close/>
                </a:path>
                <a:path w="1102995" h="617855">
                  <a:moveTo>
                    <a:pt x="80996" y="433286"/>
                  </a:moveTo>
                  <a:lnTo>
                    <a:pt x="38158" y="443306"/>
                  </a:lnTo>
                  <a:lnTo>
                    <a:pt x="4579" y="474713"/>
                  </a:lnTo>
                  <a:lnTo>
                    <a:pt x="0" y="494823"/>
                  </a:lnTo>
                  <a:lnTo>
                    <a:pt x="1192" y="505177"/>
                  </a:lnTo>
                  <a:lnTo>
                    <a:pt x="25027" y="538803"/>
                  </a:lnTo>
                  <a:lnTo>
                    <a:pt x="54986" y="543296"/>
                  </a:lnTo>
                  <a:lnTo>
                    <a:pt x="67416" y="542060"/>
                  </a:lnTo>
                  <a:lnTo>
                    <a:pt x="92352" y="537393"/>
                  </a:lnTo>
                  <a:lnTo>
                    <a:pt x="101849" y="536170"/>
                  </a:lnTo>
                  <a:lnTo>
                    <a:pt x="109574" y="535863"/>
                  </a:lnTo>
                  <a:lnTo>
                    <a:pt x="157702" y="535863"/>
                  </a:lnTo>
                  <a:lnTo>
                    <a:pt x="156344" y="531850"/>
                  </a:lnTo>
                  <a:lnTo>
                    <a:pt x="156129" y="531393"/>
                  </a:lnTo>
                  <a:lnTo>
                    <a:pt x="150969" y="522453"/>
                  </a:lnTo>
                  <a:lnTo>
                    <a:pt x="144691" y="515389"/>
                  </a:lnTo>
                  <a:lnTo>
                    <a:pt x="139938" y="512054"/>
                  </a:lnTo>
                  <a:lnTo>
                    <a:pt x="52676" y="512054"/>
                  </a:lnTo>
                  <a:lnTo>
                    <a:pt x="46451" y="511606"/>
                  </a:lnTo>
                  <a:lnTo>
                    <a:pt x="39365" y="510413"/>
                  </a:lnTo>
                  <a:lnTo>
                    <a:pt x="34590" y="506717"/>
                  </a:lnTo>
                  <a:lnTo>
                    <a:pt x="32113" y="500507"/>
                  </a:lnTo>
                  <a:lnTo>
                    <a:pt x="29433" y="494563"/>
                  </a:lnTo>
                  <a:lnTo>
                    <a:pt x="56738" y="465251"/>
                  </a:lnTo>
                  <a:lnTo>
                    <a:pt x="79910" y="462507"/>
                  </a:lnTo>
                  <a:lnTo>
                    <a:pt x="101385" y="462507"/>
                  </a:lnTo>
                  <a:lnTo>
                    <a:pt x="106205" y="436410"/>
                  </a:lnTo>
                  <a:lnTo>
                    <a:pt x="97804" y="434652"/>
                  </a:lnTo>
                  <a:lnTo>
                    <a:pt x="89401" y="433611"/>
                  </a:lnTo>
                  <a:lnTo>
                    <a:pt x="80996" y="433286"/>
                  </a:lnTo>
                  <a:close/>
                </a:path>
                <a:path w="1102995" h="617855">
                  <a:moveTo>
                    <a:pt x="108080" y="504813"/>
                  </a:moveTo>
                  <a:lnTo>
                    <a:pt x="95801" y="505798"/>
                  </a:lnTo>
                  <a:lnTo>
                    <a:pt x="82240" y="508127"/>
                  </a:lnTo>
                  <a:lnTo>
                    <a:pt x="70572" y="510315"/>
                  </a:lnTo>
                  <a:lnTo>
                    <a:pt x="60717" y="511624"/>
                  </a:lnTo>
                  <a:lnTo>
                    <a:pt x="52676" y="512054"/>
                  </a:lnTo>
                  <a:lnTo>
                    <a:pt x="139938" y="512054"/>
                  </a:lnTo>
                  <a:lnTo>
                    <a:pt x="137296" y="510199"/>
                  </a:lnTo>
                  <a:lnTo>
                    <a:pt x="128785" y="506882"/>
                  </a:lnTo>
                  <a:lnTo>
                    <a:pt x="119075" y="505174"/>
                  </a:lnTo>
                  <a:lnTo>
                    <a:pt x="108080" y="504813"/>
                  </a:lnTo>
                  <a:close/>
                </a:path>
                <a:path w="1102995" h="617855">
                  <a:moveTo>
                    <a:pt x="101385" y="462507"/>
                  </a:moveTo>
                  <a:lnTo>
                    <a:pt x="79910" y="462507"/>
                  </a:lnTo>
                  <a:lnTo>
                    <a:pt x="86694" y="462826"/>
                  </a:lnTo>
                  <a:lnTo>
                    <a:pt x="93702" y="463640"/>
                  </a:lnTo>
                  <a:lnTo>
                    <a:pt x="100934" y="464947"/>
                  </a:lnTo>
                  <a:lnTo>
                    <a:pt x="101385" y="462507"/>
                  </a:lnTo>
                  <a:close/>
                </a:path>
                <a:path w="1102995" h="617855">
                  <a:moveTo>
                    <a:pt x="231178" y="408166"/>
                  </a:moveTo>
                  <a:lnTo>
                    <a:pt x="187782" y="424665"/>
                  </a:lnTo>
                  <a:lnTo>
                    <a:pt x="166987" y="461588"/>
                  </a:lnTo>
                  <a:lnTo>
                    <a:pt x="166057" y="469773"/>
                  </a:lnTo>
                  <a:lnTo>
                    <a:pt x="166099" y="479205"/>
                  </a:lnTo>
                  <a:lnTo>
                    <a:pt x="183753" y="523028"/>
                  </a:lnTo>
                  <a:lnTo>
                    <a:pt x="220891" y="546043"/>
                  </a:lnTo>
                  <a:lnTo>
                    <a:pt x="238459" y="547391"/>
                  </a:lnTo>
                  <a:lnTo>
                    <a:pt x="247364" y="546295"/>
                  </a:lnTo>
                  <a:lnTo>
                    <a:pt x="286176" y="526503"/>
                  </a:lnTo>
                  <a:lnTo>
                    <a:pt x="290866" y="521376"/>
                  </a:lnTo>
                  <a:lnTo>
                    <a:pt x="234799" y="521376"/>
                  </a:lnTo>
                  <a:lnTo>
                    <a:pt x="228188" y="520204"/>
                  </a:lnTo>
                  <a:lnTo>
                    <a:pt x="221855" y="517773"/>
                  </a:lnTo>
                  <a:lnTo>
                    <a:pt x="215982" y="514061"/>
                  </a:lnTo>
                  <a:lnTo>
                    <a:pt x="210574" y="509067"/>
                  </a:lnTo>
                  <a:lnTo>
                    <a:pt x="205633" y="502793"/>
                  </a:lnTo>
                  <a:lnTo>
                    <a:pt x="245154" y="484466"/>
                  </a:lnTo>
                  <a:lnTo>
                    <a:pt x="196845" y="484466"/>
                  </a:lnTo>
                  <a:lnTo>
                    <a:pt x="195078" y="476944"/>
                  </a:lnTo>
                  <a:lnTo>
                    <a:pt x="194427" y="469773"/>
                  </a:lnTo>
                  <a:lnTo>
                    <a:pt x="194893" y="462953"/>
                  </a:lnTo>
                  <a:lnTo>
                    <a:pt x="227123" y="434408"/>
                  </a:lnTo>
                  <a:lnTo>
                    <a:pt x="280464" y="434408"/>
                  </a:lnTo>
                  <a:lnTo>
                    <a:pt x="276783" y="429898"/>
                  </a:lnTo>
                  <a:lnTo>
                    <a:pt x="239898" y="408901"/>
                  </a:lnTo>
                  <a:lnTo>
                    <a:pt x="231178" y="408166"/>
                  </a:lnTo>
                  <a:close/>
                </a:path>
                <a:path w="1102995" h="617855">
                  <a:moveTo>
                    <a:pt x="281376" y="487616"/>
                  </a:moveTo>
                  <a:lnTo>
                    <a:pt x="255100" y="517486"/>
                  </a:lnTo>
                  <a:lnTo>
                    <a:pt x="234799" y="521376"/>
                  </a:lnTo>
                  <a:lnTo>
                    <a:pt x="290866" y="521376"/>
                  </a:lnTo>
                  <a:lnTo>
                    <a:pt x="304503" y="494576"/>
                  </a:lnTo>
                  <a:lnTo>
                    <a:pt x="281376" y="487616"/>
                  </a:lnTo>
                  <a:close/>
                </a:path>
                <a:path w="1102995" h="617855">
                  <a:moveTo>
                    <a:pt x="319108" y="364083"/>
                  </a:moveTo>
                  <a:lnTo>
                    <a:pt x="291206" y="377024"/>
                  </a:lnTo>
                  <a:lnTo>
                    <a:pt x="347721" y="498906"/>
                  </a:lnTo>
                  <a:lnTo>
                    <a:pt x="375635" y="485965"/>
                  </a:lnTo>
                  <a:lnTo>
                    <a:pt x="354122" y="439572"/>
                  </a:lnTo>
                  <a:lnTo>
                    <a:pt x="349689" y="427825"/>
                  </a:lnTo>
                  <a:lnTo>
                    <a:pt x="347345" y="416969"/>
                  </a:lnTo>
                  <a:lnTo>
                    <a:pt x="347083" y="407004"/>
                  </a:lnTo>
                  <a:lnTo>
                    <a:pt x="348902" y="397929"/>
                  </a:lnTo>
                  <a:lnTo>
                    <a:pt x="351809" y="391528"/>
                  </a:lnTo>
                  <a:lnTo>
                    <a:pt x="331846" y="391528"/>
                  </a:lnTo>
                  <a:lnTo>
                    <a:pt x="319108" y="364083"/>
                  </a:lnTo>
                  <a:close/>
                </a:path>
                <a:path w="1102995" h="617855">
                  <a:moveTo>
                    <a:pt x="280464" y="434408"/>
                  </a:moveTo>
                  <a:lnTo>
                    <a:pt x="227123" y="434408"/>
                  </a:lnTo>
                  <a:lnTo>
                    <a:pt x="233504" y="434933"/>
                  </a:lnTo>
                  <a:lnTo>
                    <a:pt x="239674" y="436916"/>
                  </a:lnTo>
                  <a:lnTo>
                    <a:pt x="245363" y="440059"/>
                  </a:lnTo>
                  <a:lnTo>
                    <a:pt x="250577" y="444206"/>
                  </a:lnTo>
                  <a:lnTo>
                    <a:pt x="255274" y="449331"/>
                  </a:lnTo>
                  <a:lnTo>
                    <a:pt x="259456" y="455434"/>
                  </a:lnTo>
                  <a:lnTo>
                    <a:pt x="196845" y="484466"/>
                  </a:lnTo>
                  <a:lnTo>
                    <a:pt x="245154" y="484466"/>
                  </a:lnTo>
                  <a:lnTo>
                    <a:pt x="295219" y="461251"/>
                  </a:lnTo>
                  <a:lnTo>
                    <a:pt x="294228" y="458406"/>
                  </a:lnTo>
                  <a:lnTo>
                    <a:pt x="293037" y="455434"/>
                  </a:lnTo>
                  <a:lnTo>
                    <a:pt x="292044" y="453199"/>
                  </a:lnTo>
                  <a:lnTo>
                    <a:pt x="287598" y="444684"/>
                  </a:lnTo>
                  <a:lnTo>
                    <a:pt x="282492" y="436892"/>
                  </a:lnTo>
                  <a:lnTo>
                    <a:pt x="280464" y="434408"/>
                  </a:lnTo>
                  <a:close/>
                </a:path>
                <a:path w="1102995" h="617855">
                  <a:moveTo>
                    <a:pt x="405074" y="324231"/>
                  </a:moveTo>
                  <a:lnTo>
                    <a:pt x="375064" y="338137"/>
                  </a:lnTo>
                  <a:lnTo>
                    <a:pt x="482099" y="437718"/>
                  </a:lnTo>
                  <a:lnTo>
                    <a:pt x="507258" y="426059"/>
                  </a:lnTo>
                  <a:lnTo>
                    <a:pt x="505924" y="398589"/>
                  </a:lnTo>
                  <a:lnTo>
                    <a:pt x="479382" y="398589"/>
                  </a:lnTo>
                  <a:lnTo>
                    <a:pt x="405074" y="324231"/>
                  </a:lnTo>
                  <a:close/>
                </a:path>
                <a:path w="1102995" h="617855">
                  <a:moveTo>
                    <a:pt x="500172" y="280123"/>
                  </a:moveTo>
                  <a:lnTo>
                    <a:pt x="470860" y="293725"/>
                  </a:lnTo>
                  <a:lnTo>
                    <a:pt x="479382" y="398589"/>
                  </a:lnTo>
                  <a:lnTo>
                    <a:pt x="505924" y="398589"/>
                  </a:lnTo>
                  <a:lnTo>
                    <a:pt x="500172" y="280123"/>
                  </a:lnTo>
                  <a:close/>
                </a:path>
                <a:path w="1102995" h="617855">
                  <a:moveTo>
                    <a:pt x="361221" y="341757"/>
                  </a:moveTo>
                  <a:lnTo>
                    <a:pt x="333001" y="375848"/>
                  </a:lnTo>
                  <a:lnTo>
                    <a:pt x="331846" y="391528"/>
                  </a:lnTo>
                  <a:lnTo>
                    <a:pt x="351809" y="391528"/>
                  </a:lnTo>
                  <a:lnTo>
                    <a:pt x="352576" y="389837"/>
                  </a:lnTo>
                  <a:lnTo>
                    <a:pt x="357866" y="382824"/>
                  </a:lnTo>
                  <a:lnTo>
                    <a:pt x="364773" y="376888"/>
                  </a:lnTo>
                  <a:lnTo>
                    <a:pt x="373299" y="372033"/>
                  </a:lnTo>
                  <a:lnTo>
                    <a:pt x="374911" y="371284"/>
                  </a:lnTo>
                  <a:lnTo>
                    <a:pt x="361221" y="341757"/>
                  </a:lnTo>
                  <a:close/>
                </a:path>
                <a:path w="1102995" h="617855">
                  <a:moveTo>
                    <a:pt x="532950" y="209943"/>
                  </a:moveTo>
                  <a:lnTo>
                    <a:pt x="502953" y="223850"/>
                  </a:lnTo>
                  <a:lnTo>
                    <a:pt x="515259" y="250380"/>
                  </a:lnTo>
                  <a:lnTo>
                    <a:pt x="545244" y="236474"/>
                  </a:lnTo>
                  <a:lnTo>
                    <a:pt x="532950" y="209943"/>
                  </a:lnTo>
                  <a:close/>
                </a:path>
                <a:path w="1102995" h="617855">
                  <a:moveTo>
                    <a:pt x="553004" y="255625"/>
                  </a:moveTo>
                  <a:lnTo>
                    <a:pt x="525102" y="268566"/>
                  </a:lnTo>
                  <a:lnTo>
                    <a:pt x="581617" y="390448"/>
                  </a:lnTo>
                  <a:lnTo>
                    <a:pt x="609519" y="377507"/>
                  </a:lnTo>
                  <a:lnTo>
                    <a:pt x="553004" y="255625"/>
                  </a:lnTo>
                  <a:close/>
                </a:path>
                <a:path w="1102995" h="617855">
                  <a:moveTo>
                    <a:pt x="676676" y="202272"/>
                  </a:moveTo>
                  <a:lnTo>
                    <a:pt x="636564" y="214567"/>
                  </a:lnTo>
                  <a:lnTo>
                    <a:pt x="608655" y="249656"/>
                  </a:lnTo>
                  <a:lnTo>
                    <a:pt x="604860" y="276104"/>
                  </a:lnTo>
                  <a:lnTo>
                    <a:pt x="605897" y="285078"/>
                  </a:lnTo>
                  <a:lnTo>
                    <a:pt x="627775" y="325525"/>
                  </a:lnTo>
                  <a:lnTo>
                    <a:pt x="667507" y="343496"/>
                  </a:lnTo>
                  <a:lnTo>
                    <a:pt x="676558" y="343796"/>
                  </a:lnTo>
                  <a:lnTo>
                    <a:pt x="685650" y="342830"/>
                  </a:lnTo>
                  <a:lnTo>
                    <a:pt x="725364" y="322710"/>
                  </a:lnTo>
                  <a:lnTo>
                    <a:pt x="731082" y="315995"/>
                  </a:lnTo>
                  <a:lnTo>
                    <a:pt x="677921" y="315995"/>
                  </a:lnTo>
                  <a:lnTo>
                    <a:pt x="670110" y="315319"/>
                  </a:lnTo>
                  <a:lnTo>
                    <a:pt x="639427" y="289890"/>
                  </a:lnTo>
                  <a:lnTo>
                    <a:pt x="634916" y="265247"/>
                  </a:lnTo>
                  <a:lnTo>
                    <a:pt x="636443" y="257441"/>
                  </a:lnTo>
                  <a:lnTo>
                    <a:pt x="669907" y="229844"/>
                  </a:lnTo>
                  <a:lnTo>
                    <a:pt x="696656" y="229844"/>
                  </a:lnTo>
                  <a:lnTo>
                    <a:pt x="703651" y="208191"/>
                  </a:lnTo>
                  <a:lnTo>
                    <a:pt x="697207" y="205707"/>
                  </a:lnTo>
                  <a:lnTo>
                    <a:pt x="690564" y="203893"/>
                  </a:lnTo>
                  <a:lnTo>
                    <a:pt x="683720" y="202749"/>
                  </a:lnTo>
                  <a:lnTo>
                    <a:pt x="676676" y="202272"/>
                  </a:lnTo>
                  <a:close/>
                </a:path>
                <a:path w="1102995" h="617855">
                  <a:moveTo>
                    <a:pt x="718675" y="282321"/>
                  </a:moveTo>
                  <a:lnTo>
                    <a:pt x="694113" y="312229"/>
                  </a:lnTo>
                  <a:lnTo>
                    <a:pt x="677921" y="315995"/>
                  </a:lnTo>
                  <a:lnTo>
                    <a:pt x="731082" y="315995"/>
                  </a:lnTo>
                  <a:lnTo>
                    <a:pt x="734470" y="311080"/>
                  </a:lnTo>
                  <a:lnTo>
                    <a:pt x="738000" y="304755"/>
                  </a:lnTo>
                  <a:lnTo>
                    <a:pt x="740922" y="298107"/>
                  </a:lnTo>
                  <a:lnTo>
                    <a:pt x="743237" y="291134"/>
                  </a:lnTo>
                  <a:lnTo>
                    <a:pt x="718675" y="282321"/>
                  </a:lnTo>
                  <a:close/>
                </a:path>
                <a:path w="1102995" h="617855">
                  <a:moveTo>
                    <a:pt x="798042" y="145314"/>
                  </a:moveTo>
                  <a:lnTo>
                    <a:pt x="754641" y="161813"/>
                  </a:lnTo>
                  <a:lnTo>
                    <a:pt x="733851" y="198736"/>
                  </a:lnTo>
                  <a:lnTo>
                    <a:pt x="732963" y="216353"/>
                  </a:lnTo>
                  <a:lnTo>
                    <a:pt x="734185" y="225239"/>
                  </a:lnTo>
                  <a:lnTo>
                    <a:pt x="750616" y="260176"/>
                  </a:lnTo>
                  <a:lnTo>
                    <a:pt x="787753" y="283191"/>
                  </a:lnTo>
                  <a:lnTo>
                    <a:pt x="805322" y="284539"/>
                  </a:lnTo>
                  <a:lnTo>
                    <a:pt x="814223" y="283443"/>
                  </a:lnTo>
                  <a:lnTo>
                    <a:pt x="853040" y="263651"/>
                  </a:lnTo>
                  <a:lnTo>
                    <a:pt x="857730" y="258524"/>
                  </a:lnTo>
                  <a:lnTo>
                    <a:pt x="801663" y="258524"/>
                  </a:lnTo>
                  <a:lnTo>
                    <a:pt x="795053" y="257352"/>
                  </a:lnTo>
                  <a:lnTo>
                    <a:pt x="788714" y="254921"/>
                  </a:lnTo>
                  <a:lnTo>
                    <a:pt x="782842" y="251209"/>
                  </a:lnTo>
                  <a:lnTo>
                    <a:pt x="777436" y="246215"/>
                  </a:lnTo>
                  <a:lnTo>
                    <a:pt x="772498" y="239941"/>
                  </a:lnTo>
                  <a:lnTo>
                    <a:pt x="812018" y="221615"/>
                  </a:lnTo>
                  <a:lnTo>
                    <a:pt x="763709" y="221615"/>
                  </a:lnTo>
                  <a:lnTo>
                    <a:pt x="761943" y="214093"/>
                  </a:lnTo>
                  <a:lnTo>
                    <a:pt x="761407" y="208191"/>
                  </a:lnTo>
                  <a:lnTo>
                    <a:pt x="761498" y="203893"/>
                  </a:lnTo>
                  <a:lnTo>
                    <a:pt x="787352" y="172467"/>
                  </a:lnTo>
                  <a:lnTo>
                    <a:pt x="793988" y="171556"/>
                  </a:lnTo>
                  <a:lnTo>
                    <a:pt x="847325" y="171556"/>
                  </a:lnTo>
                  <a:lnTo>
                    <a:pt x="843642" y="167046"/>
                  </a:lnTo>
                  <a:lnTo>
                    <a:pt x="806762" y="146050"/>
                  </a:lnTo>
                  <a:lnTo>
                    <a:pt x="798042" y="145314"/>
                  </a:lnTo>
                  <a:close/>
                </a:path>
                <a:path w="1102995" h="617855">
                  <a:moveTo>
                    <a:pt x="848240" y="224764"/>
                  </a:moveTo>
                  <a:lnTo>
                    <a:pt x="821964" y="254635"/>
                  </a:lnTo>
                  <a:lnTo>
                    <a:pt x="801663" y="258524"/>
                  </a:lnTo>
                  <a:lnTo>
                    <a:pt x="857730" y="258524"/>
                  </a:lnTo>
                  <a:lnTo>
                    <a:pt x="871367" y="231724"/>
                  </a:lnTo>
                  <a:lnTo>
                    <a:pt x="848240" y="224764"/>
                  </a:lnTo>
                  <a:close/>
                </a:path>
                <a:path w="1102995" h="617855">
                  <a:moveTo>
                    <a:pt x="696656" y="229844"/>
                  </a:moveTo>
                  <a:lnTo>
                    <a:pt x="669907" y="229844"/>
                  </a:lnTo>
                  <a:lnTo>
                    <a:pt x="682442" y="230733"/>
                  </a:lnTo>
                  <a:lnTo>
                    <a:pt x="688716" y="232283"/>
                  </a:lnTo>
                  <a:lnTo>
                    <a:pt x="695015" y="234924"/>
                  </a:lnTo>
                  <a:lnTo>
                    <a:pt x="696656" y="229844"/>
                  </a:lnTo>
                  <a:close/>
                </a:path>
                <a:path w="1102995" h="617855">
                  <a:moveTo>
                    <a:pt x="847325" y="171556"/>
                  </a:moveTo>
                  <a:lnTo>
                    <a:pt x="793988" y="171556"/>
                  </a:lnTo>
                  <a:lnTo>
                    <a:pt x="800368" y="172081"/>
                  </a:lnTo>
                  <a:lnTo>
                    <a:pt x="806539" y="174064"/>
                  </a:lnTo>
                  <a:lnTo>
                    <a:pt x="812227" y="177207"/>
                  </a:lnTo>
                  <a:lnTo>
                    <a:pt x="817440" y="181354"/>
                  </a:lnTo>
                  <a:lnTo>
                    <a:pt x="822133" y="186479"/>
                  </a:lnTo>
                  <a:lnTo>
                    <a:pt x="826308" y="192582"/>
                  </a:lnTo>
                  <a:lnTo>
                    <a:pt x="763709" y="221615"/>
                  </a:lnTo>
                  <a:lnTo>
                    <a:pt x="812018" y="221615"/>
                  </a:lnTo>
                  <a:lnTo>
                    <a:pt x="862083" y="198399"/>
                  </a:lnTo>
                  <a:lnTo>
                    <a:pt x="861080" y="195554"/>
                  </a:lnTo>
                  <a:lnTo>
                    <a:pt x="859902" y="192582"/>
                  </a:lnTo>
                  <a:lnTo>
                    <a:pt x="858908" y="190347"/>
                  </a:lnTo>
                  <a:lnTo>
                    <a:pt x="854463" y="181832"/>
                  </a:lnTo>
                  <a:lnTo>
                    <a:pt x="849354" y="174040"/>
                  </a:lnTo>
                  <a:lnTo>
                    <a:pt x="847325" y="171556"/>
                  </a:lnTo>
                  <a:close/>
                </a:path>
                <a:path w="1102995" h="617855">
                  <a:moveTo>
                    <a:pt x="1016300" y="0"/>
                  </a:moveTo>
                  <a:lnTo>
                    <a:pt x="909251" y="42189"/>
                  </a:lnTo>
                  <a:lnTo>
                    <a:pt x="984181" y="203784"/>
                  </a:lnTo>
                  <a:lnTo>
                    <a:pt x="1058984" y="169100"/>
                  </a:lnTo>
                  <a:lnTo>
                    <a:pt x="1065330" y="165709"/>
                  </a:lnTo>
                  <a:lnTo>
                    <a:pt x="1000437" y="165709"/>
                  </a:lnTo>
                  <a:lnTo>
                    <a:pt x="979863" y="121348"/>
                  </a:lnTo>
                  <a:lnTo>
                    <a:pt x="1024910" y="100457"/>
                  </a:lnTo>
                  <a:lnTo>
                    <a:pt x="1032567" y="97358"/>
                  </a:lnTo>
                  <a:lnTo>
                    <a:pt x="968738" y="97358"/>
                  </a:lnTo>
                  <a:lnTo>
                    <a:pt x="948812" y="54381"/>
                  </a:lnTo>
                  <a:lnTo>
                    <a:pt x="998901" y="31242"/>
                  </a:lnTo>
                  <a:lnTo>
                    <a:pt x="1006762" y="29819"/>
                  </a:lnTo>
                  <a:lnTo>
                    <a:pt x="1055683" y="29819"/>
                  </a:lnTo>
                  <a:lnTo>
                    <a:pt x="1054095" y="25501"/>
                  </a:lnTo>
                  <a:lnTo>
                    <a:pt x="1023831" y="800"/>
                  </a:lnTo>
                  <a:lnTo>
                    <a:pt x="1016300" y="0"/>
                  </a:lnTo>
                  <a:close/>
                </a:path>
                <a:path w="1102995" h="617855">
                  <a:moveTo>
                    <a:pt x="1096669" y="94275"/>
                  </a:moveTo>
                  <a:lnTo>
                    <a:pt x="1046788" y="94275"/>
                  </a:lnTo>
                  <a:lnTo>
                    <a:pt x="1052596" y="94602"/>
                  </a:lnTo>
                  <a:lnTo>
                    <a:pt x="1059861" y="95834"/>
                  </a:lnTo>
                  <a:lnTo>
                    <a:pt x="1065068" y="99885"/>
                  </a:lnTo>
                  <a:lnTo>
                    <a:pt x="1068446" y="107213"/>
                  </a:lnTo>
                  <a:lnTo>
                    <a:pt x="1071748" y="114554"/>
                  </a:lnTo>
                  <a:lnTo>
                    <a:pt x="1071532" y="121348"/>
                  </a:lnTo>
                  <a:lnTo>
                    <a:pt x="1000437" y="165709"/>
                  </a:lnTo>
                  <a:lnTo>
                    <a:pt x="1065330" y="165709"/>
                  </a:lnTo>
                  <a:lnTo>
                    <a:pt x="1097122" y="137642"/>
                  </a:lnTo>
                  <a:lnTo>
                    <a:pt x="1102798" y="118144"/>
                  </a:lnTo>
                  <a:lnTo>
                    <a:pt x="1101789" y="107803"/>
                  </a:lnTo>
                  <a:lnTo>
                    <a:pt x="1098215" y="97066"/>
                  </a:lnTo>
                  <a:lnTo>
                    <a:pt x="1097999" y="96608"/>
                  </a:lnTo>
                  <a:lnTo>
                    <a:pt x="1096669" y="94275"/>
                  </a:lnTo>
                  <a:close/>
                </a:path>
                <a:path w="1102995" h="617855">
                  <a:moveTo>
                    <a:pt x="1055683" y="29819"/>
                  </a:moveTo>
                  <a:lnTo>
                    <a:pt x="1006762" y="29819"/>
                  </a:lnTo>
                  <a:lnTo>
                    <a:pt x="1019843" y="32537"/>
                  </a:lnTo>
                  <a:lnTo>
                    <a:pt x="1024631" y="36423"/>
                  </a:lnTo>
                  <a:lnTo>
                    <a:pt x="1027653" y="42811"/>
                  </a:lnTo>
                  <a:lnTo>
                    <a:pt x="1031159" y="50723"/>
                  </a:lnTo>
                  <a:lnTo>
                    <a:pt x="1030905" y="57531"/>
                  </a:lnTo>
                  <a:lnTo>
                    <a:pt x="1023335" y="69862"/>
                  </a:lnTo>
                  <a:lnTo>
                    <a:pt x="1016808" y="75082"/>
                  </a:lnTo>
                  <a:lnTo>
                    <a:pt x="968738" y="97358"/>
                  </a:lnTo>
                  <a:lnTo>
                    <a:pt x="1032567" y="97358"/>
                  </a:lnTo>
                  <a:lnTo>
                    <a:pt x="1032947" y="97204"/>
                  </a:lnTo>
                  <a:lnTo>
                    <a:pt x="1040239" y="95143"/>
                  </a:lnTo>
                  <a:lnTo>
                    <a:pt x="1046788" y="94275"/>
                  </a:lnTo>
                  <a:lnTo>
                    <a:pt x="1096669" y="94275"/>
                  </a:lnTo>
                  <a:lnTo>
                    <a:pt x="1093789" y="89219"/>
                  </a:lnTo>
                  <a:lnTo>
                    <a:pt x="1064909" y="72224"/>
                  </a:lnTo>
                  <a:lnTo>
                    <a:pt x="1047732" y="72224"/>
                  </a:lnTo>
                  <a:lnTo>
                    <a:pt x="1052545" y="66332"/>
                  </a:lnTo>
                  <a:lnTo>
                    <a:pt x="1055860" y="59499"/>
                  </a:lnTo>
                  <a:lnTo>
                    <a:pt x="1057702" y="51714"/>
                  </a:lnTo>
                  <a:lnTo>
                    <a:pt x="1058506" y="45704"/>
                  </a:lnTo>
                  <a:lnTo>
                    <a:pt x="1058175" y="39331"/>
                  </a:lnTo>
                  <a:lnTo>
                    <a:pt x="1056683" y="32537"/>
                  </a:lnTo>
                  <a:lnTo>
                    <a:pt x="1055683" y="29819"/>
                  </a:lnTo>
                  <a:close/>
                </a:path>
                <a:path w="1102995" h="617855">
                  <a:moveTo>
                    <a:pt x="1055793" y="71646"/>
                  </a:moveTo>
                  <a:lnTo>
                    <a:pt x="1047732" y="72224"/>
                  </a:lnTo>
                  <a:lnTo>
                    <a:pt x="1064909" y="72224"/>
                  </a:lnTo>
                  <a:lnTo>
                    <a:pt x="1063402" y="71967"/>
                  </a:lnTo>
                  <a:lnTo>
                    <a:pt x="1055793" y="71646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02675" y="3619161"/>
              <a:ext cx="2684932" cy="243494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977094" y="5285182"/>
              <a:ext cx="1037590" cy="737235"/>
            </a:xfrm>
            <a:custGeom>
              <a:avLst/>
              <a:gdLst/>
              <a:ahLst/>
              <a:cxnLst/>
              <a:rect l="l" t="t" r="r" b="b"/>
              <a:pathLst>
                <a:path w="1037590" h="737235">
                  <a:moveTo>
                    <a:pt x="69412" y="707848"/>
                  </a:moveTo>
                  <a:lnTo>
                    <a:pt x="61221" y="707848"/>
                  </a:lnTo>
                  <a:lnTo>
                    <a:pt x="57487" y="735788"/>
                  </a:lnTo>
                  <a:lnTo>
                    <a:pt x="68021" y="737058"/>
                  </a:lnTo>
                  <a:lnTo>
                    <a:pt x="88503" y="737058"/>
                  </a:lnTo>
                  <a:lnTo>
                    <a:pt x="126607" y="725628"/>
                  </a:lnTo>
                  <a:lnTo>
                    <a:pt x="148803" y="709118"/>
                  </a:lnTo>
                  <a:lnTo>
                    <a:pt x="77358" y="709118"/>
                  </a:lnTo>
                  <a:lnTo>
                    <a:pt x="69412" y="707848"/>
                  </a:lnTo>
                  <a:close/>
                </a:path>
                <a:path w="1037590" h="737235">
                  <a:moveTo>
                    <a:pt x="164941" y="650698"/>
                  </a:moveTo>
                  <a:lnTo>
                    <a:pt x="120377" y="650698"/>
                  </a:lnTo>
                  <a:lnTo>
                    <a:pt x="127261" y="651968"/>
                  </a:lnTo>
                  <a:lnTo>
                    <a:pt x="132226" y="654508"/>
                  </a:lnTo>
                  <a:lnTo>
                    <a:pt x="135249" y="659588"/>
                  </a:lnTo>
                  <a:lnTo>
                    <a:pt x="139135" y="665938"/>
                  </a:lnTo>
                  <a:lnTo>
                    <a:pt x="139669" y="672288"/>
                  </a:lnTo>
                  <a:lnTo>
                    <a:pt x="106984" y="704038"/>
                  </a:lnTo>
                  <a:lnTo>
                    <a:pt x="99798" y="705308"/>
                  </a:lnTo>
                  <a:lnTo>
                    <a:pt x="92513" y="707848"/>
                  </a:lnTo>
                  <a:lnTo>
                    <a:pt x="85058" y="707848"/>
                  </a:lnTo>
                  <a:lnTo>
                    <a:pt x="77358" y="709118"/>
                  </a:lnTo>
                  <a:lnTo>
                    <a:pt x="148803" y="709118"/>
                  </a:lnTo>
                  <a:lnTo>
                    <a:pt x="155085" y="702768"/>
                  </a:lnTo>
                  <a:lnTo>
                    <a:pt x="161772" y="693878"/>
                  </a:lnTo>
                  <a:lnTo>
                    <a:pt x="166351" y="683718"/>
                  </a:lnTo>
                  <a:lnTo>
                    <a:pt x="168616" y="672288"/>
                  </a:lnTo>
                  <a:lnTo>
                    <a:pt x="168344" y="662128"/>
                  </a:lnTo>
                  <a:lnTo>
                    <a:pt x="165535" y="651968"/>
                  </a:lnTo>
                  <a:lnTo>
                    <a:pt x="164941" y="650698"/>
                  </a:lnTo>
                  <a:close/>
                </a:path>
                <a:path w="1037590" h="737235">
                  <a:moveTo>
                    <a:pt x="97530" y="552908"/>
                  </a:moveTo>
                  <a:lnTo>
                    <a:pt x="80509" y="552908"/>
                  </a:lnTo>
                  <a:lnTo>
                    <a:pt x="63850" y="555448"/>
                  </a:lnTo>
                  <a:lnTo>
                    <a:pt x="20788" y="577038"/>
                  </a:lnTo>
                  <a:lnTo>
                    <a:pt x="0" y="615138"/>
                  </a:lnTo>
                  <a:lnTo>
                    <a:pt x="264" y="625298"/>
                  </a:lnTo>
                  <a:lnTo>
                    <a:pt x="2857" y="635458"/>
                  </a:lnTo>
                  <a:lnTo>
                    <a:pt x="7779" y="645618"/>
                  </a:lnTo>
                  <a:lnTo>
                    <a:pt x="8058" y="645618"/>
                  </a:lnTo>
                  <a:lnTo>
                    <a:pt x="14976" y="654508"/>
                  </a:lnTo>
                  <a:lnTo>
                    <a:pt x="22640" y="662128"/>
                  </a:lnTo>
                  <a:lnTo>
                    <a:pt x="31049" y="665938"/>
                  </a:lnTo>
                  <a:lnTo>
                    <a:pt x="40202" y="667208"/>
                  </a:lnTo>
                  <a:lnTo>
                    <a:pt x="50244" y="667208"/>
                  </a:lnTo>
                  <a:lnTo>
                    <a:pt x="61338" y="665938"/>
                  </a:lnTo>
                  <a:lnTo>
                    <a:pt x="73485" y="663398"/>
                  </a:lnTo>
                  <a:lnTo>
                    <a:pt x="86684" y="658318"/>
                  </a:lnTo>
                  <a:lnTo>
                    <a:pt x="97557" y="655778"/>
                  </a:lnTo>
                  <a:lnTo>
                    <a:pt x="106798" y="653238"/>
                  </a:lnTo>
                  <a:lnTo>
                    <a:pt x="114405" y="650698"/>
                  </a:lnTo>
                  <a:lnTo>
                    <a:pt x="164941" y="650698"/>
                  </a:lnTo>
                  <a:lnTo>
                    <a:pt x="160192" y="640538"/>
                  </a:lnTo>
                  <a:lnTo>
                    <a:pt x="159925" y="640538"/>
                  </a:lnTo>
                  <a:lnTo>
                    <a:pt x="155704" y="635458"/>
                  </a:lnTo>
                  <a:lnTo>
                    <a:pt x="41383" y="635458"/>
                  </a:lnTo>
                  <a:lnTo>
                    <a:pt x="36151" y="632918"/>
                  </a:lnTo>
                  <a:lnTo>
                    <a:pt x="32862" y="626568"/>
                  </a:lnTo>
                  <a:lnTo>
                    <a:pt x="29394" y="621488"/>
                  </a:lnTo>
                  <a:lnTo>
                    <a:pt x="28836" y="615138"/>
                  </a:lnTo>
                  <a:lnTo>
                    <a:pt x="33014" y="603708"/>
                  </a:lnTo>
                  <a:lnTo>
                    <a:pt x="37903" y="598628"/>
                  </a:lnTo>
                  <a:lnTo>
                    <a:pt x="45600" y="593548"/>
                  </a:lnTo>
                  <a:lnTo>
                    <a:pt x="52458" y="588468"/>
                  </a:lnTo>
                  <a:lnTo>
                    <a:pt x="60116" y="585928"/>
                  </a:lnTo>
                  <a:lnTo>
                    <a:pt x="68561" y="583388"/>
                  </a:lnTo>
                  <a:lnTo>
                    <a:pt x="75038" y="582118"/>
                  </a:lnTo>
                  <a:lnTo>
                    <a:pt x="96196" y="582118"/>
                  </a:lnTo>
                  <a:lnTo>
                    <a:pt x="97530" y="552908"/>
                  </a:lnTo>
                  <a:close/>
                </a:path>
                <a:path w="1037590" h="737235">
                  <a:moveTo>
                    <a:pt x="226232" y="507188"/>
                  </a:moveTo>
                  <a:lnTo>
                    <a:pt x="183186" y="523698"/>
                  </a:lnTo>
                  <a:lnTo>
                    <a:pt x="162079" y="561798"/>
                  </a:lnTo>
                  <a:lnTo>
                    <a:pt x="161178" y="569418"/>
                  </a:lnTo>
                  <a:lnTo>
                    <a:pt x="161386" y="578308"/>
                  </a:lnTo>
                  <a:lnTo>
                    <a:pt x="162695" y="587198"/>
                  </a:lnTo>
                  <a:lnTo>
                    <a:pt x="165116" y="596088"/>
                  </a:lnTo>
                  <a:lnTo>
                    <a:pt x="168647" y="604978"/>
                  </a:lnTo>
                  <a:lnTo>
                    <a:pt x="173285" y="612598"/>
                  </a:lnTo>
                  <a:lnTo>
                    <a:pt x="173552" y="613868"/>
                  </a:lnTo>
                  <a:lnTo>
                    <a:pt x="209175" y="643078"/>
                  </a:lnTo>
                  <a:lnTo>
                    <a:pt x="217518" y="645618"/>
                  </a:lnTo>
                  <a:lnTo>
                    <a:pt x="226078" y="645618"/>
                  </a:lnTo>
                  <a:lnTo>
                    <a:pt x="234855" y="646888"/>
                  </a:lnTo>
                  <a:lnTo>
                    <a:pt x="276490" y="629108"/>
                  </a:lnTo>
                  <a:lnTo>
                    <a:pt x="285964" y="620218"/>
                  </a:lnTo>
                  <a:lnTo>
                    <a:pt x="229788" y="620218"/>
                  </a:lnTo>
                  <a:lnTo>
                    <a:pt x="223179" y="617678"/>
                  </a:lnTo>
                  <a:lnTo>
                    <a:pt x="216859" y="615138"/>
                  </a:lnTo>
                  <a:lnTo>
                    <a:pt x="210825" y="611328"/>
                  </a:lnTo>
                  <a:lnTo>
                    <a:pt x="205074" y="604978"/>
                  </a:lnTo>
                  <a:lnTo>
                    <a:pt x="230794" y="588468"/>
                  </a:lnTo>
                  <a:lnTo>
                    <a:pt x="193872" y="588468"/>
                  </a:lnTo>
                  <a:lnTo>
                    <a:pt x="191096" y="580848"/>
                  </a:lnTo>
                  <a:lnTo>
                    <a:pt x="189473" y="574498"/>
                  </a:lnTo>
                  <a:lnTo>
                    <a:pt x="189005" y="566878"/>
                  </a:lnTo>
                  <a:lnTo>
                    <a:pt x="189694" y="560528"/>
                  </a:lnTo>
                  <a:lnTo>
                    <a:pt x="223448" y="533858"/>
                  </a:lnTo>
                  <a:lnTo>
                    <a:pt x="275927" y="533858"/>
                  </a:lnTo>
                  <a:lnTo>
                    <a:pt x="272269" y="530048"/>
                  </a:lnTo>
                  <a:lnTo>
                    <a:pt x="234762" y="508458"/>
                  </a:lnTo>
                  <a:lnTo>
                    <a:pt x="226232" y="507188"/>
                  </a:lnTo>
                  <a:close/>
                </a:path>
                <a:path w="1037590" h="737235">
                  <a:moveTo>
                    <a:pt x="129496" y="620218"/>
                  </a:moveTo>
                  <a:lnTo>
                    <a:pt x="108704" y="620218"/>
                  </a:lnTo>
                  <a:lnTo>
                    <a:pt x="96676" y="624028"/>
                  </a:lnTo>
                  <a:lnTo>
                    <a:pt x="83560" y="627838"/>
                  </a:lnTo>
                  <a:lnTo>
                    <a:pt x="72294" y="631648"/>
                  </a:lnTo>
                  <a:lnTo>
                    <a:pt x="62708" y="634188"/>
                  </a:lnTo>
                  <a:lnTo>
                    <a:pt x="54801" y="635458"/>
                  </a:lnTo>
                  <a:lnTo>
                    <a:pt x="155704" y="635458"/>
                  </a:lnTo>
                  <a:lnTo>
                    <a:pt x="153593" y="632918"/>
                  </a:lnTo>
                  <a:lnTo>
                    <a:pt x="146411" y="626568"/>
                  </a:lnTo>
                  <a:lnTo>
                    <a:pt x="138378" y="621488"/>
                  </a:lnTo>
                  <a:lnTo>
                    <a:pt x="129496" y="620218"/>
                  </a:lnTo>
                  <a:close/>
                </a:path>
                <a:path w="1037590" h="737235">
                  <a:moveTo>
                    <a:pt x="278048" y="579578"/>
                  </a:moveTo>
                  <a:lnTo>
                    <a:pt x="276448" y="587198"/>
                  </a:lnTo>
                  <a:lnTo>
                    <a:pt x="273958" y="593548"/>
                  </a:lnTo>
                  <a:lnTo>
                    <a:pt x="267138" y="604978"/>
                  </a:lnTo>
                  <a:lnTo>
                    <a:pt x="262312" y="608788"/>
                  </a:lnTo>
                  <a:lnTo>
                    <a:pt x="256077" y="613868"/>
                  </a:lnTo>
                  <a:lnTo>
                    <a:pt x="243113" y="618948"/>
                  </a:lnTo>
                  <a:lnTo>
                    <a:pt x="236496" y="620218"/>
                  </a:lnTo>
                  <a:lnTo>
                    <a:pt x="285964" y="620218"/>
                  </a:lnTo>
                  <a:lnTo>
                    <a:pt x="301898" y="583388"/>
                  </a:lnTo>
                  <a:lnTo>
                    <a:pt x="278048" y="579578"/>
                  </a:lnTo>
                  <a:close/>
                </a:path>
                <a:path w="1037590" h="737235">
                  <a:moveTo>
                    <a:pt x="275927" y="533858"/>
                  </a:moveTo>
                  <a:lnTo>
                    <a:pt x="223448" y="533858"/>
                  </a:lnTo>
                  <a:lnTo>
                    <a:pt x="229775" y="535128"/>
                  </a:lnTo>
                  <a:lnTo>
                    <a:pt x="235890" y="537668"/>
                  </a:lnTo>
                  <a:lnTo>
                    <a:pt x="241623" y="541478"/>
                  </a:lnTo>
                  <a:lnTo>
                    <a:pt x="246972" y="545288"/>
                  </a:lnTo>
                  <a:lnTo>
                    <a:pt x="251937" y="551638"/>
                  </a:lnTo>
                  <a:lnTo>
                    <a:pt x="193872" y="588468"/>
                  </a:lnTo>
                  <a:lnTo>
                    <a:pt x="230794" y="588468"/>
                  </a:lnTo>
                  <a:lnTo>
                    <a:pt x="288170" y="551638"/>
                  </a:lnTo>
                  <a:lnTo>
                    <a:pt x="286798" y="549098"/>
                  </a:lnTo>
                  <a:lnTo>
                    <a:pt x="283928" y="544018"/>
                  </a:lnTo>
                  <a:lnTo>
                    <a:pt x="278365" y="536398"/>
                  </a:lnTo>
                  <a:lnTo>
                    <a:pt x="275927" y="533858"/>
                  </a:lnTo>
                  <a:close/>
                </a:path>
                <a:path w="1037590" h="737235">
                  <a:moveTo>
                    <a:pt x="298622" y="452578"/>
                  </a:moveTo>
                  <a:lnTo>
                    <a:pt x="272726" y="469088"/>
                  </a:lnTo>
                  <a:lnTo>
                    <a:pt x="345307" y="582118"/>
                  </a:lnTo>
                  <a:lnTo>
                    <a:pt x="371202" y="565608"/>
                  </a:lnTo>
                  <a:lnTo>
                    <a:pt x="343567" y="522428"/>
                  </a:lnTo>
                  <a:lnTo>
                    <a:pt x="337583" y="510998"/>
                  </a:lnTo>
                  <a:lnTo>
                    <a:pt x="333783" y="500838"/>
                  </a:lnTo>
                  <a:lnTo>
                    <a:pt x="332167" y="491948"/>
                  </a:lnTo>
                  <a:lnTo>
                    <a:pt x="332734" y="481788"/>
                  </a:lnTo>
                  <a:lnTo>
                    <a:pt x="334003" y="477978"/>
                  </a:lnTo>
                  <a:lnTo>
                    <a:pt x="314967" y="477978"/>
                  </a:lnTo>
                  <a:lnTo>
                    <a:pt x="298622" y="452578"/>
                  </a:lnTo>
                  <a:close/>
                </a:path>
                <a:path w="1037590" h="737235">
                  <a:moveTo>
                    <a:pt x="378352" y="401778"/>
                  </a:moveTo>
                  <a:lnTo>
                    <a:pt x="350514" y="419558"/>
                  </a:lnTo>
                  <a:lnTo>
                    <a:pt x="470110" y="503378"/>
                  </a:lnTo>
                  <a:lnTo>
                    <a:pt x="493440" y="488138"/>
                  </a:lnTo>
                  <a:lnTo>
                    <a:pt x="489159" y="465278"/>
                  </a:lnTo>
                  <a:lnTo>
                    <a:pt x="462083" y="465278"/>
                  </a:lnTo>
                  <a:lnTo>
                    <a:pt x="378352" y="401778"/>
                  </a:lnTo>
                  <a:close/>
                </a:path>
                <a:path w="1037590" h="737235">
                  <a:moveTo>
                    <a:pt x="337293" y="424638"/>
                  </a:moveTo>
                  <a:lnTo>
                    <a:pt x="313978" y="462738"/>
                  </a:lnTo>
                  <a:lnTo>
                    <a:pt x="313967" y="470358"/>
                  </a:lnTo>
                  <a:lnTo>
                    <a:pt x="314967" y="477978"/>
                  </a:lnTo>
                  <a:lnTo>
                    <a:pt x="334003" y="477978"/>
                  </a:lnTo>
                  <a:lnTo>
                    <a:pt x="335273" y="474168"/>
                  </a:lnTo>
                  <a:lnTo>
                    <a:pt x="339557" y="465278"/>
                  </a:lnTo>
                  <a:lnTo>
                    <a:pt x="345589" y="458928"/>
                  </a:lnTo>
                  <a:lnTo>
                    <a:pt x="353371" y="452578"/>
                  </a:lnTo>
                  <a:lnTo>
                    <a:pt x="354870" y="452578"/>
                  </a:lnTo>
                  <a:lnTo>
                    <a:pt x="337293" y="424638"/>
                  </a:lnTo>
                  <a:close/>
                </a:path>
                <a:path w="1037590" h="737235">
                  <a:moveTo>
                    <a:pt x="466567" y="344628"/>
                  </a:moveTo>
                  <a:lnTo>
                    <a:pt x="439376" y="362408"/>
                  </a:lnTo>
                  <a:lnTo>
                    <a:pt x="462083" y="465278"/>
                  </a:lnTo>
                  <a:lnTo>
                    <a:pt x="489159" y="465278"/>
                  </a:lnTo>
                  <a:lnTo>
                    <a:pt x="466567" y="344628"/>
                  </a:lnTo>
                  <a:close/>
                </a:path>
                <a:path w="1037590" h="737235">
                  <a:moveTo>
                    <a:pt x="515576" y="312878"/>
                  </a:moveTo>
                  <a:lnTo>
                    <a:pt x="489681" y="329388"/>
                  </a:lnTo>
                  <a:lnTo>
                    <a:pt x="562261" y="442418"/>
                  </a:lnTo>
                  <a:lnTo>
                    <a:pt x="588156" y="425908"/>
                  </a:lnTo>
                  <a:lnTo>
                    <a:pt x="515576" y="312878"/>
                  </a:lnTo>
                  <a:close/>
                </a:path>
                <a:path w="1037590" h="737235">
                  <a:moveTo>
                    <a:pt x="644805" y="243028"/>
                  </a:moveTo>
                  <a:lnTo>
                    <a:pt x="630828" y="243028"/>
                  </a:lnTo>
                  <a:lnTo>
                    <a:pt x="623630" y="245568"/>
                  </a:lnTo>
                  <a:lnTo>
                    <a:pt x="616206" y="246838"/>
                  </a:lnTo>
                  <a:lnTo>
                    <a:pt x="580269" y="274778"/>
                  </a:lnTo>
                  <a:lnTo>
                    <a:pt x="568636" y="317958"/>
                  </a:lnTo>
                  <a:lnTo>
                    <a:pt x="569729" y="326848"/>
                  </a:lnTo>
                  <a:lnTo>
                    <a:pt x="571980" y="335738"/>
                  </a:lnTo>
                  <a:lnTo>
                    <a:pt x="575387" y="343358"/>
                  </a:lnTo>
                  <a:lnTo>
                    <a:pt x="579952" y="352248"/>
                  </a:lnTo>
                  <a:lnTo>
                    <a:pt x="580232" y="352248"/>
                  </a:lnTo>
                  <a:lnTo>
                    <a:pt x="585864" y="359868"/>
                  </a:lnTo>
                  <a:lnTo>
                    <a:pt x="623345" y="382728"/>
                  </a:lnTo>
                  <a:lnTo>
                    <a:pt x="640963" y="385268"/>
                  </a:lnTo>
                  <a:lnTo>
                    <a:pt x="649974" y="383998"/>
                  </a:lnTo>
                  <a:lnTo>
                    <a:pt x="658851" y="381458"/>
                  </a:lnTo>
                  <a:lnTo>
                    <a:pt x="676205" y="373838"/>
                  </a:lnTo>
                  <a:lnTo>
                    <a:pt x="683749" y="367488"/>
                  </a:lnTo>
                  <a:lnTo>
                    <a:pt x="690168" y="362408"/>
                  </a:lnTo>
                  <a:lnTo>
                    <a:pt x="695460" y="356058"/>
                  </a:lnTo>
                  <a:lnTo>
                    <a:pt x="639712" y="356058"/>
                  </a:lnTo>
                  <a:lnTo>
                    <a:pt x="631832" y="354788"/>
                  </a:lnTo>
                  <a:lnTo>
                    <a:pt x="605568" y="334468"/>
                  </a:lnTo>
                  <a:lnTo>
                    <a:pt x="601575" y="326848"/>
                  </a:lnTo>
                  <a:lnTo>
                    <a:pt x="599062" y="319228"/>
                  </a:lnTo>
                  <a:lnTo>
                    <a:pt x="598031" y="311608"/>
                  </a:lnTo>
                  <a:lnTo>
                    <a:pt x="598481" y="303988"/>
                  </a:lnTo>
                  <a:lnTo>
                    <a:pt x="621507" y="273508"/>
                  </a:lnTo>
                  <a:lnTo>
                    <a:pt x="640404" y="270968"/>
                  </a:lnTo>
                  <a:lnTo>
                    <a:pt x="653882" y="270968"/>
                  </a:lnTo>
                  <a:lnTo>
                    <a:pt x="658362" y="245568"/>
                  </a:lnTo>
                  <a:lnTo>
                    <a:pt x="644805" y="243028"/>
                  </a:lnTo>
                  <a:close/>
                </a:path>
                <a:path w="1037590" h="737235">
                  <a:moveTo>
                    <a:pt x="683330" y="316688"/>
                  </a:moveTo>
                  <a:lnTo>
                    <a:pt x="663074" y="349708"/>
                  </a:lnTo>
                  <a:lnTo>
                    <a:pt x="647543" y="356058"/>
                  </a:lnTo>
                  <a:lnTo>
                    <a:pt x="695460" y="356058"/>
                  </a:lnTo>
                  <a:lnTo>
                    <a:pt x="708870" y="323038"/>
                  </a:lnTo>
                  <a:lnTo>
                    <a:pt x="683330" y="316688"/>
                  </a:lnTo>
                  <a:close/>
                </a:path>
                <a:path w="1037590" h="737235">
                  <a:moveTo>
                    <a:pt x="489477" y="270968"/>
                  </a:moveTo>
                  <a:lnTo>
                    <a:pt x="461664" y="288748"/>
                  </a:lnTo>
                  <a:lnTo>
                    <a:pt x="477463" y="312878"/>
                  </a:lnTo>
                  <a:lnTo>
                    <a:pt x="505276" y="295098"/>
                  </a:lnTo>
                  <a:lnTo>
                    <a:pt x="489477" y="270968"/>
                  </a:lnTo>
                  <a:close/>
                </a:path>
                <a:path w="1037590" h="737235">
                  <a:moveTo>
                    <a:pt x="760579" y="170638"/>
                  </a:moveTo>
                  <a:lnTo>
                    <a:pt x="743313" y="170638"/>
                  </a:lnTo>
                  <a:lnTo>
                    <a:pt x="725550" y="175718"/>
                  </a:lnTo>
                  <a:lnTo>
                    <a:pt x="693020" y="207468"/>
                  </a:lnTo>
                  <a:lnTo>
                    <a:pt x="686991" y="232868"/>
                  </a:lnTo>
                  <a:lnTo>
                    <a:pt x="687191" y="240488"/>
                  </a:lnTo>
                  <a:lnTo>
                    <a:pt x="688506" y="249378"/>
                  </a:lnTo>
                  <a:lnTo>
                    <a:pt x="690926" y="258268"/>
                  </a:lnTo>
                  <a:lnTo>
                    <a:pt x="694454" y="267158"/>
                  </a:lnTo>
                  <a:lnTo>
                    <a:pt x="699091" y="274778"/>
                  </a:lnTo>
                  <a:lnTo>
                    <a:pt x="699370" y="276048"/>
                  </a:lnTo>
                  <a:lnTo>
                    <a:pt x="734980" y="305258"/>
                  </a:lnTo>
                  <a:lnTo>
                    <a:pt x="751883" y="309068"/>
                  </a:lnTo>
                  <a:lnTo>
                    <a:pt x="760660" y="309068"/>
                  </a:lnTo>
                  <a:lnTo>
                    <a:pt x="802308" y="292558"/>
                  </a:lnTo>
                  <a:lnTo>
                    <a:pt x="811778" y="282398"/>
                  </a:lnTo>
                  <a:lnTo>
                    <a:pt x="755606" y="282398"/>
                  </a:lnTo>
                  <a:lnTo>
                    <a:pt x="748995" y="281128"/>
                  </a:lnTo>
                  <a:lnTo>
                    <a:pt x="742671" y="277318"/>
                  </a:lnTo>
                  <a:lnTo>
                    <a:pt x="736632" y="273508"/>
                  </a:lnTo>
                  <a:lnTo>
                    <a:pt x="730879" y="268428"/>
                  </a:lnTo>
                  <a:lnTo>
                    <a:pt x="758582" y="250648"/>
                  </a:lnTo>
                  <a:lnTo>
                    <a:pt x="719690" y="250648"/>
                  </a:lnTo>
                  <a:lnTo>
                    <a:pt x="716914" y="244298"/>
                  </a:lnTo>
                  <a:lnTo>
                    <a:pt x="715290" y="236678"/>
                  </a:lnTo>
                  <a:lnTo>
                    <a:pt x="714818" y="230328"/>
                  </a:lnTo>
                  <a:lnTo>
                    <a:pt x="715499" y="222708"/>
                  </a:lnTo>
                  <a:lnTo>
                    <a:pt x="742868" y="197308"/>
                  </a:lnTo>
                  <a:lnTo>
                    <a:pt x="802956" y="197308"/>
                  </a:lnTo>
                  <a:lnTo>
                    <a:pt x="798076" y="192228"/>
                  </a:lnTo>
                  <a:lnTo>
                    <a:pt x="791445" y="185878"/>
                  </a:lnTo>
                  <a:lnTo>
                    <a:pt x="784282" y="180798"/>
                  </a:lnTo>
                  <a:lnTo>
                    <a:pt x="776696" y="175718"/>
                  </a:lnTo>
                  <a:lnTo>
                    <a:pt x="768795" y="173178"/>
                  </a:lnTo>
                  <a:lnTo>
                    <a:pt x="760579" y="170638"/>
                  </a:lnTo>
                  <a:close/>
                </a:path>
                <a:path w="1037590" h="737235">
                  <a:moveTo>
                    <a:pt x="803853" y="243028"/>
                  </a:moveTo>
                  <a:lnTo>
                    <a:pt x="781895" y="276048"/>
                  </a:lnTo>
                  <a:lnTo>
                    <a:pt x="762314" y="282398"/>
                  </a:lnTo>
                  <a:lnTo>
                    <a:pt x="811778" y="282398"/>
                  </a:lnTo>
                  <a:lnTo>
                    <a:pt x="827716" y="246838"/>
                  </a:lnTo>
                  <a:lnTo>
                    <a:pt x="803853" y="243028"/>
                  </a:lnTo>
                  <a:close/>
                </a:path>
                <a:path w="1037590" h="737235">
                  <a:moveTo>
                    <a:pt x="653882" y="270968"/>
                  </a:moveTo>
                  <a:lnTo>
                    <a:pt x="640404" y="270968"/>
                  </a:lnTo>
                  <a:lnTo>
                    <a:pt x="653434" y="273508"/>
                  </a:lnTo>
                  <a:lnTo>
                    <a:pt x="653882" y="270968"/>
                  </a:lnTo>
                  <a:close/>
                </a:path>
                <a:path w="1037590" h="737235">
                  <a:moveTo>
                    <a:pt x="802956" y="197308"/>
                  </a:moveTo>
                  <a:lnTo>
                    <a:pt x="749259" y="197308"/>
                  </a:lnTo>
                  <a:lnTo>
                    <a:pt x="761706" y="199848"/>
                  </a:lnTo>
                  <a:lnTo>
                    <a:pt x="767436" y="203658"/>
                  </a:lnTo>
                  <a:lnTo>
                    <a:pt x="772785" y="208738"/>
                  </a:lnTo>
                  <a:lnTo>
                    <a:pt x="777755" y="213818"/>
                  </a:lnTo>
                  <a:lnTo>
                    <a:pt x="719690" y="250648"/>
                  </a:lnTo>
                  <a:lnTo>
                    <a:pt x="758582" y="250648"/>
                  </a:lnTo>
                  <a:lnTo>
                    <a:pt x="813988" y="215088"/>
                  </a:lnTo>
                  <a:lnTo>
                    <a:pt x="812603" y="211278"/>
                  </a:lnTo>
                  <a:lnTo>
                    <a:pt x="811194" y="208738"/>
                  </a:lnTo>
                  <a:lnTo>
                    <a:pt x="809746" y="207468"/>
                  </a:lnTo>
                  <a:lnTo>
                    <a:pt x="804176" y="198578"/>
                  </a:lnTo>
                  <a:lnTo>
                    <a:pt x="802956" y="197308"/>
                  </a:lnTo>
                  <a:close/>
                </a:path>
                <a:path w="1037590" h="737235">
                  <a:moveTo>
                    <a:pt x="955163" y="0"/>
                  </a:moveTo>
                  <a:lnTo>
                    <a:pt x="907281" y="10191"/>
                  </a:lnTo>
                  <a:lnTo>
                    <a:pt x="839451" y="52753"/>
                  </a:lnTo>
                  <a:lnTo>
                    <a:pt x="935679" y="202651"/>
                  </a:lnTo>
                  <a:lnTo>
                    <a:pt x="991559" y="166774"/>
                  </a:lnTo>
                  <a:lnTo>
                    <a:pt x="998356" y="161795"/>
                  </a:lnTo>
                  <a:lnTo>
                    <a:pt x="946614" y="161795"/>
                  </a:lnTo>
                  <a:lnTo>
                    <a:pt x="881145" y="59814"/>
                  </a:lnTo>
                  <a:lnTo>
                    <a:pt x="910711" y="40841"/>
                  </a:lnTo>
                  <a:lnTo>
                    <a:pt x="922736" y="34628"/>
                  </a:lnTo>
                  <a:lnTo>
                    <a:pt x="934601" y="30923"/>
                  </a:lnTo>
                  <a:lnTo>
                    <a:pt x="946306" y="29727"/>
                  </a:lnTo>
                  <a:lnTo>
                    <a:pt x="1014898" y="29727"/>
                  </a:lnTo>
                  <a:lnTo>
                    <a:pt x="1007256" y="21768"/>
                  </a:lnTo>
                  <a:lnTo>
                    <a:pt x="998165" y="14560"/>
                  </a:lnTo>
                  <a:lnTo>
                    <a:pt x="988206" y="8710"/>
                  </a:lnTo>
                  <a:lnTo>
                    <a:pt x="977613" y="4300"/>
                  </a:lnTo>
                  <a:lnTo>
                    <a:pt x="966597" y="1396"/>
                  </a:lnTo>
                  <a:lnTo>
                    <a:pt x="955163" y="0"/>
                  </a:lnTo>
                  <a:close/>
                </a:path>
                <a:path w="1037590" h="737235">
                  <a:moveTo>
                    <a:pt x="1014898" y="29727"/>
                  </a:moveTo>
                  <a:lnTo>
                    <a:pt x="946306" y="29727"/>
                  </a:lnTo>
                  <a:lnTo>
                    <a:pt x="957853" y="31036"/>
                  </a:lnTo>
                  <a:lnTo>
                    <a:pt x="968809" y="34662"/>
                  </a:lnTo>
                  <a:lnTo>
                    <a:pt x="1001629" y="70154"/>
                  </a:lnTo>
                  <a:lnTo>
                    <a:pt x="1006168" y="92857"/>
                  </a:lnTo>
                  <a:lnTo>
                    <a:pt x="1004856" y="104239"/>
                  </a:lnTo>
                  <a:lnTo>
                    <a:pt x="976179" y="142809"/>
                  </a:lnTo>
                  <a:lnTo>
                    <a:pt x="946614" y="161795"/>
                  </a:lnTo>
                  <a:lnTo>
                    <a:pt x="998356" y="161795"/>
                  </a:lnTo>
                  <a:lnTo>
                    <a:pt x="1026713" y="130007"/>
                  </a:lnTo>
                  <a:lnTo>
                    <a:pt x="1037444" y="85405"/>
                  </a:lnTo>
                  <a:lnTo>
                    <a:pt x="1036242" y="73873"/>
                  </a:lnTo>
                  <a:lnTo>
                    <a:pt x="1015481" y="30334"/>
                  </a:lnTo>
                  <a:lnTo>
                    <a:pt x="1014898" y="29727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34321" y="429290"/>
              <a:ext cx="2001913" cy="255101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409236" y="2743880"/>
              <a:ext cx="1169035" cy="417830"/>
            </a:xfrm>
            <a:custGeom>
              <a:avLst/>
              <a:gdLst/>
              <a:ahLst/>
              <a:cxnLst/>
              <a:rect l="l" t="t" r="r" b="b"/>
              <a:pathLst>
                <a:path w="1169034" h="417830">
                  <a:moveTo>
                    <a:pt x="30779" y="377793"/>
                  </a:moveTo>
                  <a:lnTo>
                    <a:pt x="17470" y="403840"/>
                  </a:lnTo>
                  <a:lnTo>
                    <a:pt x="26992" y="408524"/>
                  </a:lnTo>
                  <a:lnTo>
                    <a:pt x="36643" y="412251"/>
                  </a:lnTo>
                  <a:lnTo>
                    <a:pt x="46423" y="415020"/>
                  </a:lnTo>
                  <a:lnTo>
                    <a:pt x="56332" y="416833"/>
                  </a:lnTo>
                  <a:lnTo>
                    <a:pt x="66307" y="417719"/>
                  </a:lnTo>
                  <a:lnTo>
                    <a:pt x="76288" y="417691"/>
                  </a:lnTo>
                  <a:lnTo>
                    <a:pt x="120530" y="405595"/>
                  </a:lnTo>
                  <a:lnTo>
                    <a:pt x="138476" y="389761"/>
                  </a:lnTo>
                  <a:lnTo>
                    <a:pt x="75112" y="389761"/>
                  </a:lnTo>
                  <a:lnTo>
                    <a:pt x="67546" y="389576"/>
                  </a:lnTo>
                  <a:lnTo>
                    <a:pt x="60167" y="388588"/>
                  </a:lnTo>
                  <a:lnTo>
                    <a:pt x="52859" y="386871"/>
                  </a:lnTo>
                  <a:lnTo>
                    <a:pt x="45525" y="384500"/>
                  </a:lnTo>
                  <a:lnTo>
                    <a:pt x="38166" y="381474"/>
                  </a:lnTo>
                  <a:lnTo>
                    <a:pt x="30779" y="377793"/>
                  </a:lnTo>
                  <a:close/>
                </a:path>
                <a:path w="1169034" h="417830">
                  <a:moveTo>
                    <a:pt x="76073" y="234872"/>
                  </a:moveTo>
                  <a:lnTo>
                    <a:pt x="36613" y="241696"/>
                  </a:lnTo>
                  <a:lnTo>
                    <a:pt x="4161" y="270640"/>
                  </a:lnTo>
                  <a:lnTo>
                    <a:pt x="0" y="290728"/>
                  </a:lnTo>
                  <a:lnTo>
                    <a:pt x="1264" y="301783"/>
                  </a:lnTo>
                  <a:lnTo>
                    <a:pt x="24366" y="333381"/>
                  </a:lnTo>
                  <a:lnTo>
                    <a:pt x="82557" y="341039"/>
                  </a:lnTo>
                  <a:lnTo>
                    <a:pt x="92101" y="341799"/>
                  </a:lnTo>
                  <a:lnTo>
                    <a:pt x="116415" y="358311"/>
                  </a:lnTo>
                  <a:lnTo>
                    <a:pt x="117965" y="365486"/>
                  </a:lnTo>
                  <a:lnTo>
                    <a:pt x="82863" y="389143"/>
                  </a:lnTo>
                  <a:lnTo>
                    <a:pt x="75112" y="389761"/>
                  </a:lnTo>
                  <a:lnTo>
                    <a:pt x="138476" y="389761"/>
                  </a:lnTo>
                  <a:lnTo>
                    <a:pt x="143466" y="381730"/>
                  </a:lnTo>
                  <a:lnTo>
                    <a:pt x="146787" y="371659"/>
                  </a:lnTo>
                  <a:lnTo>
                    <a:pt x="147735" y="360686"/>
                  </a:lnTo>
                  <a:lnTo>
                    <a:pt x="146311" y="348811"/>
                  </a:lnTo>
                  <a:lnTo>
                    <a:pt x="115344" y="315025"/>
                  </a:lnTo>
                  <a:lnTo>
                    <a:pt x="66826" y="310056"/>
                  </a:lnTo>
                  <a:lnTo>
                    <a:pt x="56913" y="309306"/>
                  </a:lnTo>
                  <a:lnTo>
                    <a:pt x="31224" y="292525"/>
                  </a:lnTo>
                  <a:lnTo>
                    <a:pt x="29814" y="286162"/>
                  </a:lnTo>
                  <a:lnTo>
                    <a:pt x="62580" y="263099"/>
                  </a:lnTo>
                  <a:lnTo>
                    <a:pt x="70822" y="262807"/>
                  </a:lnTo>
                  <a:lnTo>
                    <a:pt x="109632" y="262807"/>
                  </a:lnTo>
                  <a:lnTo>
                    <a:pt x="116923" y="245078"/>
                  </a:lnTo>
                  <a:lnTo>
                    <a:pt x="109072" y="241627"/>
                  </a:lnTo>
                  <a:lnTo>
                    <a:pt x="101066" y="238877"/>
                  </a:lnTo>
                  <a:lnTo>
                    <a:pt x="92904" y="236827"/>
                  </a:lnTo>
                  <a:lnTo>
                    <a:pt x="84589" y="235477"/>
                  </a:lnTo>
                  <a:lnTo>
                    <a:pt x="76073" y="234872"/>
                  </a:lnTo>
                  <a:close/>
                </a:path>
                <a:path w="1169034" h="417830">
                  <a:moveTo>
                    <a:pt x="109632" y="262807"/>
                  </a:moveTo>
                  <a:lnTo>
                    <a:pt x="70822" y="262807"/>
                  </a:lnTo>
                  <a:lnTo>
                    <a:pt x="79357" y="264026"/>
                  </a:lnTo>
                  <a:lnTo>
                    <a:pt x="85817" y="265198"/>
                  </a:lnTo>
                  <a:lnTo>
                    <a:pt x="92393" y="266903"/>
                  </a:lnTo>
                  <a:lnTo>
                    <a:pt x="99084" y="269141"/>
                  </a:lnTo>
                  <a:lnTo>
                    <a:pt x="105887" y="271913"/>
                  </a:lnTo>
                  <a:lnTo>
                    <a:pt x="109632" y="262807"/>
                  </a:lnTo>
                  <a:close/>
                </a:path>
                <a:path w="1169034" h="417830">
                  <a:moveTo>
                    <a:pt x="236067" y="242060"/>
                  </a:moveTo>
                  <a:lnTo>
                    <a:pt x="191811" y="255149"/>
                  </a:lnTo>
                  <a:lnTo>
                    <a:pt x="168446" y="290574"/>
                  </a:lnTo>
                  <a:lnTo>
                    <a:pt x="166081" y="308349"/>
                  </a:lnTo>
                  <a:lnTo>
                    <a:pt x="166540" y="317415"/>
                  </a:lnTo>
                  <a:lnTo>
                    <a:pt x="179713" y="353762"/>
                  </a:lnTo>
                  <a:lnTo>
                    <a:pt x="214789" y="379025"/>
                  </a:lnTo>
                  <a:lnTo>
                    <a:pt x="232403" y="381700"/>
                  </a:lnTo>
                  <a:lnTo>
                    <a:pt x="241605" y="381298"/>
                  </a:lnTo>
                  <a:lnTo>
                    <a:pt x="280690" y="365867"/>
                  </a:lnTo>
                  <a:lnTo>
                    <a:pt x="290354" y="356173"/>
                  </a:lnTo>
                  <a:lnTo>
                    <a:pt x="238694" y="356173"/>
                  </a:lnTo>
                  <a:lnTo>
                    <a:pt x="231806" y="356044"/>
                  </a:lnTo>
                  <a:lnTo>
                    <a:pt x="200540" y="330536"/>
                  </a:lnTo>
                  <a:lnTo>
                    <a:pt x="286181" y="310788"/>
                  </a:lnTo>
                  <a:lnTo>
                    <a:pt x="195727" y="310788"/>
                  </a:lnTo>
                  <a:lnTo>
                    <a:pt x="195666" y="308248"/>
                  </a:lnTo>
                  <a:lnTo>
                    <a:pt x="195607" y="302520"/>
                  </a:lnTo>
                  <a:lnTo>
                    <a:pt x="196382" y="295911"/>
                  </a:lnTo>
                  <a:lnTo>
                    <a:pt x="228986" y="267569"/>
                  </a:lnTo>
                  <a:lnTo>
                    <a:pt x="281004" y="267569"/>
                  </a:lnTo>
                  <a:lnTo>
                    <a:pt x="280245" y="266426"/>
                  </a:lnTo>
                  <a:lnTo>
                    <a:pt x="245035" y="243209"/>
                  </a:lnTo>
                  <a:lnTo>
                    <a:pt x="236067" y="242060"/>
                  </a:lnTo>
                  <a:close/>
                </a:path>
                <a:path w="1169034" h="417830">
                  <a:moveTo>
                    <a:pt x="277781" y="331285"/>
                  </a:moveTo>
                  <a:lnTo>
                    <a:pt x="245917" y="355111"/>
                  </a:lnTo>
                  <a:lnTo>
                    <a:pt x="238694" y="356173"/>
                  </a:lnTo>
                  <a:lnTo>
                    <a:pt x="290354" y="356173"/>
                  </a:lnTo>
                  <a:lnTo>
                    <a:pt x="291101" y="355331"/>
                  </a:lnTo>
                  <a:lnTo>
                    <a:pt x="295356" y="349346"/>
                  </a:lnTo>
                  <a:lnTo>
                    <a:pt x="298978" y="342880"/>
                  </a:lnTo>
                  <a:lnTo>
                    <a:pt x="277781" y="331285"/>
                  </a:lnTo>
                  <a:close/>
                </a:path>
                <a:path w="1169034" h="417830">
                  <a:moveTo>
                    <a:pt x="281004" y="267569"/>
                  </a:moveTo>
                  <a:lnTo>
                    <a:pt x="228986" y="267569"/>
                  </a:lnTo>
                  <a:lnTo>
                    <a:pt x="235667" y="268046"/>
                  </a:lnTo>
                  <a:lnTo>
                    <a:pt x="241802" y="269875"/>
                  </a:lnTo>
                  <a:lnTo>
                    <a:pt x="262961" y="295281"/>
                  </a:lnTo>
                  <a:lnTo>
                    <a:pt x="195727" y="310788"/>
                  </a:lnTo>
                  <a:lnTo>
                    <a:pt x="286181" y="310788"/>
                  </a:lnTo>
                  <a:lnTo>
                    <a:pt x="296755" y="308349"/>
                  </a:lnTo>
                  <a:lnTo>
                    <a:pt x="296374" y="305352"/>
                  </a:lnTo>
                  <a:lnTo>
                    <a:pt x="295892" y="302520"/>
                  </a:lnTo>
                  <a:lnTo>
                    <a:pt x="295320" y="299827"/>
                  </a:lnTo>
                  <a:lnTo>
                    <a:pt x="292720" y="290569"/>
                  </a:lnTo>
                  <a:lnTo>
                    <a:pt x="289345" y="281922"/>
                  </a:lnTo>
                  <a:lnTo>
                    <a:pt x="285187" y="273872"/>
                  </a:lnTo>
                  <a:lnTo>
                    <a:pt x="281004" y="267569"/>
                  </a:lnTo>
                  <a:close/>
                </a:path>
                <a:path w="1169034" h="417830">
                  <a:moveTo>
                    <a:pt x="340177" y="218192"/>
                  </a:moveTo>
                  <a:lnTo>
                    <a:pt x="310192" y="225113"/>
                  </a:lnTo>
                  <a:lnTo>
                    <a:pt x="340380" y="356025"/>
                  </a:lnTo>
                  <a:lnTo>
                    <a:pt x="370352" y="349116"/>
                  </a:lnTo>
                  <a:lnTo>
                    <a:pt x="358858" y="299281"/>
                  </a:lnTo>
                  <a:lnTo>
                    <a:pt x="356954" y="286873"/>
                  </a:lnTo>
                  <a:lnTo>
                    <a:pt x="370610" y="247681"/>
                  </a:lnTo>
                  <a:lnTo>
                    <a:pt x="346971" y="247681"/>
                  </a:lnTo>
                  <a:lnTo>
                    <a:pt x="340177" y="218192"/>
                  </a:lnTo>
                  <a:close/>
                </a:path>
                <a:path w="1169034" h="417830">
                  <a:moveTo>
                    <a:pt x="385985" y="205022"/>
                  </a:moveTo>
                  <a:lnTo>
                    <a:pt x="351341" y="232568"/>
                  </a:lnTo>
                  <a:lnTo>
                    <a:pt x="346971" y="247681"/>
                  </a:lnTo>
                  <a:lnTo>
                    <a:pt x="370610" y="247681"/>
                  </a:lnTo>
                  <a:lnTo>
                    <a:pt x="374230" y="244524"/>
                  </a:lnTo>
                  <a:lnTo>
                    <a:pt x="382209" y="240138"/>
                  </a:lnTo>
                  <a:lnTo>
                    <a:pt x="391548" y="237140"/>
                  </a:lnTo>
                  <a:lnTo>
                    <a:pt x="393288" y="236747"/>
                  </a:lnTo>
                  <a:lnTo>
                    <a:pt x="385985" y="205022"/>
                  </a:lnTo>
                  <a:close/>
                </a:path>
                <a:path w="1169034" h="417830">
                  <a:moveTo>
                    <a:pt x="432493" y="196919"/>
                  </a:moveTo>
                  <a:lnTo>
                    <a:pt x="400260" y="204349"/>
                  </a:lnTo>
                  <a:lnTo>
                    <a:pt x="484474" y="323856"/>
                  </a:lnTo>
                  <a:lnTo>
                    <a:pt x="511500" y="317620"/>
                  </a:lnTo>
                  <a:lnTo>
                    <a:pt x="516734" y="285007"/>
                  </a:lnTo>
                  <a:lnTo>
                    <a:pt x="489884" y="285007"/>
                  </a:lnTo>
                  <a:lnTo>
                    <a:pt x="432493" y="196919"/>
                  </a:lnTo>
                  <a:close/>
                </a:path>
                <a:path w="1169034" h="417830">
                  <a:moveTo>
                    <a:pt x="534652" y="173374"/>
                  </a:moveTo>
                  <a:lnTo>
                    <a:pt x="503168" y="180625"/>
                  </a:lnTo>
                  <a:lnTo>
                    <a:pt x="489884" y="285007"/>
                  </a:lnTo>
                  <a:lnTo>
                    <a:pt x="516734" y="285007"/>
                  </a:lnTo>
                  <a:lnTo>
                    <a:pt x="534652" y="173374"/>
                  </a:lnTo>
                  <a:close/>
                </a:path>
                <a:path w="1169034" h="417830">
                  <a:moveTo>
                    <a:pt x="581184" y="111448"/>
                  </a:moveTo>
                  <a:lnTo>
                    <a:pt x="548977" y="118878"/>
                  </a:lnTo>
                  <a:lnTo>
                    <a:pt x="555543" y="147364"/>
                  </a:lnTo>
                  <a:lnTo>
                    <a:pt x="587750" y="139934"/>
                  </a:lnTo>
                  <a:lnTo>
                    <a:pt x="581184" y="111448"/>
                  </a:lnTo>
                  <a:close/>
                </a:path>
                <a:path w="1169034" h="417830">
                  <a:moveTo>
                    <a:pt x="591395" y="160293"/>
                  </a:moveTo>
                  <a:lnTo>
                    <a:pt x="561423" y="167201"/>
                  </a:lnTo>
                  <a:lnTo>
                    <a:pt x="591598" y="298113"/>
                  </a:lnTo>
                  <a:lnTo>
                    <a:pt x="621583" y="291204"/>
                  </a:lnTo>
                  <a:lnTo>
                    <a:pt x="591395" y="160293"/>
                  </a:lnTo>
                  <a:close/>
                </a:path>
                <a:path w="1169034" h="417830">
                  <a:moveTo>
                    <a:pt x="708383" y="132180"/>
                  </a:moveTo>
                  <a:lnTo>
                    <a:pt x="665210" y="146105"/>
                  </a:lnTo>
                  <a:lnTo>
                    <a:pt x="639922" y="182200"/>
                  </a:lnTo>
                  <a:lnTo>
                    <a:pt x="637087" y="200010"/>
                  </a:lnTo>
                  <a:lnTo>
                    <a:pt x="637418" y="209184"/>
                  </a:lnTo>
                  <a:lnTo>
                    <a:pt x="655784" y="251059"/>
                  </a:lnTo>
                  <a:lnTo>
                    <a:pt x="694123" y="272031"/>
                  </a:lnTo>
                  <a:lnTo>
                    <a:pt x="703222" y="272957"/>
                  </a:lnTo>
                  <a:lnTo>
                    <a:pt x="712621" y="272651"/>
                  </a:lnTo>
                  <a:lnTo>
                    <a:pt x="752253" y="256978"/>
                  </a:lnTo>
                  <a:lnTo>
                    <a:pt x="762828" y="245746"/>
                  </a:lnTo>
                  <a:lnTo>
                    <a:pt x="709231" y="245746"/>
                  </a:lnTo>
                  <a:lnTo>
                    <a:pt x="701190" y="245103"/>
                  </a:lnTo>
                  <a:lnTo>
                    <a:pt x="671675" y="220029"/>
                  </a:lnTo>
                  <a:lnTo>
                    <a:pt x="667625" y="202510"/>
                  </a:lnTo>
                  <a:lnTo>
                    <a:pt x="667884" y="194330"/>
                  </a:lnTo>
                  <a:lnTo>
                    <a:pt x="696881" y="160750"/>
                  </a:lnTo>
                  <a:lnTo>
                    <a:pt x="704349" y="159111"/>
                  </a:lnTo>
                  <a:lnTo>
                    <a:pt x="740461" y="159111"/>
                  </a:lnTo>
                  <a:lnTo>
                    <a:pt x="748596" y="144913"/>
                  </a:lnTo>
                  <a:lnTo>
                    <a:pt x="716188" y="132419"/>
                  </a:lnTo>
                  <a:lnTo>
                    <a:pt x="708383" y="132180"/>
                  </a:lnTo>
                  <a:close/>
                </a:path>
                <a:path w="1169034" h="417830">
                  <a:moveTo>
                    <a:pt x="748012" y="220554"/>
                  </a:moveTo>
                  <a:lnTo>
                    <a:pt x="717811" y="244760"/>
                  </a:lnTo>
                  <a:lnTo>
                    <a:pt x="709231" y="245746"/>
                  </a:lnTo>
                  <a:lnTo>
                    <a:pt x="762828" y="245746"/>
                  </a:lnTo>
                  <a:lnTo>
                    <a:pt x="766527" y="240588"/>
                  </a:lnTo>
                  <a:lnTo>
                    <a:pt x="770237" y="234245"/>
                  </a:lnTo>
                  <a:lnTo>
                    <a:pt x="748012" y="220554"/>
                  </a:lnTo>
                  <a:close/>
                </a:path>
                <a:path w="1169034" h="417830">
                  <a:moveTo>
                    <a:pt x="740461" y="159111"/>
                  </a:moveTo>
                  <a:lnTo>
                    <a:pt x="704349" y="159111"/>
                  </a:lnTo>
                  <a:lnTo>
                    <a:pt x="711105" y="159150"/>
                  </a:lnTo>
                  <a:lnTo>
                    <a:pt x="723183" y="162604"/>
                  </a:lnTo>
                  <a:lnTo>
                    <a:pt x="729012" y="165411"/>
                  </a:lnTo>
                  <a:lnTo>
                    <a:pt x="734626" y="169297"/>
                  </a:lnTo>
                  <a:lnTo>
                    <a:pt x="740461" y="159111"/>
                  </a:lnTo>
                  <a:close/>
                </a:path>
                <a:path w="1169034" h="417830">
                  <a:moveTo>
                    <a:pt x="844943" y="101706"/>
                  </a:moveTo>
                  <a:lnTo>
                    <a:pt x="800687" y="114800"/>
                  </a:lnTo>
                  <a:lnTo>
                    <a:pt x="777323" y="150221"/>
                  </a:lnTo>
                  <a:lnTo>
                    <a:pt x="774957" y="168001"/>
                  </a:lnTo>
                  <a:lnTo>
                    <a:pt x="775416" y="177062"/>
                  </a:lnTo>
                  <a:lnTo>
                    <a:pt x="788589" y="213408"/>
                  </a:lnTo>
                  <a:lnTo>
                    <a:pt x="823666" y="238664"/>
                  </a:lnTo>
                  <a:lnTo>
                    <a:pt x="841279" y="241350"/>
                  </a:lnTo>
                  <a:lnTo>
                    <a:pt x="850481" y="240950"/>
                  </a:lnTo>
                  <a:lnTo>
                    <a:pt x="889566" y="225520"/>
                  </a:lnTo>
                  <a:lnTo>
                    <a:pt x="899220" y="215820"/>
                  </a:lnTo>
                  <a:lnTo>
                    <a:pt x="847569" y="215820"/>
                  </a:lnTo>
                  <a:lnTo>
                    <a:pt x="840677" y="215695"/>
                  </a:lnTo>
                  <a:lnTo>
                    <a:pt x="809403" y="190188"/>
                  </a:lnTo>
                  <a:lnTo>
                    <a:pt x="895111" y="170427"/>
                  </a:lnTo>
                  <a:lnTo>
                    <a:pt x="804590" y="170427"/>
                  </a:lnTo>
                  <a:lnTo>
                    <a:pt x="804465" y="165004"/>
                  </a:lnTo>
                  <a:lnTo>
                    <a:pt x="804476" y="162159"/>
                  </a:lnTo>
                  <a:lnTo>
                    <a:pt x="805251" y="155557"/>
                  </a:lnTo>
                  <a:lnTo>
                    <a:pt x="837860" y="127222"/>
                  </a:lnTo>
                  <a:lnTo>
                    <a:pt x="889887" y="127222"/>
                  </a:lnTo>
                  <a:lnTo>
                    <a:pt x="889121" y="126066"/>
                  </a:lnTo>
                  <a:lnTo>
                    <a:pt x="853912" y="102855"/>
                  </a:lnTo>
                  <a:lnTo>
                    <a:pt x="844943" y="101706"/>
                  </a:lnTo>
                  <a:close/>
                </a:path>
                <a:path w="1169034" h="417830">
                  <a:moveTo>
                    <a:pt x="886658" y="190938"/>
                  </a:moveTo>
                  <a:lnTo>
                    <a:pt x="854793" y="214750"/>
                  </a:lnTo>
                  <a:lnTo>
                    <a:pt x="847569" y="215820"/>
                  </a:lnTo>
                  <a:lnTo>
                    <a:pt x="899220" y="215820"/>
                  </a:lnTo>
                  <a:lnTo>
                    <a:pt x="899967" y="214977"/>
                  </a:lnTo>
                  <a:lnTo>
                    <a:pt x="904225" y="208987"/>
                  </a:lnTo>
                  <a:lnTo>
                    <a:pt x="907854" y="202520"/>
                  </a:lnTo>
                  <a:lnTo>
                    <a:pt x="886658" y="190938"/>
                  </a:lnTo>
                  <a:close/>
                </a:path>
                <a:path w="1169034" h="417830">
                  <a:moveTo>
                    <a:pt x="889887" y="127222"/>
                  </a:moveTo>
                  <a:lnTo>
                    <a:pt x="837860" y="127222"/>
                  </a:lnTo>
                  <a:lnTo>
                    <a:pt x="844536" y="127698"/>
                  </a:lnTo>
                  <a:lnTo>
                    <a:pt x="850667" y="129527"/>
                  </a:lnTo>
                  <a:lnTo>
                    <a:pt x="871837" y="154933"/>
                  </a:lnTo>
                  <a:lnTo>
                    <a:pt x="804590" y="170427"/>
                  </a:lnTo>
                  <a:lnTo>
                    <a:pt x="895111" y="170427"/>
                  </a:lnTo>
                  <a:lnTo>
                    <a:pt x="905631" y="168001"/>
                  </a:lnTo>
                  <a:lnTo>
                    <a:pt x="905250" y="165004"/>
                  </a:lnTo>
                  <a:lnTo>
                    <a:pt x="904768" y="162159"/>
                  </a:lnTo>
                  <a:lnTo>
                    <a:pt x="904184" y="159467"/>
                  </a:lnTo>
                  <a:lnTo>
                    <a:pt x="901591" y="150215"/>
                  </a:lnTo>
                  <a:lnTo>
                    <a:pt x="898215" y="141566"/>
                  </a:lnTo>
                  <a:lnTo>
                    <a:pt x="894057" y="133517"/>
                  </a:lnTo>
                  <a:lnTo>
                    <a:pt x="889887" y="127222"/>
                  </a:lnTo>
                  <a:close/>
                </a:path>
                <a:path w="1169034" h="417830">
                  <a:moveTo>
                    <a:pt x="1087352" y="0"/>
                  </a:moveTo>
                  <a:lnTo>
                    <a:pt x="1040972" y="11990"/>
                  </a:lnTo>
                  <a:lnTo>
                    <a:pt x="1006728" y="44262"/>
                  </a:lnTo>
                  <a:lnTo>
                    <a:pt x="993803" y="88949"/>
                  </a:lnTo>
                  <a:lnTo>
                    <a:pt x="994292" y="101052"/>
                  </a:lnTo>
                  <a:lnTo>
                    <a:pt x="1011113" y="147325"/>
                  </a:lnTo>
                  <a:lnTo>
                    <a:pt x="1046234" y="176984"/>
                  </a:lnTo>
                  <a:lnTo>
                    <a:pt x="1080431" y="185246"/>
                  </a:lnTo>
                  <a:lnTo>
                    <a:pt x="1092659" y="184848"/>
                  </a:lnTo>
                  <a:lnTo>
                    <a:pt x="1136025" y="170773"/>
                  </a:lnTo>
                  <a:lnTo>
                    <a:pt x="1153621" y="156046"/>
                  </a:lnTo>
                  <a:lnTo>
                    <a:pt x="1083506" y="156046"/>
                  </a:lnTo>
                  <a:lnTo>
                    <a:pt x="1075740" y="155078"/>
                  </a:lnTo>
                  <a:lnTo>
                    <a:pt x="1042906" y="135451"/>
                  </a:lnTo>
                  <a:lnTo>
                    <a:pt x="1026744" y="97065"/>
                  </a:lnTo>
                  <a:lnTo>
                    <a:pt x="1026324" y="88777"/>
                  </a:lnTo>
                  <a:lnTo>
                    <a:pt x="1026902" y="80706"/>
                  </a:lnTo>
                  <a:lnTo>
                    <a:pt x="1043617" y="46247"/>
                  </a:lnTo>
                  <a:lnTo>
                    <a:pt x="1078610" y="29851"/>
                  </a:lnTo>
                  <a:lnTo>
                    <a:pt x="1085692" y="29414"/>
                  </a:lnTo>
                  <a:lnTo>
                    <a:pt x="1131307" y="29414"/>
                  </a:lnTo>
                  <a:lnTo>
                    <a:pt x="1139299" y="14370"/>
                  </a:lnTo>
                  <a:lnTo>
                    <a:pt x="1097347" y="157"/>
                  </a:lnTo>
                  <a:lnTo>
                    <a:pt x="1087352" y="0"/>
                  </a:lnTo>
                  <a:close/>
                </a:path>
                <a:path w="1169034" h="417830">
                  <a:moveTo>
                    <a:pt x="1144442" y="120554"/>
                  </a:moveTo>
                  <a:lnTo>
                    <a:pt x="1114126" y="149664"/>
                  </a:lnTo>
                  <a:lnTo>
                    <a:pt x="1083506" y="156046"/>
                  </a:lnTo>
                  <a:lnTo>
                    <a:pt x="1153621" y="156046"/>
                  </a:lnTo>
                  <a:lnTo>
                    <a:pt x="1157476" y="151876"/>
                  </a:lnTo>
                  <a:lnTo>
                    <a:pt x="1163341" y="144215"/>
                  </a:lnTo>
                  <a:lnTo>
                    <a:pt x="1168610" y="135883"/>
                  </a:lnTo>
                  <a:lnTo>
                    <a:pt x="1144442" y="120554"/>
                  </a:lnTo>
                  <a:close/>
                </a:path>
                <a:path w="1169034" h="417830">
                  <a:moveTo>
                    <a:pt x="1131307" y="29414"/>
                  </a:moveTo>
                  <a:lnTo>
                    <a:pt x="1085692" y="29414"/>
                  </a:lnTo>
                  <a:lnTo>
                    <a:pt x="1092565" y="29770"/>
                  </a:lnTo>
                  <a:lnTo>
                    <a:pt x="1099230" y="30918"/>
                  </a:lnTo>
                  <a:lnTo>
                    <a:pt x="1105757" y="32741"/>
                  </a:lnTo>
                  <a:lnTo>
                    <a:pt x="1112213" y="35107"/>
                  </a:lnTo>
                  <a:lnTo>
                    <a:pt x="1118597" y="38013"/>
                  </a:lnTo>
                  <a:lnTo>
                    <a:pt x="1124910" y="41459"/>
                  </a:lnTo>
                  <a:lnTo>
                    <a:pt x="1131307" y="29414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53185" y="1679257"/>
              <a:ext cx="2591968" cy="265688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9205075" y="3136088"/>
              <a:ext cx="866140" cy="979169"/>
            </a:xfrm>
            <a:custGeom>
              <a:avLst/>
              <a:gdLst/>
              <a:ahLst/>
              <a:cxnLst/>
              <a:rect l="l" t="t" r="r" b="b"/>
              <a:pathLst>
                <a:path w="866140" h="979170">
                  <a:moveTo>
                    <a:pt x="176145" y="878420"/>
                  </a:moveTo>
                  <a:lnTo>
                    <a:pt x="133299" y="878420"/>
                  </a:lnTo>
                  <a:lnTo>
                    <a:pt x="138899" y="879690"/>
                  </a:lnTo>
                  <a:lnTo>
                    <a:pt x="143370" y="883500"/>
                  </a:lnTo>
                  <a:lnTo>
                    <a:pt x="148869" y="888580"/>
                  </a:lnTo>
                  <a:lnTo>
                    <a:pt x="151129" y="894930"/>
                  </a:lnTo>
                  <a:lnTo>
                    <a:pt x="149948" y="907630"/>
                  </a:lnTo>
                  <a:lnTo>
                    <a:pt x="122577" y="938110"/>
                  </a:lnTo>
                  <a:lnTo>
                    <a:pt x="85991" y="950810"/>
                  </a:lnTo>
                  <a:lnTo>
                    <a:pt x="90741" y="978750"/>
                  </a:lnTo>
                  <a:lnTo>
                    <a:pt x="129730" y="967320"/>
                  </a:lnTo>
                  <a:lnTo>
                    <a:pt x="138283" y="960970"/>
                  </a:lnTo>
                  <a:lnTo>
                    <a:pt x="146302" y="955890"/>
                  </a:lnTo>
                  <a:lnTo>
                    <a:pt x="174732" y="919060"/>
                  </a:lnTo>
                  <a:lnTo>
                    <a:pt x="179895" y="897470"/>
                  </a:lnTo>
                  <a:lnTo>
                    <a:pt x="179035" y="887310"/>
                  </a:lnTo>
                  <a:lnTo>
                    <a:pt x="176145" y="878420"/>
                  </a:lnTo>
                  <a:close/>
                </a:path>
                <a:path w="866140" h="979170">
                  <a:moveTo>
                    <a:pt x="76593" y="792060"/>
                  </a:moveTo>
                  <a:lnTo>
                    <a:pt x="37664" y="808570"/>
                  </a:lnTo>
                  <a:lnTo>
                    <a:pt x="9942" y="837780"/>
                  </a:lnTo>
                  <a:lnTo>
                    <a:pt x="0" y="869530"/>
                  </a:lnTo>
                  <a:lnTo>
                    <a:pt x="990" y="879690"/>
                  </a:lnTo>
                  <a:lnTo>
                    <a:pt x="4175" y="889850"/>
                  </a:lnTo>
                  <a:lnTo>
                    <a:pt x="9554" y="898740"/>
                  </a:lnTo>
                  <a:lnTo>
                    <a:pt x="17132" y="906360"/>
                  </a:lnTo>
                  <a:lnTo>
                    <a:pt x="17513" y="907630"/>
                  </a:lnTo>
                  <a:lnTo>
                    <a:pt x="26697" y="913980"/>
                  </a:lnTo>
                  <a:lnTo>
                    <a:pt x="35921" y="917790"/>
                  </a:lnTo>
                  <a:lnTo>
                    <a:pt x="45184" y="919060"/>
                  </a:lnTo>
                  <a:lnTo>
                    <a:pt x="54482" y="919060"/>
                  </a:lnTo>
                  <a:lnTo>
                    <a:pt x="64103" y="915250"/>
                  </a:lnTo>
                  <a:lnTo>
                    <a:pt x="74312" y="911440"/>
                  </a:lnTo>
                  <a:lnTo>
                    <a:pt x="85110" y="905090"/>
                  </a:lnTo>
                  <a:lnTo>
                    <a:pt x="96494" y="896200"/>
                  </a:lnTo>
                  <a:lnTo>
                    <a:pt x="105867" y="889850"/>
                  </a:lnTo>
                  <a:lnTo>
                    <a:pt x="109935" y="887310"/>
                  </a:lnTo>
                  <a:lnTo>
                    <a:pt x="46456" y="887310"/>
                  </a:lnTo>
                  <a:lnTo>
                    <a:pt x="40576" y="886040"/>
                  </a:lnTo>
                  <a:lnTo>
                    <a:pt x="35750" y="882230"/>
                  </a:lnTo>
                  <a:lnTo>
                    <a:pt x="30848" y="877150"/>
                  </a:lnTo>
                  <a:lnTo>
                    <a:pt x="28727" y="872070"/>
                  </a:lnTo>
                  <a:lnTo>
                    <a:pt x="29248" y="859370"/>
                  </a:lnTo>
                  <a:lnTo>
                    <a:pt x="57594" y="830160"/>
                  </a:lnTo>
                  <a:lnTo>
                    <a:pt x="83642" y="821270"/>
                  </a:lnTo>
                  <a:lnTo>
                    <a:pt x="76593" y="792060"/>
                  </a:lnTo>
                  <a:close/>
                </a:path>
                <a:path w="866140" h="979170">
                  <a:moveTo>
                    <a:pt x="135485" y="846670"/>
                  </a:moveTo>
                  <a:lnTo>
                    <a:pt x="116826" y="849210"/>
                  </a:lnTo>
                  <a:lnTo>
                    <a:pt x="106672" y="854290"/>
                  </a:lnTo>
                  <a:lnTo>
                    <a:pt x="95905" y="860640"/>
                  </a:lnTo>
                  <a:lnTo>
                    <a:pt x="84531" y="868260"/>
                  </a:lnTo>
                  <a:lnTo>
                    <a:pt x="74820" y="874610"/>
                  </a:lnTo>
                  <a:lnTo>
                    <a:pt x="66395" y="879690"/>
                  </a:lnTo>
                  <a:lnTo>
                    <a:pt x="59256" y="883500"/>
                  </a:lnTo>
                  <a:lnTo>
                    <a:pt x="53403" y="886040"/>
                  </a:lnTo>
                  <a:lnTo>
                    <a:pt x="46456" y="887310"/>
                  </a:lnTo>
                  <a:lnTo>
                    <a:pt x="109935" y="887310"/>
                  </a:lnTo>
                  <a:lnTo>
                    <a:pt x="114003" y="884770"/>
                  </a:lnTo>
                  <a:lnTo>
                    <a:pt x="120903" y="882230"/>
                  </a:lnTo>
                  <a:lnTo>
                    <a:pt x="126568" y="879690"/>
                  </a:lnTo>
                  <a:lnTo>
                    <a:pt x="133299" y="878420"/>
                  </a:lnTo>
                  <a:lnTo>
                    <a:pt x="176145" y="878420"/>
                  </a:lnTo>
                  <a:lnTo>
                    <a:pt x="175733" y="877150"/>
                  </a:lnTo>
                  <a:lnTo>
                    <a:pt x="169987" y="866990"/>
                  </a:lnTo>
                  <a:lnTo>
                    <a:pt x="161797" y="858100"/>
                  </a:lnTo>
                  <a:lnTo>
                    <a:pt x="161416" y="858100"/>
                  </a:lnTo>
                  <a:lnTo>
                    <a:pt x="153011" y="851750"/>
                  </a:lnTo>
                  <a:lnTo>
                    <a:pt x="144367" y="847940"/>
                  </a:lnTo>
                  <a:lnTo>
                    <a:pt x="135485" y="846670"/>
                  </a:lnTo>
                  <a:close/>
                </a:path>
                <a:path w="866140" h="979170">
                  <a:moveTo>
                    <a:pt x="203723" y="709510"/>
                  </a:moveTo>
                  <a:lnTo>
                    <a:pt x="163144" y="724750"/>
                  </a:lnTo>
                  <a:lnTo>
                    <a:pt x="140995" y="764120"/>
                  </a:lnTo>
                  <a:lnTo>
                    <a:pt x="140314" y="773010"/>
                  </a:lnTo>
                  <a:lnTo>
                    <a:pt x="140765" y="781900"/>
                  </a:lnTo>
                  <a:lnTo>
                    <a:pt x="159454" y="821270"/>
                  </a:lnTo>
                  <a:lnTo>
                    <a:pt x="166281" y="827620"/>
                  </a:lnTo>
                  <a:lnTo>
                    <a:pt x="166662" y="828890"/>
                  </a:lnTo>
                  <a:lnTo>
                    <a:pt x="209191" y="846670"/>
                  </a:lnTo>
                  <a:lnTo>
                    <a:pt x="217871" y="846670"/>
                  </a:lnTo>
                  <a:lnTo>
                    <a:pt x="257781" y="828890"/>
                  </a:lnTo>
                  <a:lnTo>
                    <a:pt x="266653" y="818730"/>
                  </a:lnTo>
                  <a:lnTo>
                    <a:pt x="215574" y="818730"/>
                  </a:lnTo>
                  <a:lnTo>
                    <a:pt x="208691" y="817460"/>
                  </a:lnTo>
                  <a:lnTo>
                    <a:pt x="194602" y="812380"/>
                  </a:lnTo>
                  <a:lnTo>
                    <a:pt x="206390" y="798410"/>
                  </a:lnTo>
                  <a:lnTo>
                    <a:pt x="179006" y="798410"/>
                  </a:lnTo>
                  <a:lnTo>
                    <a:pt x="167056" y="766660"/>
                  </a:lnTo>
                  <a:lnTo>
                    <a:pt x="168351" y="760310"/>
                  </a:lnTo>
                  <a:lnTo>
                    <a:pt x="198208" y="737450"/>
                  </a:lnTo>
                  <a:lnTo>
                    <a:pt x="257830" y="737450"/>
                  </a:lnTo>
                  <a:lnTo>
                    <a:pt x="258902" y="736180"/>
                  </a:lnTo>
                  <a:lnTo>
                    <a:pt x="256806" y="734910"/>
                  </a:lnTo>
                  <a:lnTo>
                    <a:pt x="254736" y="732370"/>
                  </a:lnTo>
                  <a:lnTo>
                    <a:pt x="252679" y="731100"/>
                  </a:lnTo>
                  <a:lnTo>
                    <a:pt x="245096" y="724750"/>
                  </a:lnTo>
                  <a:lnTo>
                    <a:pt x="237245" y="719670"/>
                  </a:lnTo>
                  <a:lnTo>
                    <a:pt x="229122" y="715860"/>
                  </a:lnTo>
                  <a:lnTo>
                    <a:pt x="212208" y="710780"/>
                  </a:lnTo>
                  <a:lnTo>
                    <a:pt x="203723" y="709510"/>
                  </a:lnTo>
                  <a:close/>
                </a:path>
                <a:path w="866140" h="979170">
                  <a:moveTo>
                    <a:pt x="281165" y="762850"/>
                  </a:moveTo>
                  <a:lnTo>
                    <a:pt x="257238" y="766660"/>
                  </a:lnTo>
                  <a:lnTo>
                    <a:pt x="257784" y="774280"/>
                  </a:lnTo>
                  <a:lnTo>
                    <a:pt x="257213" y="780630"/>
                  </a:lnTo>
                  <a:lnTo>
                    <a:pt x="234910" y="813650"/>
                  </a:lnTo>
                  <a:lnTo>
                    <a:pt x="222351" y="818730"/>
                  </a:lnTo>
                  <a:lnTo>
                    <a:pt x="266653" y="818730"/>
                  </a:lnTo>
                  <a:lnTo>
                    <a:pt x="282100" y="779360"/>
                  </a:lnTo>
                  <a:lnTo>
                    <a:pt x="282084" y="770470"/>
                  </a:lnTo>
                  <a:lnTo>
                    <a:pt x="281165" y="762850"/>
                  </a:lnTo>
                  <a:close/>
                </a:path>
                <a:path w="866140" h="979170">
                  <a:moveTo>
                    <a:pt x="257830" y="737450"/>
                  </a:moveTo>
                  <a:lnTo>
                    <a:pt x="198208" y="737450"/>
                  </a:lnTo>
                  <a:lnTo>
                    <a:pt x="211212" y="739990"/>
                  </a:lnTo>
                  <a:lnTo>
                    <a:pt x="217609" y="742530"/>
                  </a:lnTo>
                  <a:lnTo>
                    <a:pt x="223939" y="746340"/>
                  </a:lnTo>
                  <a:lnTo>
                    <a:pt x="179006" y="798410"/>
                  </a:lnTo>
                  <a:lnTo>
                    <a:pt x="206390" y="798410"/>
                  </a:lnTo>
                  <a:lnTo>
                    <a:pt x="257830" y="737450"/>
                  </a:lnTo>
                  <a:close/>
                </a:path>
                <a:path w="866140" h="979170">
                  <a:moveTo>
                    <a:pt x="240360" y="638390"/>
                  </a:moveTo>
                  <a:lnTo>
                    <a:pt x="220319" y="661250"/>
                  </a:lnTo>
                  <a:lnTo>
                    <a:pt x="322287" y="748880"/>
                  </a:lnTo>
                  <a:lnTo>
                    <a:pt x="342328" y="726020"/>
                  </a:lnTo>
                  <a:lnTo>
                    <a:pt x="303504" y="693000"/>
                  </a:lnTo>
                  <a:lnTo>
                    <a:pt x="294607" y="684110"/>
                  </a:lnTo>
                  <a:lnTo>
                    <a:pt x="287975" y="675220"/>
                  </a:lnTo>
                  <a:lnTo>
                    <a:pt x="283605" y="666330"/>
                  </a:lnTo>
                  <a:lnTo>
                    <a:pt x="281796" y="658710"/>
                  </a:lnTo>
                  <a:lnTo>
                    <a:pt x="263321" y="658710"/>
                  </a:lnTo>
                  <a:lnTo>
                    <a:pt x="240360" y="638390"/>
                  </a:lnTo>
                  <a:close/>
                </a:path>
                <a:path w="866140" h="979170">
                  <a:moveTo>
                    <a:pt x="269417" y="600290"/>
                  </a:moveTo>
                  <a:lnTo>
                    <a:pt x="264147" y="607910"/>
                  </a:lnTo>
                  <a:lnTo>
                    <a:pt x="260261" y="614260"/>
                  </a:lnTo>
                  <a:lnTo>
                    <a:pt x="257755" y="621880"/>
                  </a:lnTo>
                  <a:lnTo>
                    <a:pt x="256628" y="628230"/>
                  </a:lnTo>
                  <a:lnTo>
                    <a:pt x="256724" y="635850"/>
                  </a:lnTo>
                  <a:lnTo>
                    <a:pt x="257870" y="643470"/>
                  </a:lnTo>
                  <a:lnTo>
                    <a:pt x="260068" y="651090"/>
                  </a:lnTo>
                  <a:lnTo>
                    <a:pt x="263321" y="658710"/>
                  </a:lnTo>
                  <a:lnTo>
                    <a:pt x="281796" y="658710"/>
                  </a:lnTo>
                  <a:lnTo>
                    <a:pt x="281495" y="657440"/>
                  </a:lnTo>
                  <a:lnTo>
                    <a:pt x="281483" y="648550"/>
                  </a:lnTo>
                  <a:lnTo>
                    <a:pt x="283389" y="639660"/>
                  </a:lnTo>
                  <a:lnTo>
                    <a:pt x="287212" y="630770"/>
                  </a:lnTo>
                  <a:lnTo>
                    <a:pt x="292950" y="623150"/>
                  </a:lnTo>
                  <a:lnTo>
                    <a:pt x="294119" y="621880"/>
                  </a:lnTo>
                  <a:lnTo>
                    <a:pt x="269417" y="600290"/>
                  </a:lnTo>
                  <a:close/>
                </a:path>
                <a:path w="866140" h="979170">
                  <a:moveTo>
                    <a:pt x="302044" y="566000"/>
                  </a:moveTo>
                  <a:lnTo>
                    <a:pt x="280504" y="591400"/>
                  </a:lnTo>
                  <a:lnTo>
                    <a:pt x="419201" y="638390"/>
                  </a:lnTo>
                  <a:lnTo>
                    <a:pt x="437260" y="616800"/>
                  </a:lnTo>
                  <a:lnTo>
                    <a:pt x="430040" y="602830"/>
                  </a:lnTo>
                  <a:lnTo>
                    <a:pt x="400507" y="602830"/>
                  </a:lnTo>
                  <a:lnTo>
                    <a:pt x="302044" y="566000"/>
                  </a:lnTo>
                  <a:close/>
                </a:path>
                <a:path w="866140" h="979170">
                  <a:moveTo>
                    <a:pt x="370306" y="487260"/>
                  </a:moveTo>
                  <a:lnTo>
                    <a:pt x="349262" y="511390"/>
                  </a:lnTo>
                  <a:lnTo>
                    <a:pt x="400507" y="602830"/>
                  </a:lnTo>
                  <a:lnTo>
                    <a:pt x="430040" y="602830"/>
                  </a:lnTo>
                  <a:lnTo>
                    <a:pt x="370306" y="487260"/>
                  </a:lnTo>
                  <a:close/>
                </a:path>
                <a:path w="866140" h="979170">
                  <a:moveTo>
                    <a:pt x="408228" y="442810"/>
                  </a:moveTo>
                  <a:lnTo>
                    <a:pt x="388200" y="465670"/>
                  </a:lnTo>
                  <a:lnTo>
                    <a:pt x="490156" y="553300"/>
                  </a:lnTo>
                  <a:lnTo>
                    <a:pt x="510197" y="530440"/>
                  </a:lnTo>
                  <a:lnTo>
                    <a:pt x="408228" y="442810"/>
                  </a:lnTo>
                  <a:close/>
                </a:path>
                <a:path w="866140" h="979170">
                  <a:moveTo>
                    <a:pt x="525640" y="337400"/>
                  </a:moveTo>
                  <a:lnTo>
                    <a:pt x="518744" y="337400"/>
                  </a:lnTo>
                  <a:lnTo>
                    <a:pt x="505248" y="339940"/>
                  </a:lnTo>
                  <a:lnTo>
                    <a:pt x="473125" y="362800"/>
                  </a:lnTo>
                  <a:lnTo>
                    <a:pt x="456302" y="404710"/>
                  </a:lnTo>
                  <a:lnTo>
                    <a:pt x="456264" y="409790"/>
                  </a:lnTo>
                  <a:lnTo>
                    <a:pt x="456391" y="414870"/>
                  </a:lnTo>
                  <a:lnTo>
                    <a:pt x="474282" y="454240"/>
                  </a:lnTo>
                  <a:lnTo>
                    <a:pt x="481037" y="461860"/>
                  </a:lnTo>
                  <a:lnTo>
                    <a:pt x="481418" y="461860"/>
                  </a:lnTo>
                  <a:lnTo>
                    <a:pt x="488993" y="466940"/>
                  </a:lnTo>
                  <a:lnTo>
                    <a:pt x="496935" y="472020"/>
                  </a:lnTo>
                  <a:lnTo>
                    <a:pt x="505243" y="475830"/>
                  </a:lnTo>
                  <a:lnTo>
                    <a:pt x="522745" y="478370"/>
                  </a:lnTo>
                  <a:lnTo>
                    <a:pt x="531510" y="478370"/>
                  </a:lnTo>
                  <a:lnTo>
                    <a:pt x="572469" y="461860"/>
                  </a:lnTo>
                  <a:lnTo>
                    <a:pt x="583139" y="449160"/>
                  </a:lnTo>
                  <a:lnTo>
                    <a:pt x="523568" y="449160"/>
                  </a:lnTo>
                  <a:lnTo>
                    <a:pt x="515791" y="446620"/>
                  </a:lnTo>
                  <a:lnTo>
                    <a:pt x="508290" y="442810"/>
                  </a:lnTo>
                  <a:lnTo>
                    <a:pt x="501065" y="437730"/>
                  </a:lnTo>
                  <a:lnTo>
                    <a:pt x="500684" y="437730"/>
                  </a:lnTo>
                  <a:lnTo>
                    <a:pt x="484585" y="402170"/>
                  </a:lnTo>
                  <a:lnTo>
                    <a:pt x="485892" y="394550"/>
                  </a:lnTo>
                  <a:lnTo>
                    <a:pt x="515683" y="366610"/>
                  </a:lnTo>
                  <a:lnTo>
                    <a:pt x="522033" y="365340"/>
                  </a:lnTo>
                  <a:lnTo>
                    <a:pt x="528866" y="365340"/>
                  </a:lnTo>
                  <a:lnTo>
                    <a:pt x="525640" y="337400"/>
                  </a:lnTo>
                  <a:close/>
                </a:path>
                <a:path w="866140" h="979170">
                  <a:moveTo>
                    <a:pt x="371030" y="409790"/>
                  </a:moveTo>
                  <a:lnTo>
                    <a:pt x="349503" y="435190"/>
                  </a:lnTo>
                  <a:lnTo>
                    <a:pt x="371690" y="454240"/>
                  </a:lnTo>
                  <a:lnTo>
                    <a:pt x="393217" y="428840"/>
                  </a:lnTo>
                  <a:lnTo>
                    <a:pt x="371030" y="409790"/>
                  </a:lnTo>
                  <a:close/>
                </a:path>
                <a:path w="866140" h="979170">
                  <a:moveTo>
                    <a:pt x="596061" y="395820"/>
                  </a:moveTo>
                  <a:lnTo>
                    <a:pt x="570052" y="398360"/>
                  </a:lnTo>
                  <a:lnTo>
                    <a:pt x="570621" y="403440"/>
                  </a:lnTo>
                  <a:lnTo>
                    <a:pt x="570710" y="405980"/>
                  </a:lnTo>
                  <a:lnTo>
                    <a:pt x="553780" y="441540"/>
                  </a:lnTo>
                  <a:lnTo>
                    <a:pt x="539544" y="449160"/>
                  </a:lnTo>
                  <a:lnTo>
                    <a:pt x="583139" y="449160"/>
                  </a:lnTo>
                  <a:lnTo>
                    <a:pt x="596822" y="412330"/>
                  </a:lnTo>
                  <a:lnTo>
                    <a:pt x="596843" y="403440"/>
                  </a:lnTo>
                  <a:lnTo>
                    <a:pt x="596061" y="395820"/>
                  </a:lnTo>
                  <a:close/>
                </a:path>
                <a:path w="866140" h="979170">
                  <a:moveTo>
                    <a:pt x="610579" y="235800"/>
                  </a:moveTo>
                  <a:lnTo>
                    <a:pt x="602124" y="235800"/>
                  </a:lnTo>
                  <a:lnTo>
                    <a:pt x="585465" y="240880"/>
                  </a:lnTo>
                  <a:lnTo>
                    <a:pt x="552815" y="273900"/>
                  </a:lnTo>
                  <a:lnTo>
                    <a:pt x="547166" y="299300"/>
                  </a:lnTo>
                  <a:lnTo>
                    <a:pt x="547620" y="308190"/>
                  </a:lnTo>
                  <a:lnTo>
                    <a:pt x="566305" y="347560"/>
                  </a:lnTo>
                  <a:lnTo>
                    <a:pt x="573125" y="353910"/>
                  </a:lnTo>
                  <a:lnTo>
                    <a:pt x="573519" y="353910"/>
                  </a:lnTo>
                  <a:lnTo>
                    <a:pt x="581620" y="360260"/>
                  </a:lnTo>
                  <a:lnTo>
                    <a:pt x="589940" y="365340"/>
                  </a:lnTo>
                  <a:lnTo>
                    <a:pt x="598479" y="369150"/>
                  </a:lnTo>
                  <a:lnTo>
                    <a:pt x="616043" y="371690"/>
                  </a:lnTo>
                  <a:lnTo>
                    <a:pt x="624722" y="371690"/>
                  </a:lnTo>
                  <a:lnTo>
                    <a:pt x="664638" y="353910"/>
                  </a:lnTo>
                  <a:lnTo>
                    <a:pt x="673148" y="345020"/>
                  </a:lnTo>
                  <a:lnTo>
                    <a:pt x="622431" y="345020"/>
                  </a:lnTo>
                  <a:lnTo>
                    <a:pt x="615548" y="343750"/>
                  </a:lnTo>
                  <a:lnTo>
                    <a:pt x="608558" y="341210"/>
                  </a:lnTo>
                  <a:lnTo>
                    <a:pt x="601459" y="337400"/>
                  </a:lnTo>
                  <a:lnTo>
                    <a:pt x="612357" y="324700"/>
                  </a:lnTo>
                  <a:lnTo>
                    <a:pt x="585863" y="324700"/>
                  </a:lnTo>
                  <a:lnTo>
                    <a:pt x="573906" y="292950"/>
                  </a:lnTo>
                  <a:lnTo>
                    <a:pt x="575200" y="286600"/>
                  </a:lnTo>
                  <a:lnTo>
                    <a:pt x="598682" y="263740"/>
                  </a:lnTo>
                  <a:lnTo>
                    <a:pt x="664669" y="263740"/>
                  </a:lnTo>
                  <a:lnTo>
                    <a:pt x="665759" y="262470"/>
                  </a:lnTo>
                  <a:lnTo>
                    <a:pt x="663663" y="259930"/>
                  </a:lnTo>
                  <a:lnTo>
                    <a:pt x="661593" y="258660"/>
                  </a:lnTo>
                  <a:lnTo>
                    <a:pt x="659523" y="256120"/>
                  </a:lnTo>
                  <a:lnTo>
                    <a:pt x="651946" y="251040"/>
                  </a:lnTo>
                  <a:lnTo>
                    <a:pt x="644096" y="245960"/>
                  </a:lnTo>
                  <a:lnTo>
                    <a:pt x="635974" y="242150"/>
                  </a:lnTo>
                  <a:lnTo>
                    <a:pt x="627583" y="238340"/>
                  </a:lnTo>
                  <a:lnTo>
                    <a:pt x="610579" y="235800"/>
                  </a:lnTo>
                  <a:close/>
                </a:path>
                <a:path w="866140" h="979170">
                  <a:moveTo>
                    <a:pt x="688022" y="289140"/>
                  </a:moveTo>
                  <a:lnTo>
                    <a:pt x="664082" y="291680"/>
                  </a:lnTo>
                  <a:lnTo>
                    <a:pt x="664641" y="299300"/>
                  </a:lnTo>
                  <a:lnTo>
                    <a:pt x="664070" y="306920"/>
                  </a:lnTo>
                  <a:lnTo>
                    <a:pt x="660653" y="318350"/>
                  </a:lnTo>
                  <a:lnTo>
                    <a:pt x="657390" y="324700"/>
                  </a:lnTo>
                  <a:lnTo>
                    <a:pt x="652564" y="329780"/>
                  </a:lnTo>
                  <a:lnTo>
                    <a:pt x="647382" y="336130"/>
                  </a:lnTo>
                  <a:lnTo>
                    <a:pt x="641762" y="339940"/>
                  </a:lnTo>
                  <a:lnTo>
                    <a:pt x="635704" y="342480"/>
                  </a:lnTo>
                  <a:lnTo>
                    <a:pt x="622431" y="345020"/>
                  </a:lnTo>
                  <a:lnTo>
                    <a:pt x="673148" y="345020"/>
                  </a:lnTo>
                  <a:lnTo>
                    <a:pt x="689068" y="304380"/>
                  </a:lnTo>
                  <a:lnTo>
                    <a:pt x="688941" y="296760"/>
                  </a:lnTo>
                  <a:lnTo>
                    <a:pt x="688022" y="289140"/>
                  </a:lnTo>
                  <a:close/>
                </a:path>
                <a:path w="866140" h="979170">
                  <a:moveTo>
                    <a:pt x="664669" y="263740"/>
                  </a:moveTo>
                  <a:lnTo>
                    <a:pt x="611597" y="263740"/>
                  </a:lnTo>
                  <a:lnTo>
                    <a:pt x="618064" y="265010"/>
                  </a:lnTo>
                  <a:lnTo>
                    <a:pt x="630796" y="272630"/>
                  </a:lnTo>
                  <a:lnTo>
                    <a:pt x="585863" y="324700"/>
                  </a:lnTo>
                  <a:lnTo>
                    <a:pt x="612357" y="324700"/>
                  </a:lnTo>
                  <a:lnTo>
                    <a:pt x="664669" y="263740"/>
                  </a:lnTo>
                  <a:close/>
                </a:path>
                <a:path w="866140" h="979170">
                  <a:moveTo>
                    <a:pt x="729894" y="0"/>
                  </a:moveTo>
                  <a:lnTo>
                    <a:pt x="643902" y="100228"/>
                  </a:lnTo>
                  <a:lnTo>
                    <a:pt x="779094" y="216204"/>
                  </a:lnTo>
                  <a:lnTo>
                    <a:pt x="815071" y="174269"/>
                  </a:lnTo>
                  <a:lnTo>
                    <a:pt x="778230" y="174269"/>
                  </a:lnTo>
                  <a:lnTo>
                    <a:pt x="741895" y="143090"/>
                  </a:lnTo>
                  <a:lnTo>
                    <a:pt x="757518" y="124879"/>
                  </a:lnTo>
                  <a:lnTo>
                    <a:pt x="720674" y="124879"/>
                  </a:lnTo>
                  <a:lnTo>
                    <a:pt x="685495" y="94703"/>
                  </a:lnTo>
                  <a:lnTo>
                    <a:pt x="751116" y="18211"/>
                  </a:lnTo>
                  <a:lnTo>
                    <a:pt x="729894" y="0"/>
                  </a:lnTo>
                  <a:close/>
                </a:path>
                <a:path w="866140" h="979170">
                  <a:moveTo>
                    <a:pt x="844689" y="96812"/>
                  </a:moveTo>
                  <a:lnTo>
                    <a:pt x="778230" y="174269"/>
                  </a:lnTo>
                  <a:lnTo>
                    <a:pt x="815071" y="174269"/>
                  </a:lnTo>
                  <a:lnTo>
                    <a:pt x="865911" y="115011"/>
                  </a:lnTo>
                  <a:lnTo>
                    <a:pt x="844689" y="96812"/>
                  </a:lnTo>
                  <a:close/>
                </a:path>
                <a:path w="866140" h="979170">
                  <a:moveTo>
                    <a:pt x="778840" y="57086"/>
                  </a:moveTo>
                  <a:lnTo>
                    <a:pt x="720674" y="124879"/>
                  </a:lnTo>
                  <a:lnTo>
                    <a:pt x="757518" y="124879"/>
                  </a:lnTo>
                  <a:lnTo>
                    <a:pt x="800061" y="75285"/>
                  </a:lnTo>
                  <a:lnTo>
                    <a:pt x="778840" y="57086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01081" y="3510919"/>
              <a:ext cx="2393258" cy="268097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321171" y="5621016"/>
              <a:ext cx="1095375" cy="633730"/>
            </a:xfrm>
            <a:custGeom>
              <a:avLst/>
              <a:gdLst/>
              <a:ahLst/>
              <a:cxnLst/>
              <a:rect l="l" t="t" r="r" b="b"/>
              <a:pathLst>
                <a:path w="1095375" h="633729">
                  <a:moveTo>
                    <a:pt x="780661" y="410210"/>
                  </a:moveTo>
                  <a:lnTo>
                    <a:pt x="771969" y="410210"/>
                  </a:lnTo>
                  <a:lnTo>
                    <a:pt x="763428" y="411480"/>
                  </a:lnTo>
                  <a:lnTo>
                    <a:pt x="726395" y="433070"/>
                  </a:lnTo>
                  <a:lnTo>
                    <a:pt x="715746" y="448310"/>
                  </a:lnTo>
                  <a:lnTo>
                    <a:pt x="715505" y="448310"/>
                  </a:lnTo>
                  <a:lnTo>
                    <a:pt x="706613" y="486410"/>
                  </a:lnTo>
                  <a:lnTo>
                    <a:pt x="707362" y="494030"/>
                  </a:lnTo>
                  <a:lnTo>
                    <a:pt x="728237" y="532130"/>
                  </a:lnTo>
                  <a:lnTo>
                    <a:pt x="767438" y="551180"/>
                  </a:lnTo>
                  <a:lnTo>
                    <a:pt x="789832" y="551180"/>
                  </a:lnTo>
                  <a:lnTo>
                    <a:pt x="803948" y="546100"/>
                  </a:lnTo>
                  <a:lnTo>
                    <a:pt x="796963" y="527050"/>
                  </a:lnTo>
                  <a:lnTo>
                    <a:pt x="781723" y="527050"/>
                  </a:lnTo>
                  <a:lnTo>
                    <a:pt x="768921" y="525780"/>
                  </a:lnTo>
                  <a:lnTo>
                    <a:pt x="737489" y="501650"/>
                  </a:lnTo>
                  <a:lnTo>
                    <a:pt x="735023" y="487680"/>
                  </a:lnTo>
                  <a:lnTo>
                    <a:pt x="735744" y="480060"/>
                  </a:lnTo>
                  <a:lnTo>
                    <a:pt x="737768" y="472440"/>
                  </a:lnTo>
                  <a:lnTo>
                    <a:pt x="781212" y="472440"/>
                  </a:lnTo>
                  <a:lnTo>
                    <a:pt x="747102" y="454660"/>
                  </a:lnTo>
                  <a:lnTo>
                    <a:pt x="775500" y="435610"/>
                  </a:lnTo>
                  <a:lnTo>
                    <a:pt x="828658" y="435610"/>
                  </a:lnTo>
                  <a:lnTo>
                    <a:pt x="822645" y="429260"/>
                  </a:lnTo>
                  <a:lnTo>
                    <a:pt x="815285" y="422910"/>
                  </a:lnTo>
                  <a:lnTo>
                    <a:pt x="806577" y="417830"/>
                  </a:lnTo>
                  <a:lnTo>
                    <a:pt x="797963" y="414020"/>
                  </a:lnTo>
                  <a:lnTo>
                    <a:pt x="789325" y="411480"/>
                  </a:lnTo>
                  <a:lnTo>
                    <a:pt x="780661" y="410210"/>
                  </a:lnTo>
                  <a:close/>
                </a:path>
                <a:path w="1095375" h="633729">
                  <a:moveTo>
                    <a:pt x="795566" y="523240"/>
                  </a:moveTo>
                  <a:lnTo>
                    <a:pt x="788466" y="525780"/>
                  </a:lnTo>
                  <a:lnTo>
                    <a:pt x="781723" y="527050"/>
                  </a:lnTo>
                  <a:lnTo>
                    <a:pt x="796963" y="527050"/>
                  </a:lnTo>
                  <a:lnTo>
                    <a:pt x="795566" y="523240"/>
                  </a:lnTo>
                  <a:close/>
                </a:path>
                <a:path w="1095375" h="633729">
                  <a:moveTo>
                    <a:pt x="781212" y="472440"/>
                  </a:moveTo>
                  <a:lnTo>
                    <a:pt x="737768" y="472440"/>
                  </a:lnTo>
                  <a:lnTo>
                    <a:pt x="824928" y="519430"/>
                  </a:lnTo>
                  <a:lnTo>
                    <a:pt x="838524" y="486410"/>
                  </a:lnTo>
                  <a:lnTo>
                    <a:pt x="808012" y="486410"/>
                  </a:lnTo>
                  <a:lnTo>
                    <a:pt x="781212" y="472440"/>
                  </a:lnTo>
                  <a:close/>
                </a:path>
                <a:path w="1095375" h="633729">
                  <a:moveTo>
                    <a:pt x="828658" y="435610"/>
                  </a:moveTo>
                  <a:lnTo>
                    <a:pt x="781827" y="435610"/>
                  </a:lnTo>
                  <a:lnTo>
                    <a:pt x="788169" y="436880"/>
                  </a:lnTo>
                  <a:lnTo>
                    <a:pt x="794524" y="439420"/>
                  </a:lnTo>
                  <a:lnTo>
                    <a:pt x="811667" y="471170"/>
                  </a:lnTo>
                  <a:lnTo>
                    <a:pt x="811614" y="473710"/>
                  </a:lnTo>
                  <a:lnTo>
                    <a:pt x="810360" y="480060"/>
                  </a:lnTo>
                  <a:lnTo>
                    <a:pt x="808012" y="486410"/>
                  </a:lnTo>
                  <a:lnTo>
                    <a:pt x="838524" y="486410"/>
                  </a:lnTo>
                  <a:lnTo>
                    <a:pt x="838831" y="485140"/>
                  </a:lnTo>
                  <a:lnTo>
                    <a:pt x="839990" y="476250"/>
                  </a:lnTo>
                  <a:lnTo>
                    <a:pt x="840068" y="467360"/>
                  </a:lnTo>
                  <a:lnTo>
                    <a:pt x="838985" y="459740"/>
                  </a:lnTo>
                  <a:lnTo>
                    <a:pt x="836738" y="450850"/>
                  </a:lnTo>
                  <a:lnTo>
                    <a:pt x="833323" y="443230"/>
                  </a:lnTo>
                  <a:lnTo>
                    <a:pt x="828658" y="435610"/>
                  </a:lnTo>
                  <a:close/>
                </a:path>
                <a:path w="1095375" h="633729">
                  <a:moveTo>
                    <a:pt x="657886" y="344170"/>
                  </a:moveTo>
                  <a:lnTo>
                    <a:pt x="648766" y="344170"/>
                  </a:lnTo>
                  <a:lnTo>
                    <a:pt x="639806" y="345440"/>
                  </a:lnTo>
                  <a:lnTo>
                    <a:pt x="601295" y="367030"/>
                  </a:lnTo>
                  <a:lnTo>
                    <a:pt x="590524" y="382270"/>
                  </a:lnTo>
                  <a:lnTo>
                    <a:pt x="590283" y="382270"/>
                  </a:lnTo>
                  <a:lnTo>
                    <a:pt x="586416" y="391160"/>
                  </a:lnTo>
                  <a:lnTo>
                    <a:pt x="583730" y="400050"/>
                  </a:lnTo>
                  <a:lnTo>
                    <a:pt x="582225" y="408940"/>
                  </a:lnTo>
                  <a:lnTo>
                    <a:pt x="581901" y="417830"/>
                  </a:lnTo>
                  <a:lnTo>
                    <a:pt x="582722" y="426720"/>
                  </a:lnTo>
                  <a:lnTo>
                    <a:pt x="603324" y="464820"/>
                  </a:lnTo>
                  <a:lnTo>
                    <a:pt x="635517" y="482600"/>
                  </a:lnTo>
                  <a:lnTo>
                    <a:pt x="643325" y="485140"/>
                  </a:lnTo>
                  <a:lnTo>
                    <a:pt x="658091" y="485140"/>
                  </a:lnTo>
                  <a:lnTo>
                    <a:pt x="672332" y="482600"/>
                  </a:lnTo>
                  <a:lnTo>
                    <a:pt x="679297" y="480060"/>
                  </a:lnTo>
                  <a:lnTo>
                    <a:pt x="672680" y="458470"/>
                  </a:lnTo>
                  <a:lnTo>
                    <a:pt x="645617" y="458470"/>
                  </a:lnTo>
                  <a:lnTo>
                    <a:pt x="639216" y="457200"/>
                  </a:lnTo>
                  <a:lnTo>
                    <a:pt x="613206" y="429260"/>
                  </a:lnTo>
                  <a:lnTo>
                    <a:pt x="612015" y="420370"/>
                  </a:lnTo>
                  <a:lnTo>
                    <a:pt x="612365" y="412750"/>
                  </a:lnTo>
                  <a:lnTo>
                    <a:pt x="614253" y="405130"/>
                  </a:lnTo>
                  <a:lnTo>
                    <a:pt x="617677" y="396240"/>
                  </a:lnTo>
                  <a:lnTo>
                    <a:pt x="617918" y="396240"/>
                  </a:lnTo>
                  <a:lnTo>
                    <a:pt x="622695" y="388620"/>
                  </a:lnTo>
                  <a:lnTo>
                    <a:pt x="628261" y="382270"/>
                  </a:lnTo>
                  <a:lnTo>
                    <a:pt x="634615" y="378460"/>
                  </a:lnTo>
                  <a:lnTo>
                    <a:pt x="641756" y="374650"/>
                  </a:lnTo>
                  <a:lnTo>
                    <a:pt x="649314" y="372110"/>
                  </a:lnTo>
                  <a:lnTo>
                    <a:pt x="708855" y="372110"/>
                  </a:lnTo>
                  <a:lnTo>
                    <a:pt x="705328" y="368300"/>
                  </a:lnTo>
                  <a:lnTo>
                    <a:pt x="699598" y="361950"/>
                  </a:lnTo>
                  <a:lnTo>
                    <a:pt x="692840" y="356870"/>
                  </a:lnTo>
                  <a:lnTo>
                    <a:pt x="685050" y="353060"/>
                  </a:lnTo>
                  <a:lnTo>
                    <a:pt x="676030" y="349250"/>
                  </a:lnTo>
                  <a:lnTo>
                    <a:pt x="657886" y="344170"/>
                  </a:lnTo>
                  <a:close/>
                </a:path>
                <a:path w="1095375" h="633729">
                  <a:moveTo>
                    <a:pt x="671512" y="454660"/>
                  </a:moveTo>
                  <a:lnTo>
                    <a:pt x="664921" y="457200"/>
                  </a:lnTo>
                  <a:lnTo>
                    <a:pt x="658418" y="458470"/>
                  </a:lnTo>
                  <a:lnTo>
                    <a:pt x="672680" y="458470"/>
                  </a:lnTo>
                  <a:lnTo>
                    <a:pt x="671512" y="454660"/>
                  </a:lnTo>
                  <a:close/>
                </a:path>
                <a:path w="1095375" h="633729">
                  <a:moveTo>
                    <a:pt x="565734" y="292100"/>
                  </a:moveTo>
                  <a:lnTo>
                    <a:pt x="502589" y="411480"/>
                  </a:lnTo>
                  <a:lnTo>
                    <a:pt x="529742" y="425450"/>
                  </a:lnTo>
                  <a:lnTo>
                    <a:pt x="592886" y="307340"/>
                  </a:lnTo>
                  <a:lnTo>
                    <a:pt x="565734" y="292100"/>
                  </a:lnTo>
                  <a:close/>
                </a:path>
                <a:path w="1095375" h="633729">
                  <a:moveTo>
                    <a:pt x="708855" y="372110"/>
                  </a:moveTo>
                  <a:lnTo>
                    <a:pt x="656902" y="372110"/>
                  </a:lnTo>
                  <a:lnTo>
                    <a:pt x="664521" y="373380"/>
                  </a:lnTo>
                  <a:lnTo>
                    <a:pt x="672172" y="375920"/>
                  </a:lnTo>
                  <a:lnTo>
                    <a:pt x="695045" y="407670"/>
                  </a:lnTo>
                  <a:lnTo>
                    <a:pt x="721588" y="398780"/>
                  </a:lnTo>
                  <a:lnTo>
                    <a:pt x="719679" y="392430"/>
                  </a:lnTo>
                  <a:lnTo>
                    <a:pt x="717115" y="386080"/>
                  </a:lnTo>
                  <a:lnTo>
                    <a:pt x="713898" y="379730"/>
                  </a:lnTo>
                  <a:lnTo>
                    <a:pt x="710031" y="373380"/>
                  </a:lnTo>
                  <a:lnTo>
                    <a:pt x="708855" y="372110"/>
                  </a:lnTo>
                  <a:close/>
                </a:path>
                <a:path w="1095375" h="633729">
                  <a:moveTo>
                    <a:pt x="419747" y="214630"/>
                  </a:moveTo>
                  <a:lnTo>
                    <a:pt x="404876" y="360680"/>
                  </a:lnTo>
                  <a:lnTo>
                    <a:pt x="429348" y="373380"/>
                  </a:lnTo>
                  <a:lnTo>
                    <a:pt x="476326" y="334010"/>
                  </a:lnTo>
                  <a:lnTo>
                    <a:pt x="434441" y="334010"/>
                  </a:lnTo>
                  <a:lnTo>
                    <a:pt x="448945" y="229870"/>
                  </a:lnTo>
                  <a:lnTo>
                    <a:pt x="419747" y="214630"/>
                  </a:lnTo>
                  <a:close/>
                </a:path>
                <a:path w="1095375" h="633729">
                  <a:moveTo>
                    <a:pt x="512965" y="264160"/>
                  </a:moveTo>
                  <a:lnTo>
                    <a:pt x="434441" y="334010"/>
                  </a:lnTo>
                  <a:lnTo>
                    <a:pt x="476326" y="334010"/>
                  </a:lnTo>
                  <a:lnTo>
                    <a:pt x="541489" y="279400"/>
                  </a:lnTo>
                  <a:lnTo>
                    <a:pt x="512965" y="264160"/>
                  </a:lnTo>
                  <a:close/>
                </a:path>
                <a:path w="1095375" h="633729">
                  <a:moveTo>
                    <a:pt x="338162" y="171450"/>
                  </a:moveTo>
                  <a:lnTo>
                    <a:pt x="275031" y="289560"/>
                  </a:lnTo>
                  <a:lnTo>
                    <a:pt x="302183" y="304800"/>
                  </a:lnTo>
                  <a:lnTo>
                    <a:pt x="326212" y="259080"/>
                  </a:lnTo>
                  <a:lnTo>
                    <a:pt x="332913" y="248920"/>
                  </a:lnTo>
                  <a:lnTo>
                    <a:pt x="340158" y="240030"/>
                  </a:lnTo>
                  <a:lnTo>
                    <a:pt x="347948" y="233680"/>
                  </a:lnTo>
                  <a:lnTo>
                    <a:pt x="356285" y="229870"/>
                  </a:lnTo>
                  <a:lnTo>
                    <a:pt x="364955" y="228600"/>
                  </a:lnTo>
                  <a:lnTo>
                    <a:pt x="396554" y="228600"/>
                  </a:lnTo>
                  <a:lnTo>
                    <a:pt x="405196" y="212090"/>
                  </a:lnTo>
                  <a:lnTo>
                    <a:pt x="351104" y="212090"/>
                  </a:lnTo>
                  <a:lnTo>
                    <a:pt x="365315" y="185420"/>
                  </a:lnTo>
                  <a:lnTo>
                    <a:pt x="338162" y="171450"/>
                  </a:lnTo>
                  <a:close/>
                </a:path>
                <a:path w="1095375" h="633729">
                  <a:moveTo>
                    <a:pt x="588048" y="247650"/>
                  </a:moveTo>
                  <a:lnTo>
                    <a:pt x="574319" y="273050"/>
                  </a:lnTo>
                  <a:lnTo>
                    <a:pt x="603491" y="289560"/>
                  </a:lnTo>
                  <a:lnTo>
                    <a:pt x="617232" y="262890"/>
                  </a:lnTo>
                  <a:lnTo>
                    <a:pt x="588048" y="247650"/>
                  </a:lnTo>
                  <a:close/>
                </a:path>
                <a:path w="1095375" h="633729">
                  <a:moveTo>
                    <a:pt x="229125" y="116840"/>
                  </a:moveTo>
                  <a:lnTo>
                    <a:pt x="220433" y="116840"/>
                  </a:lnTo>
                  <a:lnTo>
                    <a:pt x="203681" y="119380"/>
                  </a:lnTo>
                  <a:lnTo>
                    <a:pt x="169192" y="147320"/>
                  </a:lnTo>
                  <a:lnTo>
                    <a:pt x="164211" y="154940"/>
                  </a:lnTo>
                  <a:lnTo>
                    <a:pt x="163969" y="154940"/>
                  </a:lnTo>
                  <a:lnTo>
                    <a:pt x="155076" y="193040"/>
                  </a:lnTo>
                  <a:lnTo>
                    <a:pt x="155821" y="200660"/>
                  </a:lnTo>
                  <a:lnTo>
                    <a:pt x="176701" y="238760"/>
                  </a:lnTo>
                  <a:lnTo>
                    <a:pt x="215902" y="257810"/>
                  </a:lnTo>
                  <a:lnTo>
                    <a:pt x="230995" y="257810"/>
                  </a:lnTo>
                  <a:lnTo>
                    <a:pt x="245435" y="255270"/>
                  </a:lnTo>
                  <a:lnTo>
                    <a:pt x="252412" y="252730"/>
                  </a:lnTo>
                  <a:lnTo>
                    <a:pt x="245427" y="233680"/>
                  </a:lnTo>
                  <a:lnTo>
                    <a:pt x="230187" y="233680"/>
                  </a:lnTo>
                  <a:lnTo>
                    <a:pt x="217385" y="232410"/>
                  </a:lnTo>
                  <a:lnTo>
                    <a:pt x="185953" y="207010"/>
                  </a:lnTo>
                  <a:lnTo>
                    <a:pt x="183488" y="194310"/>
                  </a:lnTo>
                  <a:lnTo>
                    <a:pt x="184208" y="186690"/>
                  </a:lnTo>
                  <a:lnTo>
                    <a:pt x="186232" y="179070"/>
                  </a:lnTo>
                  <a:lnTo>
                    <a:pt x="229676" y="179070"/>
                  </a:lnTo>
                  <a:lnTo>
                    <a:pt x="195567" y="161290"/>
                  </a:lnTo>
                  <a:lnTo>
                    <a:pt x="223965" y="142240"/>
                  </a:lnTo>
                  <a:lnTo>
                    <a:pt x="277122" y="142240"/>
                  </a:lnTo>
                  <a:lnTo>
                    <a:pt x="271110" y="135890"/>
                  </a:lnTo>
                  <a:lnTo>
                    <a:pt x="263749" y="129540"/>
                  </a:lnTo>
                  <a:lnTo>
                    <a:pt x="255041" y="124460"/>
                  </a:lnTo>
                  <a:lnTo>
                    <a:pt x="246428" y="120650"/>
                  </a:lnTo>
                  <a:lnTo>
                    <a:pt x="237790" y="118110"/>
                  </a:lnTo>
                  <a:lnTo>
                    <a:pt x="229125" y="116840"/>
                  </a:lnTo>
                  <a:close/>
                </a:path>
                <a:path w="1095375" h="633729">
                  <a:moveTo>
                    <a:pt x="396554" y="228600"/>
                  </a:moveTo>
                  <a:lnTo>
                    <a:pt x="373741" y="228600"/>
                  </a:lnTo>
                  <a:lnTo>
                    <a:pt x="382642" y="229870"/>
                  </a:lnTo>
                  <a:lnTo>
                    <a:pt x="391655" y="233680"/>
                  </a:lnTo>
                  <a:lnTo>
                    <a:pt x="393230" y="234950"/>
                  </a:lnTo>
                  <a:lnTo>
                    <a:pt x="396554" y="228600"/>
                  </a:lnTo>
                  <a:close/>
                </a:path>
                <a:path w="1095375" h="633729">
                  <a:moveTo>
                    <a:pt x="244030" y="229870"/>
                  </a:moveTo>
                  <a:lnTo>
                    <a:pt x="236931" y="232410"/>
                  </a:lnTo>
                  <a:lnTo>
                    <a:pt x="230187" y="233680"/>
                  </a:lnTo>
                  <a:lnTo>
                    <a:pt x="245427" y="233680"/>
                  </a:lnTo>
                  <a:lnTo>
                    <a:pt x="244030" y="229870"/>
                  </a:lnTo>
                  <a:close/>
                </a:path>
                <a:path w="1095375" h="633729">
                  <a:moveTo>
                    <a:pt x="229676" y="179070"/>
                  </a:moveTo>
                  <a:lnTo>
                    <a:pt x="186232" y="179070"/>
                  </a:lnTo>
                  <a:lnTo>
                    <a:pt x="273392" y="224790"/>
                  </a:lnTo>
                  <a:lnTo>
                    <a:pt x="275069" y="222250"/>
                  </a:lnTo>
                  <a:lnTo>
                    <a:pt x="276580" y="219710"/>
                  </a:lnTo>
                  <a:lnTo>
                    <a:pt x="277901" y="218440"/>
                  </a:lnTo>
                  <a:lnTo>
                    <a:pt x="282018" y="209550"/>
                  </a:lnTo>
                  <a:lnTo>
                    <a:pt x="285149" y="200660"/>
                  </a:lnTo>
                  <a:lnTo>
                    <a:pt x="286988" y="193040"/>
                  </a:lnTo>
                  <a:lnTo>
                    <a:pt x="256476" y="193040"/>
                  </a:lnTo>
                  <a:lnTo>
                    <a:pt x="229676" y="179070"/>
                  </a:lnTo>
                  <a:close/>
                </a:path>
                <a:path w="1095375" h="633729">
                  <a:moveTo>
                    <a:pt x="393311" y="199390"/>
                  </a:moveTo>
                  <a:lnTo>
                    <a:pt x="378472" y="199390"/>
                  </a:lnTo>
                  <a:lnTo>
                    <a:pt x="371274" y="200660"/>
                  </a:lnTo>
                  <a:lnTo>
                    <a:pt x="364312" y="204470"/>
                  </a:lnTo>
                  <a:lnTo>
                    <a:pt x="357587" y="208280"/>
                  </a:lnTo>
                  <a:lnTo>
                    <a:pt x="351104" y="212090"/>
                  </a:lnTo>
                  <a:lnTo>
                    <a:pt x="405196" y="212090"/>
                  </a:lnTo>
                  <a:lnTo>
                    <a:pt x="408520" y="205740"/>
                  </a:lnTo>
                  <a:lnTo>
                    <a:pt x="400870" y="201930"/>
                  </a:lnTo>
                  <a:lnTo>
                    <a:pt x="393311" y="199390"/>
                  </a:lnTo>
                  <a:close/>
                </a:path>
                <a:path w="1095375" h="633729">
                  <a:moveTo>
                    <a:pt x="277122" y="142240"/>
                  </a:moveTo>
                  <a:lnTo>
                    <a:pt x="230292" y="142240"/>
                  </a:lnTo>
                  <a:lnTo>
                    <a:pt x="236633" y="143510"/>
                  </a:lnTo>
                  <a:lnTo>
                    <a:pt x="242989" y="146050"/>
                  </a:lnTo>
                  <a:lnTo>
                    <a:pt x="260234" y="172720"/>
                  </a:lnTo>
                  <a:lnTo>
                    <a:pt x="260076" y="179070"/>
                  </a:lnTo>
                  <a:lnTo>
                    <a:pt x="258824" y="186690"/>
                  </a:lnTo>
                  <a:lnTo>
                    <a:pt x="256476" y="193040"/>
                  </a:lnTo>
                  <a:lnTo>
                    <a:pt x="286988" y="193040"/>
                  </a:lnTo>
                  <a:lnTo>
                    <a:pt x="287295" y="191770"/>
                  </a:lnTo>
                  <a:lnTo>
                    <a:pt x="288455" y="182880"/>
                  </a:lnTo>
                  <a:lnTo>
                    <a:pt x="288533" y="173990"/>
                  </a:lnTo>
                  <a:lnTo>
                    <a:pt x="287450" y="165100"/>
                  </a:lnTo>
                  <a:lnTo>
                    <a:pt x="285202" y="157480"/>
                  </a:lnTo>
                  <a:lnTo>
                    <a:pt x="281787" y="149860"/>
                  </a:lnTo>
                  <a:lnTo>
                    <a:pt x="277122" y="142240"/>
                  </a:lnTo>
                  <a:close/>
                </a:path>
                <a:path w="1095375" h="633729">
                  <a:moveTo>
                    <a:pt x="27139" y="102870"/>
                  </a:moveTo>
                  <a:lnTo>
                    <a:pt x="0" y="114300"/>
                  </a:lnTo>
                  <a:lnTo>
                    <a:pt x="4107" y="124460"/>
                  </a:lnTo>
                  <a:lnTo>
                    <a:pt x="8942" y="133350"/>
                  </a:lnTo>
                  <a:lnTo>
                    <a:pt x="14503" y="140970"/>
                  </a:lnTo>
                  <a:lnTo>
                    <a:pt x="20789" y="149860"/>
                  </a:lnTo>
                  <a:lnTo>
                    <a:pt x="52197" y="173990"/>
                  </a:lnTo>
                  <a:lnTo>
                    <a:pt x="88160" y="184150"/>
                  </a:lnTo>
                  <a:lnTo>
                    <a:pt x="99275" y="182880"/>
                  </a:lnTo>
                  <a:lnTo>
                    <a:pt x="133337" y="157480"/>
                  </a:lnTo>
                  <a:lnTo>
                    <a:pt x="133565" y="156210"/>
                  </a:lnTo>
                  <a:lnTo>
                    <a:pt x="82308" y="156210"/>
                  </a:lnTo>
                  <a:lnTo>
                    <a:pt x="74574" y="154940"/>
                  </a:lnTo>
                  <a:lnTo>
                    <a:pt x="65887" y="149860"/>
                  </a:lnTo>
                  <a:lnTo>
                    <a:pt x="58977" y="146050"/>
                  </a:lnTo>
                  <a:lnTo>
                    <a:pt x="52727" y="140970"/>
                  </a:lnTo>
                  <a:lnTo>
                    <a:pt x="30295" y="110490"/>
                  </a:lnTo>
                  <a:lnTo>
                    <a:pt x="27139" y="102870"/>
                  </a:lnTo>
                  <a:close/>
                </a:path>
                <a:path w="1095375" h="633729">
                  <a:moveTo>
                    <a:pt x="98186" y="0"/>
                  </a:moveTo>
                  <a:lnTo>
                    <a:pt x="61040" y="17780"/>
                  </a:lnTo>
                  <a:lnTo>
                    <a:pt x="54737" y="26670"/>
                  </a:lnTo>
                  <a:lnTo>
                    <a:pt x="54495" y="26670"/>
                  </a:lnTo>
                  <a:lnTo>
                    <a:pt x="50124" y="36830"/>
                  </a:lnTo>
                  <a:lnTo>
                    <a:pt x="48155" y="46990"/>
                  </a:lnTo>
                  <a:lnTo>
                    <a:pt x="48591" y="57150"/>
                  </a:lnTo>
                  <a:lnTo>
                    <a:pt x="71562" y="92710"/>
                  </a:lnTo>
                  <a:lnTo>
                    <a:pt x="81826" y="101600"/>
                  </a:lnTo>
                  <a:lnTo>
                    <a:pt x="90321" y="109220"/>
                  </a:lnTo>
                  <a:lnTo>
                    <a:pt x="97023" y="116840"/>
                  </a:lnTo>
                  <a:lnTo>
                    <a:pt x="101926" y="121920"/>
                  </a:lnTo>
                  <a:lnTo>
                    <a:pt x="105029" y="127000"/>
                  </a:lnTo>
                  <a:lnTo>
                    <a:pt x="107975" y="133350"/>
                  </a:lnTo>
                  <a:lnTo>
                    <a:pt x="107797" y="139700"/>
                  </a:lnTo>
                  <a:lnTo>
                    <a:pt x="104533" y="144780"/>
                  </a:lnTo>
                  <a:lnTo>
                    <a:pt x="100990" y="151130"/>
                  </a:lnTo>
                  <a:lnTo>
                    <a:pt x="95923" y="154940"/>
                  </a:lnTo>
                  <a:lnTo>
                    <a:pt x="82308" y="156210"/>
                  </a:lnTo>
                  <a:lnTo>
                    <a:pt x="133565" y="156210"/>
                  </a:lnTo>
                  <a:lnTo>
                    <a:pt x="137585" y="147320"/>
                  </a:lnTo>
                  <a:lnTo>
                    <a:pt x="139434" y="138430"/>
                  </a:lnTo>
                  <a:lnTo>
                    <a:pt x="139114" y="128270"/>
                  </a:lnTo>
                  <a:lnTo>
                    <a:pt x="117606" y="92710"/>
                  </a:lnTo>
                  <a:lnTo>
                    <a:pt x="98781" y="76200"/>
                  </a:lnTo>
                  <a:lnTo>
                    <a:pt x="91794" y="68580"/>
                  </a:lnTo>
                  <a:lnTo>
                    <a:pt x="86603" y="62230"/>
                  </a:lnTo>
                  <a:lnTo>
                    <a:pt x="83210" y="57150"/>
                  </a:lnTo>
                  <a:lnTo>
                    <a:pt x="79883" y="50800"/>
                  </a:lnTo>
                  <a:lnTo>
                    <a:pt x="79959" y="44450"/>
                  </a:lnTo>
                  <a:lnTo>
                    <a:pt x="83413" y="39370"/>
                  </a:lnTo>
                  <a:lnTo>
                    <a:pt x="86537" y="33020"/>
                  </a:lnTo>
                  <a:lnTo>
                    <a:pt x="91122" y="30480"/>
                  </a:lnTo>
                  <a:lnTo>
                    <a:pt x="103733" y="27940"/>
                  </a:lnTo>
                  <a:lnTo>
                    <a:pt x="158110" y="27940"/>
                  </a:lnTo>
                  <a:lnTo>
                    <a:pt x="155095" y="25400"/>
                  </a:lnTo>
                  <a:lnTo>
                    <a:pt x="120837" y="3810"/>
                  </a:lnTo>
                  <a:lnTo>
                    <a:pt x="109340" y="1270"/>
                  </a:lnTo>
                  <a:lnTo>
                    <a:pt x="98186" y="0"/>
                  </a:lnTo>
                  <a:close/>
                </a:path>
                <a:path w="1095375" h="633729">
                  <a:moveTo>
                    <a:pt x="158110" y="27940"/>
                  </a:moveTo>
                  <a:lnTo>
                    <a:pt x="103733" y="27940"/>
                  </a:lnTo>
                  <a:lnTo>
                    <a:pt x="110998" y="29210"/>
                  </a:lnTo>
                  <a:lnTo>
                    <a:pt x="119214" y="33020"/>
                  </a:lnTo>
                  <a:lnTo>
                    <a:pt x="149969" y="66040"/>
                  </a:lnTo>
                  <a:lnTo>
                    <a:pt x="153289" y="72390"/>
                  </a:lnTo>
                  <a:lnTo>
                    <a:pt x="179222" y="59690"/>
                  </a:lnTo>
                  <a:lnTo>
                    <a:pt x="175562" y="52070"/>
                  </a:lnTo>
                  <a:lnTo>
                    <a:pt x="171326" y="44450"/>
                  </a:lnTo>
                  <a:lnTo>
                    <a:pt x="166513" y="38100"/>
                  </a:lnTo>
                  <a:lnTo>
                    <a:pt x="161124" y="30480"/>
                  </a:lnTo>
                  <a:lnTo>
                    <a:pt x="158110" y="27940"/>
                  </a:lnTo>
                  <a:close/>
                </a:path>
                <a:path w="1095375" h="633729">
                  <a:moveTo>
                    <a:pt x="977988" y="461746"/>
                  </a:moveTo>
                  <a:lnTo>
                    <a:pt x="894270" y="618972"/>
                  </a:lnTo>
                  <a:lnTo>
                    <a:pt x="921880" y="633666"/>
                  </a:lnTo>
                  <a:lnTo>
                    <a:pt x="955967" y="569645"/>
                  </a:lnTo>
                  <a:lnTo>
                    <a:pt x="1016550" y="569645"/>
                  </a:lnTo>
                  <a:lnTo>
                    <a:pt x="969352" y="544512"/>
                  </a:lnTo>
                  <a:lnTo>
                    <a:pt x="992212" y="501573"/>
                  </a:lnTo>
                  <a:lnTo>
                    <a:pt x="1052788" y="501573"/>
                  </a:lnTo>
                  <a:lnTo>
                    <a:pt x="977988" y="461746"/>
                  </a:lnTo>
                  <a:close/>
                </a:path>
                <a:path w="1095375" h="633729">
                  <a:moveTo>
                    <a:pt x="1016550" y="569645"/>
                  </a:moveTo>
                  <a:lnTo>
                    <a:pt x="955967" y="569645"/>
                  </a:lnTo>
                  <a:lnTo>
                    <a:pt x="1035265" y="611873"/>
                  </a:lnTo>
                  <a:lnTo>
                    <a:pt x="1048651" y="586740"/>
                  </a:lnTo>
                  <a:lnTo>
                    <a:pt x="1016550" y="569645"/>
                  </a:lnTo>
                  <a:close/>
                </a:path>
                <a:path w="1095375" h="633729">
                  <a:moveTo>
                    <a:pt x="1052788" y="501573"/>
                  </a:moveTo>
                  <a:lnTo>
                    <a:pt x="992212" y="501573"/>
                  </a:lnTo>
                  <a:lnTo>
                    <a:pt x="1081620" y="549186"/>
                  </a:lnTo>
                  <a:lnTo>
                    <a:pt x="1095006" y="524052"/>
                  </a:lnTo>
                  <a:lnTo>
                    <a:pt x="1052788" y="501573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26810" y="1858370"/>
            <a:ext cx="4827270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</a:rPr>
              <a:t>The</a:t>
            </a:r>
            <a:r>
              <a:rPr sz="2400" spc="-155" dirty="0">
                <a:solidFill>
                  <a:srgbClr val="F05A28"/>
                </a:solidFill>
              </a:rPr>
              <a:t> </a:t>
            </a:r>
            <a:r>
              <a:rPr sz="2400" spc="30" dirty="0">
                <a:solidFill>
                  <a:srgbClr val="F05A28"/>
                </a:solidFill>
              </a:rPr>
              <a:t>need</a:t>
            </a:r>
            <a:r>
              <a:rPr sz="2400" spc="-150" dirty="0">
                <a:solidFill>
                  <a:srgbClr val="F05A28"/>
                </a:solidFill>
              </a:rPr>
              <a:t> </a:t>
            </a:r>
            <a:r>
              <a:rPr sz="2400" spc="45" dirty="0">
                <a:solidFill>
                  <a:srgbClr val="F05A28"/>
                </a:solidFill>
              </a:rPr>
              <a:t>for</a:t>
            </a:r>
            <a:r>
              <a:rPr sz="2400" spc="-155" dirty="0">
                <a:solidFill>
                  <a:srgbClr val="F05A28"/>
                </a:solidFill>
              </a:rPr>
              <a:t> </a:t>
            </a:r>
            <a:r>
              <a:rPr sz="2400" spc="25" dirty="0">
                <a:solidFill>
                  <a:srgbClr val="F05A28"/>
                </a:solidFill>
              </a:rPr>
              <a:t>intelligent</a:t>
            </a:r>
            <a:r>
              <a:rPr sz="2400" spc="-150" dirty="0">
                <a:solidFill>
                  <a:srgbClr val="F05A28"/>
                </a:solidFill>
              </a:rPr>
              <a:t> </a:t>
            </a:r>
            <a:r>
              <a:rPr sz="2400" spc="25" dirty="0">
                <a:solidFill>
                  <a:srgbClr val="F05A28"/>
                </a:solidFill>
              </a:rPr>
              <a:t>routing</a:t>
            </a:r>
            <a:endParaRPr sz="2400"/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10" dirty="0">
                <a:solidFill>
                  <a:srgbClr val="F05A28"/>
                </a:solidFill>
              </a:rPr>
              <a:t>Gateway</a:t>
            </a:r>
            <a:r>
              <a:rPr sz="2400" spc="-140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service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5226810" y="2972414"/>
            <a:ext cx="3480435" cy="179197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Netflix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Zuul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59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@EnableZuulProxy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41020" indent="-290195">
              <a:lnSpc>
                <a:spcPct val="100000"/>
              </a:lnSpc>
              <a:spcBef>
                <a:spcPts val="61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Configuring</a:t>
            </a:r>
            <a:r>
              <a:rPr sz="2400" spc="-1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routes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Writing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filters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7136" y="1916483"/>
            <a:ext cx="218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6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mma</a:t>
            </a:r>
            <a:r>
              <a:rPr sz="3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80516" y="2205227"/>
            <a:ext cx="2551175" cy="169011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01124" y="4545143"/>
            <a:ext cx="19056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po</a:t>
            </a:r>
            <a:r>
              <a:rPr sz="20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05487" y="519066"/>
            <a:ext cx="7892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>
                <a:solidFill>
                  <a:srgbClr val="3E3E3E"/>
                </a:solidFill>
              </a:rPr>
              <a:t>Challenges</a:t>
            </a:r>
            <a:r>
              <a:rPr spc="-190" dirty="0">
                <a:solidFill>
                  <a:srgbClr val="3E3E3E"/>
                </a:solidFill>
              </a:rPr>
              <a:t> </a:t>
            </a:r>
            <a:r>
              <a:rPr dirty="0">
                <a:solidFill>
                  <a:srgbClr val="3E3E3E"/>
                </a:solidFill>
              </a:rPr>
              <a:t>with</a:t>
            </a:r>
            <a:r>
              <a:rPr spc="-204" dirty="0">
                <a:solidFill>
                  <a:srgbClr val="3E3E3E"/>
                </a:solidFill>
              </a:rPr>
              <a:t> </a:t>
            </a:r>
            <a:r>
              <a:rPr spc="-85" dirty="0">
                <a:solidFill>
                  <a:srgbClr val="3E3E3E"/>
                </a:solidFill>
              </a:rPr>
              <a:t>Individual</a:t>
            </a:r>
            <a:r>
              <a:rPr spc="-195" dirty="0">
                <a:solidFill>
                  <a:srgbClr val="3E3E3E"/>
                </a:solidFill>
              </a:rPr>
              <a:t> </a:t>
            </a:r>
            <a:r>
              <a:rPr spc="-55" dirty="0">
                <a:solidFill>
                  <a:srgbClr val="3E3E3E"/>
                </a:solidFill>
              </a:rPr>
              <a:t>Services</a:t>
            </a:r>
            <a:endParaRPr spc="-55" dirty="0">
              <a:solidFill>
                <a:srgbClr val="3E3E3E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48568" y="4545143"/>
            <a:ext cx="25107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dd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06080" y="4545143"/>
            <a:ext cx="2845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&amp;</a:t>
            </a:r>
            <a:r>
              <a:rPr sz="20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at</a:t>
            </a:r>
            <a:r>
              <a:rPr sz="20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54752" y="1825752"/>
            <a:ext cx="1682495" cy="244754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45295" y="1840992"/>
            <a:ext cx="1972055" cy="241706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955770" y="2474122"/>
            <a:ext cx="2889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IP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64611" y="2790799"/>
            <a:ext cx="5716905" cy="12446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ct val="97000"/>
              </a:lnSpc>
              <a:spcBef>
                <a:spcPts val="175"/>
              </a:spcBef>
            </a:pPr>
            <a:r>
              <a:rPr sz="2400" spc="100" dirty="0">
                <a:solidFill>
                  <a:srgbClr val="FFFFFF"/>
                </a:solidFill>
              </a:rPr>
              <a:t>As </a:t>
            </a:r>
            <a:r>
              <a:rPr sz="2400" spc="-35" dirty="0">
                <a:solidFill>
                  <a:srgbClr val="FFFFFF"/>
                </a:solidFill>
              </a:rPr>
              <a:t>a </a:t>
            </a:r>
            <a:r>
              <a:rPr sz="2400" spc="30" dirty="0">
                <a:solidFill>
                  <a:srgbClr val="FFFFFF"/>
                </a:solidFill>
              </a:rPr>
              <a:t>client </a:t>
            </a:r>
            <a:r>
              <a:rPr sz="2400" spc="-10" dirty="0">
                <a:solidFill>
                  <a:srgbClr val="FFFFFF"/>
                </a:solidFill>
              </a:rPr>
              <a:t>(such </a:t>
            </a:r>
            <a:r>
              <a:rPr sz="2400" spc="-45" dirty="0">
                <a:solidFill>
                  <a:srgbClr val="FFFFFF"/>
                </a:solidFill>
              </a:rPr>
              <a:t>as </a:t>
            </a:r>
            <a:r>
              <a:rPr sz="2400" spc="40" dirty="0">
                <a:solidFill>
                  <a:srgbClr val="FFFFFF"/>
                </a:solidFill>
              </a:rPr>
              <a:t>mobile or </a:t>
            </a:r>
            <a:r>
              <a:rPr sz="2400" spc="-10" dirty="0">
                <a:solidFill>
                  <a:srgbClr val="FFFFFF"/>
                </a:solidFill>
              </a:rPr>
              <a:t>web), </a:t>
            </a:r>
            <a:r>
              <a:rPr sz="2400" spc="-830" dirty="0">
                <a:solidFill>
                  <a:srgbClr val="FFFFFF"/>
                </a:solidFill>
              </a:rPr>
              <a:t> </a:t>
            </a:r>
            <a:r>
              <a:rPr sz="2400" spc="20" dirty="0">
                <a:solidFill>
                  <a:srgbClr val="FFFFFF"/>
                </a:solidFill>
              </a:rPr>
              <a:t>i</a:t>
            </a:r>
            <a:r>
              <a:rPr sz="2400" dirty="0">
                <a:solidFill>
                  <a:srgbClr val="FFFFFF"/>
                </a:solidFill>
              </a:rPr>
              <a:t>n</a:t>
            </a:r>
            <a:r>
              <a:rPr sz="2400" spc="-40" dirty="0">
                <a:solidFill>
                  <a:srgbClr val="FFFFFF"/>
                </a:solidFill>
              </a:rPr>
              <a:t>t</a:t>
            </a:r>
            <a:r>
              <a:rPr sz="2400" spc="15" dirty="0">
                <a:solidFill>
                  <a:srgbClr val="FFFFFF"/>
                </a:solidFill>
              </a:rPr>
              <a:t>e</a:t>
            </a:r>
            <a:r>
              <a:rPr sz="2400" spc="-95" dirty="0">
                <a:solidFill>
                  <a:srgbClr val="FFFFFF"/>
                </a:solidFill>
              </a:rPr>
              <a:t>r</a:t>
            </a:r>
            <a:r>
              <a:rPr sz="2400" spc="-40" dirty="0">
                <a:solidFill>
                  <a:srgbClr val="FFFFFF"/>
                </a:solidFill>
              </a:rPr>
              <a:t>a</a:t>
            </a:r>
            <a:r>
              <a:rPr sz="2400" spc="114" dirty="0">
                <a:solidFill>
                  <a:srgbClr val="FFFFFF"/>
                </a:solidFill>
              </a:rPr>
              <a:t>c</a:t>
            </a:r>
            <a:r>
              <a:rPr sz="2400" spc="35" dirty="0">
                <a:solidFill>
                  <a:srgbClr val="FFFFFF"/>
                </a:solidFill>
              </a:rPr>
              <a:t>t</a:t>
            </a:r>
            <a:r>
              <a:rPr sz="2400" spc="20" dirty="0">
                <a:solidFill>
                  <a:srgbClr val="FFFFFF"/>
                </a:solidFill>
              </a:rPr>
              <a:t>i</a:t>
            </a:r>
            <a:r>
              <a:rPr sz="2400" spc="40" dirty="0">
                <a:solidFill>
                  <a:srgbClr val="FFFFFF"/>
                </a:solidFill>
              </a:rPr>
              <a:t>ng</a:t>
            </a:r>
            <a:r>
              <a:rPr sz="2400" spc="-100" dirty="0">
                <a:solidFill>
                  <a:srgbClr val="FFFFFF"/>
                </a:solidFill>
              </a:rPr>
              <a:t> </a:t>
            </a:r>
            <a:r>
              <a:rPr sz="2400" spc="95" dirty="0">
                <a:solidFill>
                  <a:srgbClr val="FFFFFF"/>
                </a:solidFill>
              </a:rPr>
              <a:t>w</a:t>
            </a:r>
            <a:r>
              <a:rPr sz="2400" spc="20" dirty="0">
                <a:solidFill>
                  <a:srgbClr val="FFFFFF"/>
                </a:solidFill>
              </a:rPr>
              <a:t>i</a:t>
            </a:r>
            <a:r>
              <a:rPr sz="2400" dirty="0">
                <a:solidFill>
                  <a:srgbClr val="FFFFFF"/>
                </a:solidFill>
              </a:rPr>
              <a:t>th</a:t>
            </a:r>
            <a:r>
              <a:rPr sz="2400" spc="-114" dirty="0">
                <a:solidFill>
                  <a:srgbClr val="FFFFFF"/>
                </a:solidFill>
              </a:rPr>
              <a:t> </a:t>
            </a:r>
            <a:r>
              <a:rPr sz="3350" i="1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350" i="1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350" i="1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350" i="1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350" i="1" spc="-3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50" i="1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350" i="1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350" i="1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350" i="1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350" i="1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3350" i="1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350" i="1" spc="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350" i="1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ua</a:t>
            </a:r>
            <a:r>
              <a:rPr sz="3350" i="1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  </a:t>
            </a:r>
            <a:r>
              <a:rPr sz="2400" spc="5" dirty="0">
                <a:solidFill>
                  <a:srgbClr val="FFFFFF"/>
                </a:solidFill>
              </a:rPr>
              <a:t>service</a:t>
            </a:r>
            <a:r>
              <a:rPr sz="2400" spc="-130" dirty="0">
                <a:solidFill>
                  <a:srgbClr val="FFFFFF"/>
                </a:solidFill>
              </a:rPr>
              <a:t> </a:t>
            </a:r>
            <a:r>
              <a:rPr sz="2400" spc="50" dirty="0">
                <a:solidFill>
                  <a:srgbClr val="FFFFFF"/>
                </a:solidFill>
              </a:rPr>
              <a:t>would</a:t>
            </a:r>
            <a:r>
              <a:rPr sz="2400" spc="-114" dirty="0">
                <a:solidFill>
                  <a:srgbClr val="FFFFFF"/>
                </a:solidFill>
              </a:rPr>
              <a:t> </a:t>
            </a:r>
            <a:r>
              <a:rPr sz="2400" spc="65" dirty="0">
                <a:solidFill>
                  <a:srgbClr val="FFFFFF"/>
                </a:solidFill>
              </a:rPr>
              <a:t>be</a:t>
            </a:r>
            <a:r>
              <a:rPr sz="2400" spc="-110" dirty="0">
                <a:solidFill>
                  <a:srgbClr val="FFFFFF"/>
                </a:solidFill>
              </a:rPr>
              <a:t> </a:t>
            </a:r>
            <a:r>
              <a:rPr sz="2400" spc="-35" dirty="0">
                <a:solidFill>
                  <a:srgbClr val="FFFFFF"/>
                </a:solidFill>
              </a:rPr>
              <a:t>a</a:t>
            </a:r>
            <a:r>
              <a:rPr sz="2400" spc="-120" dirty="0">
                <a:solidFill>
                  <a:srgbClr val="FFFFFF"/>
                </a:solidFill>
              </a:rPr>
              <a:t> </a:t>
            </a:r>
            <a:r>
              <a:rPr sz="2400" spc="-10" dirty="0">
                <a:solidFill>
                  <a:srgbClr val="FFFFFF"/>
                </a:solidFill>
              </a:rPr>
              <a:t>disaster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1652" y="230124"/>
            <a:ext cx="4250435" cy="638251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9196" y="2810283"/>
            <a:ext cx="28886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43915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Solution: 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Intelligent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Routing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90751" y="5399023"/>
            <a:ext cx="57765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Appears</a:t>
            </a:r>
            <a:r>
              <a:rPr sz="20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0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whole</a:t>
            </a:r>
            <a:r>
              <a:rPr sz="20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but</a:t>
            </a:r>
            <a:r>
              <a:rPr sz="20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still</a:t>
            </a:r>
            <a:r>
              <a:rPr sz="20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individual</a:t>
            </a:r>
            <a:r>
              <a:rPr sz="20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pieces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370320" y="1598676"/>
            <a:ext cx="3671315" cy="364691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89269" y="2718906"/>
            <a:ext cx="93154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Intelligent</a:t>
            </a:r>
            <a:r>
              <a:rPr spc="-229" dirty="0"/>
              <a:t> </a:t>
            </a:r>
            <a:r>
              <a:rPr spc="30" dirty="0"/>
              <a:t>Routing</a:t>
            </a:r>
            <a:r>
              <a:rPr spc="-229" dirty="0"/>
              <a:t> </a:t>
            </a:r>
            <a:r>
              <a:rPr spc="-50" dirty="0"/>
              <a:t>via</a:t>
            </a:r>
            <a:r>
              <a:rPr spc="-185" dirty="0"/>
              <a:t> </a:t>
            </a:r>
            <a:r>
              <a:rPr spc="-80" dirty="0"/>
              <a:t>a</a:t>
            </a:r>
            <a:r>
              <a:rPr spc="-190" dirty="0"/>
              <a:t> </a:t>
            </a:r>
            <a:r>
              <a:rPr spc="-35" dirty="0"/>
              <a:t>Gateway</a:t>
            </a:r>
            <a:r>
              <a:rPr spc="-229" dirty="0"/>
              <a:t> </a:t>
            </a:r>
            <a:r>
              <a:rPr spc="-30" dirty="0"/>
              <a:t>Service</a:t>
            </a:r>
            <a:endParaRPr spc="-3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43744" y="2980244"/>
            <a:ext cx="6513830" cy="1304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…</a:t>
            </a:r>
            <a:r>
              <a:rPr sz="28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single</a:t>
            </a:r>
            <a:r>
              <a:rPr sz="28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entry</a:t>
            </a:r>
            <a:r>
              <a:rPr sz="28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point</a:t>
            </a:r>
            <a:r>
              <a:rPr sz="28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800" spc="-1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28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clients</a:t>
            </a:r>
            <a:r>
              <a:rPr sz="28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…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>
              <a:latin typeface="Verdana" panose="020B0604030504040204"/>
              <a:cs typeface="Verdana" panose="020B0604030504040204"/>
            </a:endParaRPr>
          </a:p>
          <a:p>
            <a:pPr marL="118745">
              <a:lnSpc>
                <a:spcPct val="100000"/>
              </a:lnSpc>
            </a:pPr>
            <a:r>
              <a:rPr sz="2800" i="1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2800" i="1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i="1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800" i="1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800" i="1" spc="-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800" i="1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i="1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800" i="1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i="1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800" i="1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i="1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800" i="1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800" i="1" spc="-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i="1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800" i="1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ds</a:t>
            </a:r>
            <a:r>
              <a:rPr sz="2800" i="1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800" i="1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43744" y="2092811"/>
            <a:ext cx="3740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400" dirty="0">
                <a:solidFill>
                  <a:srgbClr val="9BC850"/>
                </a:solidFill>
              </a:rPr>
              <a:t>A</a:t>
            </a:r>
            <a:r>
              <a:rPr sz="4800" spc="195" dirty="0">
                <a:solidFill>
                  <a:srgbClr val="9BC850"/>
                </a:solidFill>
              </a:rPr>
              <a:t>P</a:t>
            </a:r>
            <a:r>
              <a:rPr sz="4800" spc="-710" dirty="0">
                <a:solidFill>
                  <a:srgbClr val="9BC850"/>
                </a:solidFill>
              </a:rPr>
              <a:t>I</a:t>
            </a:r>
            <a:r>
              <a:rPr sz="4800" spc="-495" dirty="0">
                <a:solidFill>
                  <a:srgbClr val="9BC850"/>
                </a:solidFill>
              </a:rPr>
              <a:t> </a:t>
            </a:r>
            <a:r>
              <a:rPr sz="4800" spc="-20" dirty="0">
                <a:solidFill>
                  <a:srgbClr val="9BC850"/>
                </a:solidFill>
              </a:rPr>
              <a:t>G</a:t>
            </a:r>
            <a:r>
              <a:rPr sz="4800" spc="-260" dirty="0">
                <a:solidFill>
                  <a:srgbClr val="9BC850"/>
                </a:solidFill>
              </a:rPr>
              <a:t>a</a:t>
            </a:r>
            <a:r>
              <a:rPr sz="4800" spc="-155" dirty="0">
                <a:solidFill>
                  <a:srgbClr val="9BC850"/>
                </a:solidFill>
              </a:rPr>
              <a:t>t</a:t>
            </a:r>
            <a:r>
              <a:rPr sz="4800" spc="-285" dirty="0">
                <a:solidFill>
                  <a:srgbClr val="9BC850"/>
                </a:solidFill>
              </a:rPr>
              <a:t>e</a:t>
            </a:r>
            <a:r>
              <a:rPr sz="4800" spc="-10" dirty="0">
                <a:solidFill>
                  <a:srgbClr val="9BC850"/>
                </a:solidFill>
              </a:rPr>
              <a:t>w</a:t>
            </a:r>
            <a:r>
              <a:rPr sz="4800" spc="-330" dirty="0">
                <a:solidFill>
                  <a:srgbClr val="9BC850"/>
                </a:solidFill>
              </a:rPr>
              <a:t>a</a:t>
            </a:r>
            <a:r>
              <a:rPr sz="4800" spc="-20" dirty="0">
                <a:solidFill>
                  <a:srgbClr val="9BC850"/>
                </a:solidFill>
              </a:rPr>
              <a:t>y</a:t>
            </a:r>
            <a:endParaRPr sz="4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525267" y="1828800"/>
            <a:ext cx="1452371" cy="243077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402158" y="4469391"/>
            <a:ext cx="370141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9725" marR="5080" indent="-327660">
              <a:lnSpc>
                <a:spcPct val="125000"/>
              </a:lnSpc>
              <a:spcBef>
                <a:spcPts val="100"/>
              </a:spcBef>
            </a:pP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front</a:t>
            </a:r>
            <a:r>
              <a:rPr sz="20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door,</a:t>
            </a:r>
            <a:r>
              <a:rPr sz="20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edge</a:t>
            </a:r>
            <a:r>
              <a:rPr sz="20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service, </a:t>
            </a:r>
            <a:r>
              <a:rPr sz="2000" spc="-6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gateway</a:t>
            </a:r>
            <a:r>
              <a:rPr sz="20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63667" y="4544980"/>
            <a:ext cx="395414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1415" marR="5080" indent="-114935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Services</a:t>
            </a:r>
            <a:r>
              <a:rPr sz="20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0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placed</a:t>
            </a:r>
            <a:r>
              <a:rPr sz="20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behind</a:t>
            </a:r>
            <a:r>
              <a:rPr sz="20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000" spc="-6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edge</a:t>
            </a:r>
            <a:r>
              <a:rPr sz="20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6723" y="1828800"/>
            <a:ext cx="3249167" cy="243077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315767" y="519066"/>
            <a:ext cx="74720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>
                <a:solidFill>
                  <a:srgbClr val="3E3E3E"/>
                </a:solidFill>
              </a:rPr>
              <a:t>G</a:t>
            </a:r>
            <a:r>
              <a:rPr spc="-114" dirty="0">
                <a:solidFill>
                  <a:srgbClr val="3E3E3E"/>
                </a:solidFill>
              </a:rPr>
              <a:t>a</a:t>
            </a:r>
            <a:r>
              <a:rPr spc="-30" dirty="0">
                <a:solidFill>
                  <a:srgbClr val="3E3E3E"/>
                </a:solidFill>
              </a:rPr>
              <a:t>t</a:t>
            </a:r>
            <a:r>
              <a:rPr spc="-135" dirty="0">
                <a:solidFill>
                  <a:srgbClr val="3E3E3E"/>
                </a:solidFill>
              </a:rPr>
              <a:t>e</a:t>
            </a:r>
            <a:r>
              <a:rPr spc="70" dirty="0">
                <a:solidFill>
                  <a:srgbClr val="3E3E3E"/>
                </a:solidFill>
              </a:rPr>
              <a:t>w</a:t>
            </a:r>
            <a:r>
              <a:rPr spc="-175" dirty="0">
                <a:solidFill>
                  <a:srgbClr val="3E3E3E"/>
                </a:solidFill>
              </a:rPr>
              <a:t>a</a:t>
            </a:r>
            <a:r>
              <a:rPr spc="-15" dirty="0">
                <a:solidFill>
                  <a:srgbClr val="3E3E3E"/>
                </a:solidFill>
              </a:rPr>
              <a:t>y</a:t>
            </a:r>
            <a:r>
              <a:rPr spc="-215" dirty="0">
                <a:solidFill>
                  <a:srgbClr val="3E3E3E"/>
                </a:solidFill>
              </a:rPr>
              <a:t> </a:t>
            </a:r>
            <a:r>
              <a:rPr spc="-110" dirty="0">
                <a:solidFill>
                  <a:srgbClr val="3E3E3E"/>
                </a:solidFill>
              </a:rPr>
              <a:t>S</a:t>
            </a:r>
            <a:r>
              <a:rPr spc="-100" dirty="0">
                <a:solidFill>
                  <a:srgbClr val="3E3E3E"/>
                </a:solidFill>
              </a:rPr>
              <a:t>e</a:t>
            </a:r>
            <a:r>
              <a:rPr spc="-70" dirty="0">
                <a:solidFill>
                  <a:srgbClr val="3E3E3E"/>
                </a:solidFill>
              </a:rPr>
              <a:t>rv</a:t>
            </a:r>
            <a:r>
              <a:rPr spc="-95" dirty="0">
                <a:solidFill>
                  <a:srgbClr val="3E3E3E"/>
                </a:solidFill>
              </a:rPr>
              <a:t>i</a:t>
            </a:r>
            <a:r>
              <a:rPr spc="125" dirty="0">
                <a:solidFill>
                  <a:srgbClr val="3E3E3E"/>
                </a:solidFill>
              </a:rPr>
              <a:t>c</a:t>
            </a:r>
            <a:r>
              <a:rPr spc="-50" dirty="0">
                <a:solidFill>
                  <a:srgbClr val="3E3E3E"/>
                </a:solidFill>
              </a:rPr>
              <a:t>e</a:t>
            </a:r>
            <a:r>
              <a:rPr spc="-775" dirty="0">
                <a:solidFill>
                  <a:srgbClr val="3E3E3E"/>
                </a:solidFill>
              </a:rPr>
              <a:t>:</a:t>
            </a:r>
            <a:r>
              <a:rPr spc="-200" dirty="0">
                <a:solidFill>
                  <a:srgbClr val="3E3E3E"/>
                </a:solidFill>
              </a:rPr>
              <a:t> </a:t>
            </a:r>
            <a:r>
              <a:rPr spc="30" dirty="0">
                <a:solidFill>
                  <a:srgbClr val="3E3E3E"/>
                </a:solidFill>
              </a:rPr>
              <a:t>T</a:t>
            </a:r>
            <a:r>
              <a:rPr spc="-60" dirty="0">
                <a:solidFill>
                  <a:srgbClr val="3E3E3E"/>
                </a:solidFill>
              </a:rPr>
              <a:t>he</a:t>
            </a:r>
            <a:r>
              <a:rPr spc="-190" dirty="0">
                <a:solidFill>
                  <a:srgbClr val="3E3E3E"/>
                </a:solidFill>
              </a:rPr>
              <a:t> </a:t>
            </a:r>
            <a:r>
              <a:rPr spc="290" dirty="0">
                <a:solidFill>
                  <a:srgbClr val="3E3E3E"/>
                </a:solidFill>
              </a:rPr>
              <a:t>F</a:t>
            </a:r>
            <a:r>
              <a:rPr spc="-185" dirty="0">
                <a:solidFill>
                  <a:srgbClr val="3E3E3E"/>
                </a:solidFill>
              </a:rPr>
              <a:t>r</a:t>
            </a:r>
            <a:r>
              <a:rPr spc="20" dirty="0">
                <a:solidFill>
                  <a:srgbClr val="3E3E3E"/>
                </a:solidFill>
              </a:rPr>
              <a:t>ont</a:t>
            </a:r>
            <a:r>
              <a:rPr spc="-200" dirty="0">
                <a:solidFill>
                  <a:srgbClr val="3E3E3E"/>
                </a:solidFill>
              </a:rPr>
              <a:t> </a:t>
            </a:r>
            <a:r>
              <a:rPr spc="40" dirty="0">
                <a:solidFill>
                  <a:srgbClr val="3E3E3E"/>
                </a:solidFill>
              </a:rPr>
              <a:t>D</a:t>
            </a:r>
            <a:r>
              <a:rPr spc="45" dirty="0">
                <a:solidFill>
                  <a:srgbClr val="3E3E3E"/>
                </a:solidFill>
              </a:rPr>
              <a:t>oor</a:t>
            </a:r>
            <a:endParaRPr spc="45" dirty="0">
              <a:solidFill>
                <a:srgbClr val="3E3E3E"/>
              </a:solidFill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359146" y="2883393"/>
            <a:ext cx="1518285" cy="306705"/>
            <a:chOff x="5359146" y="2883393"/>
            <a:chExt cx="1518285" cy="306705"/>
          </a:xfrm>
        </p:grpSpPr>
        <p:sp>
          <p:nvSpPr>
            <p:cNvPr id="10" name="object 10"/>
            <p:cNvSpPr/>
            <p:nvPr/>
          </p:nvSpPr>
          <p:spPr>
            <a:xfrm>
              <a:off x="5359146" y="3036569"/>
              <a:ext cx="1263015" cy="0"/>
            </a:xfrm>
            <a:custGeom>
              <a:avLst/>
              <a:gdLst/>
              <a:ahLst/>
              <a:cxnLst/>
              <a:rect l="l" t="t" r="r" b="b"/>
              <a:pathLst>
                <a:path w="1263015">
                  <a:moveTo>
                    <a:pt x="0" y="0"/>
                  </a:moveTo>
                  <a:lnTo>
                    <a:pt x="1262634" y="0"/>
                  </a:lnTo>
                </a:path>
              </a:pathLst>
            </a:custGeom>
            <a:ln w="1021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570721" y="2883393"/>
              <a:ext cx="306705" cy="306705"/>
            </a:xfrm>
            <a:custGeom>
              <a:avLst/>
              <a:gdLst/>
              <a:ahLst/>
              <a:cxnLst/>
              <a:rect l="l" t="t" r="r" b="b"/>
              <a:pathLst>
                <a:path w="306704" h="306705">
                  <a:moveTo>
                    <a:pt x="12" y="0"/>
                  </a:moveTo>
                  <a:lnTo>
                    <a:pt x="0" y="306324"/>
                  </a:lnTo>
                  <a:lnTo>
                    <a:pt x="306323" y="15317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A1A1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4902</Words>
  <Application>WPS Presentation</Application>
  <PresentationFormat>Custom</PresentationFormat>
  <Paragraphs>356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3" baseType="lpstr">
      <vt:lpstr>Arial</vt:lpstr>
      <vt:lpstr>SimSun</vt:lpstr>
      <vt:lpstr>Wingdings</vt:lpstr>
      <vt:lpstr>Verdana</vt:lpstr>
      <vt:lpstr>Arial MT</vt:lpstr>
      <vt:lpstr>Calibri</vt:lpstr>
      <vt:lpstr>Microsoft YaHei</vt:lpstr>
      <vt:lpstr>Arial Unicode MS</vt:lpstr>
      <vt:lpstr>Courier New</vt:lpstr>
      <vt:lpstr>Times New Roman</vt:lpstr>
      <vt:lpstr>Trebuchet MS</vt:lpstr>
      <vt:lpstr>Lucida Sans Unicode</vt:lpstr>
      <vt:lpstr>Office Theme</vt:lpstr>
      <vt:lpstr>Mapping Services Using  Intelligent Routing</vt:lpstr>
      <vt:lpstr>Outline</vt:lpstr>
      <vt:lpstr>Individually  Deployable  Services</vt:lpstr>
      <vt:lpstr>Challenges with Individual Services</vt:lpstr>
      <vt:lpstr>As a client (such as mobile or web),  interacting with each individual  service would be a disaster</vt:lpstr>
      <vt:lpstr>PowerPoint 演示文稿</vt:lpstr>
      <vt:lpstr>Intelligent Routing via a Gateway Service</vt:lpstr>
      <vt:lpstr>API Gateway</vt:lpstr>
      <vt:lpstr>Gateway Service: The Front Door</vt:lpstr>
      <vt:lpstr>A Gateway Service Provides</vt:lpstr>
      <vt:lpstr>Intelligent Routing with  Spring Cloud &amp; Netflix Zuul</vt:lpstr>
      <vt:lpstr>PowerPoint 演示文稿</vt:lpstr>
      <vt:lpstr>Netflix Zuul</vt:lpstr>
      <vt:lpstr>Using Spring Cloud &amp; Netflix Zuul</vt:lpstr>
      <vt:lpstr>Using Spring Cloud &amp; Netflix Zuul</vt:lpstr>
      <vt:lpstr>Using Spring Cloud &amp; Netflix Zuul Reverse Proxy</vt:lpstr>
      <vt:lpstr>Using Spring Cloud &amp;  Netflix Zuul with Service Discovery</vt:lpstr>
      <vt:lpstr>Netflix Zuul Without Service Discovery</vt:lpstr>
      <vt:lpstr>Configuring Routes with  Spring Cloud &amp; Netflix Zuul</vt:lpstr>
      <vt:lpstr>Request	Service</vt:lpstr>
      <vt:lpstr>Netflix Zuul with Service Discovery:</vt:lpstr>
      <vt:lpstr>Netflix Zuul Without Service Discovery:</vt:lpstr>
      <vt:lpstr>Creating Filters with  Spring Cloud &amp; Netflix Zuul</vt:lpstr>
      <vt:lpstr>Filters allow you to  intercept and control  requests and responses.</vt:lpstr>
      <vt:lpstr>Filter Types</vt:lpstr>
      <vt:lpstr>Creating a Filter: Extend &amp; Implement ZuulFilter</vt:lpstr>
      <vt:lpstr>@Override</vt:lpstr>
      <vt:lpstr>PowerPoint 演示文稿</vt:lpstr>
      <vt:lpstr>Creating a Filter: Define an @Bean Which</vt:lpstr>
      <vt:lpstr>Gateway service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 Schultz</dc:creator>
  <cp:lastModifiedBy>steve</cp:lastModifiedBy>
  <cp:revision>7</cp:revision>
  <dcterms:created xsi:type="dcterms:W3CDTF">2021-06-26T08:13:00Z</dcterms:created>
  <dcterms:modified xsi:type="dcterms:W3CDTF">2022-10-29T09:16:55Z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2017-06-06T03:30:00Z</vt:filetime>
  </property>
  <property fmtid="{D5CDD505-2E9C-101B-9397-08002B2CF9AE}" pid="3" name="Creator">
    <vt:lpwstr>Acrobat PDFMaker 17 for PowerPoint</vt:lpwstr>
  </property>
  <property fmtid="{D5CDD505-2E9C-101B-9397-08002B2CF9AE}" pid="4" name="LastSaved">
    <vt:filetime>2021-06-27T03:30:00Z</vt:filetime>
  </property>
  <property fmtid="{D5CDD505-2E9C-101B-9397-08002B2CF9AE}" pid="5" name="ICV">
    <vt:lpwstr>1F2CCA52D00B411C809DA1E1DF84DFB5</vt:lpwstr>
  </property>
  <property fmtid="{D5CDD505-2E9C-101B-9397-08002B2CF9AE}" pid="6" name="KSOProductBuildVer">
    <vt:lpwstr>1033-11.2.0.11380</vt:lpwstr>
  </property>
</Properties>
</file>