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4" r:id="rId4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18F71-2460-430D-84F0-855A1998B70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0CA7E-EF58-4B21-9C1C-441AE1834AB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5" y="1916949"/>
            <a:ext cx="8939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5E6C3-04E9-4BCF-8E3A-4A934E7F216A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75DBB-7600-4DBD-BBA3-207CDB5C02C3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90689" y="1737233"/>
            <a:ext cx="4879975" cy="3483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20365" y="1737233"/>
            <a:ext cx="4819015" cy="3483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64447-E5DC-44F6-8145-601285891301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F77A9-9913-41D9-9849-5F7871C0F426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E5467-073D-4795-A0F3-B014A7C54A16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645" y="2715858"/>
            <a:ext cx="1061870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5889" y="2780390"/>
            <a:ext cx="9920221" cy="1945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447C0-DB0E-4C36-AD8D-ACC8123E1A78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my-service/u/1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someservice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cloud.spring.io/spring-cloud-static/Camden.SR6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60116" y="4619237"/>
            <a:ext cx="1637664" cy="1637664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65" y="0"/>
                </a:moveTo>
                <a:lnTo>
                  <a:pt x="902373" y="4394"/>
                </a:lnTo>
                <a:lnTo>
                  <a:pt x="983386" y="16763"/>
                </a:lnTo>
                <a:lnTo>
                  <a:pt x="1062012" y="36715"/>
                </a:lnTo>
                <a:lnTo>
                  <a:pt x="1137056" y="64261"/>
                </a:lnTo>
                <a:lnTo>
                  <a:pt x="1208887" y="98983"/>
                </a:lnTo>
                <a:lnTo>
                  <a:pt x="1276350" y="139687"/>
                </a:lnTo>
                <a:lnTo>
                  <a:pt x="1339405" y="187185"/>
                </a:lnTo>
                <a:lnTo>
                  <a:pt x="1397266" y="239864"/>
                </a:lnTo>
                <a:lnTo>
                  <a:pt x="1450352" y="298132"/>
                </a:lnTo>
                <a:lnTo>
                  <a:pt x="1497444" y="361187"/>
                </a:lnTo>
                <a:lnTo>
                  <a:pt x="1538554" y="428637"/>
                </a:lnTo>
                <a:lnTo>
                  <a:pt x="1572882" y="500075"/>
                </a:lnTo>
                <a:lnTo>
                  <a:pt x="1600415" y="575119"/>
                </a:lnTo>
                <a:lnTo>
                  <a:pt x="1620367" y="653745"/>
                </a:lnTo>
                <a:lnTo>
                  <a:pt x="1632750" y="734758"/>
                </a:lnTo>
                <a:lnTo>
                  <a:pt x="1637131" y="818565"/>
                </a:lnTo>
                <a:lnTo>
                  <a:pt x="1632750" y="902373"/>
                </a:lnTo>
                <a:lnTo>
                  <a:pt x="1620367" y="983386"/>
                </a:lnTo>
                <a:lnTo>
                  <a:pt x="1600415" y="1062012"/>
                </a:lnTo>
                <a:lnTo>
                  <a:pt x="1572882" y="1137056"/>
                </a:lnTo>
                <a:lnTo>
                  <a:pt x="1538554" y="1208887"/>
                </a:lnTo>
                <a:lnTo>
                  <a:pt x="1497444" y="1276349"/>
                </a:lnTo>
                <a:lnTo>
                  <a:pt x="1450339" y="1339405"/>
                </a:lnTo>
                <a:lnTo>
                  <a:pt x="1397266" y="1397279"/>
                </a:lnTo>
                <a:lnTo>
                  <a:pt x="1339405" y="1450352"/>
                </a:lnTo>
                <a:lnTo>
                  <a:pt x="1276350" y="1497444"/>
                </a:lnTo>
                <a:lnTo>
                  <a:pt x="1208887" y="1538554"/>
                </a:lnTo>
                <a:lnTo>
                  <a:pt x="1137043" y="1572882"/>
                </a:lnTo>
                <a:lnTo>
                  <a:pt x="1062012" y="1600415"/>
                </a:lnTo>
                <a:lnTo>
                  <a:pt x="983386" y="1620380"/>
                </a:lnTo>
                <a:lnTo>
                  <a:pt x="902373" y="1632750"/>
                </a:lnTo>
                <a:lnTo>
                  <a:pt x="818565" y="1637131"/>
                </a:lnTo>
                <a:lnTo>
                  <a:pt x="734758" y="1632750"/>
                </a:lnTo>
                <a:lnTo>
                  <a:pt x="653745" y="1620380"/>
                </a:lnTo>
                <a:lnTo>
                  <a:pt x="575119" y="1600415"/>
                </a:lnTo>
                <a:lnTo>
                  <a:pt x="500075" y="1572882"/>
                </a:lnTo>
                <a:lnTo>
                  <a:pt x="428637" y="1538554"/>
                </a:lnTo>
                <a:lnTo>
                  <a:pt x="361187" y="1497444"/>
                </a:lnTo>
                <a:lnTo>
                  <a:pt x="298132" y="1450352"/>
                </a:lnTo>
                <a:lnTo>
                  <a:pt x="239864" y="1397279"/>
                </a:lnTo>
                <a:lnTo>
                  <a:pt x="187185" y="1339405"/>
                </a:lnTo>
                <a:lnTo>
                  <a:pt x="139687" y="1276349"/>
                </a:lnTo>
                <a:lnTo>
                  <a:pt x="98971" y="1208887"/>
                </a:lnTo>
                <a:lnTo>
                  <a:pt x="64261" y="1137056"/>
                </a:lnTo>
                <a:lnTo>
                  <a:pt x="36715" y="1062012"/>
                </a:lnTo>
                <a:lnTo>
                  <a:pt x="16763" y="983386"/>
                </a:lnTo>
                <a:lnTo>
                  <a:pt x="4381" y="902373"/>
                </a:lnTo>
                <a:lnTo>
                  <a:pt x="0" y="818565"/>
                </a:lnTo>
                <a:lnTo>
                  <a:pt x="4381" y="734758"/>
                </a:lnTo>
                <a:lnTo>
                  <a:pt x="16763" y="653745"/>
                </a:lnTo>
                <a:lnTo>
                  <a:pt x="36715" y="575119"/>
                </a:lnTo>
                <a:lnTo>
                  <a:pt x="64261" y="500075"/>
                </a:lnTo>
                <a:lnTo>
                  <a:pt x="98983" y="428637"/>
                </a:lnTo>
                <a:lnTo>
                  <a:pt x="139687" y="361187"/>
                </a:lnTo>
                <a:lnTo>
                  <a:pt x="187185" y="298132"/>
                </a:lnTo>
                <a:lnTo>
                  <a:pt x="239864" y="239864"/>
                </a:lnTo>
                <a:lnTo>
                  <a:pt x="298132" y="187185"/>
                </a:lnTo>
                <a:lnTo>
                  <a:pt x="361187" y="139687"/>
                </a:lnTo>
                <a:lnTo>
                  <a:pt x="428637" y="98983"/>
                </a:lnTo>
                <a:lnTo>
                  <a:pt x="500062" y="64261"/>
                </a:lnTo>
                <a:lnTo>
                  <a:pt x="575119" y="36715"/>
                </a:lnTo>
                <a:lnTo>
                  <a:pt x="653745" y="16763"/>
                </a:lnTo>
                <a:lnTo>
                  <a:pt x="734758" y="4394"/>
                </a:lnTo>
                <a:lnTo>
                  <a:pt x="818565" y="0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1427134"/>
            <a:ext cx="9004935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sz="4500" spc="70" dirty="0">
                <a:solidFill>
                  <a:srgbClr val="101010"/>
                </a:solidFill>
              </a:rPr>
              <a:t>C</a:t>
            </a:r>
            <a:r>
              <a:rPr sz="4500" spc="-215" dirty="0">
                <a:solidFill>
                  <a:srgbClr val="101010"/>
                </a:solidFill>
              </a:rPr>
              <a:t>a</a:t>
            </a:r>
            <a:r>
              <a:rPr sz="4500" spc="-155" dirty="0">
                <a:solidFill>
                  <a:srgbClr val="101010"/>
                </a:solidFill>
              </a:rPr>
              <a:t>l</a:t>
            </a:r>
            <a:r>
              <a:rPr sz="4500" spc="-160" dirty="0">
                <a:solidFill>
                  <a:srgbClr val="101010"/>
                </a:solidFill>
              </a:rPr>
              <a:t>li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-200" dirty="0">
                <a:solidFill>
                  <a:srgbClr val="101010"/>
                </a:solidFill>
              </a:rPr>
              <a:t>Serv</a:t>
            </a:r>
            <a:r>
              <a:rPr sz="4500" spc="-150" dirty="0">
                <a:solidFill>
                  <a:srgbClr val="101010"/>
                </a:solidFill>
              </a:rPr>
              <a:t>i</a:t>
            </a:r>
            <a:r>
              <a:rPr sz="4500" spc="40" dirty="0">
                <a:solidFill>
                  <a:srgbClr val="101010"/>
                </a:solidFill>
              </a:rPr>
              <a:t>c</a:t>
            </a:r>
            <a:r>
              <a:rPr sz="4500" spc="-175" dirty="0">
                <a:solidFill>
                  <a:srgbClr val="101010"/>
                </a:solidFill>
              </a:rPr>
              <a:t>e</a:t>
            </a:r>
            <a:r>
              <a:rPr sz="4500" spc="-60" dirty="0">
                <a:solidFill>
                  <a:srgbClr val="101010"/>
                </a:solidFill>
              </a:rPr>
              <a:t>s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15" dirty="0">
                <a:solidFill>
                  <a:srgbClr val="101010"/>
                </a:solidFill>
              </a:rPr>
              <a:t>U</a:t>
            </a:r>
            <a:r>
              <a:rPr sz="4500" spc="-210" dirty="0">
                <a:solidFill>
                  <a:srgbClr val="101010"/>
                </a:solidFill>
              </a:rPr>
              <a:t>s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65" dirty="0">
                <a:solidFill>
                  <a:srgbClr val="101010"/>
                </a:solidFill>
              </a:rPr>
              <a:t>C</a:t>
            </a:r>
            <a:r>
              <a:rPr sz="4500" spc="-160" dirty="0">
                <a:solidFill>
                  <a:srgbClr val="101010"/>
                </a:solidFill>
              </a:rPr>
              <a:t>li</a:t>
            </a:r>
            <a:r>
              <a:rPr sz="4500" spc="-130" dirty="0">
                <a:solidFill>
                  <a:srgbClr val="101010"/>
                </a:solidFill>
              </a:rPr>
              <a:t>en</a:t>
            </a:r>
            <a:r>
              <a:rPr sz="4500" spc="-140" dirty="0">
                <a:solidFill>
                  <a:srgbClr val="101010"/>
                </a:solidFill>
              </a:rPr>
              <a:t>t</a:t>
            </a:r>
            <a:r>
              <a:rPr sz="4500" spc="-320" dirty="0">
                <a:solidFill>
                  <a:srgbClr val="101010"/>
                </a:solidFill>
              </a:rPr>
              <a:t>-</a:t>
            </a:r>
            <a:r>
              <a:rPr sz="4500" spc="-100" dirty="0">
                <a:solidFill>
                  <a:srgbClr val="101010"/>
                </a:solidFill>
              </a:rPr>
              <a:t>sid</a:t>
            </a:r>
            <a:r>
              <a:rPr sz="4500" spc="-15" dirty="0">
                <a:solidFill>
                  <a:srgbClr val="101010"/>
                </a:solidFill>
              </a:rPr>
              <a:t>e  </a:t>
            </a:r>
            <a:r>
              <a:rPr sz="4500" spc="120" dirty="0">
                <a:solidFill>
                  <a:srgbClr val="101010"/>
                </a:solidFill>
              </a:rPr>
              <a:t>L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70" dirty="0">
                <a:solidFill>
                  <a:srgbClr val="101010"/>
                </a:solidFill>
              </a:rPr>
              <a:t>a</a:t>
            </a:r>
            <a:r>
              <a:rPr sz="4500" spc="40" dirty="0">
                <a:solidFill>
                  <a:srgbClr val="101010"/>
                </a:solidFill>
              </a:rPr>
              <a:t>d</a:t>
            </a:r>
            <a:r>
              <a:rPr sz="4500" spc="-455" dirty="0">
                <a:solidFill>
                  <a:srgbClr val="101010"/>
                </a:solidFill>
              </a:rPr>
              <a:t> </a:t>
            </a:r>
            <a:r>
              <a:rPr sz="4500" spc="55" dirty="0">
                <a:solidFill>
                  <a:srgbClr val="101010"/>
                </a:solidFill>
              </a:rPr>
              <a:t>B</a:t>
            </a:r>
            <a:r>
              <a:rPr sz="4500" spc="-215" dirty="0">
                <a:solidFill>
                  <a:srgbClr val="101010"/>
                </a:solidFill>
              </a:rPr>
              <a:t>a</a:t>
            </a:r>
            <a:r>
              <a:rPr sz="4500" spc="-155" dirty="0">
                <a:solidFill>
                  <a:srgbClr val="101010"/>
                </a:solidFill>
              </a:rPr>
              <a:t>l</a:t>
            </a:r>
            <a:r>
              <a:rPr sz="4500" spc="-110" dirty="0">
                <a:solidFill>
                  <a:srgbClr val="101010"/>
                </a:solidFill>
              </a:rPr>
              <a:t>anc</a:t>
            </a:r>
            <a:r>
              <a:rPr sz="4500" spc="-105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ng</a:t>
            </a:r>
            <a:endParaRPr sz="45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0" y="427481"/>
            <a:ext cx="7588250" cy="6206490"/>
            <a:chOff x="4572000" y="427481"/>
            <a:chExt cx="7588250" cy="6206490"/>
          </a:xfrm>
        </p:grpSpPr>
        <p:sp>
          <p:nvSpPr>
            <p:cNvPr id="3" name="object 3"/>
            <p:cNvSpPr/>
            <p:nvPr/>
          </p:nvSpPr>
          <p:spPr>
            <a:xfrm>
              <a:off x="4584953" y="427481"/>
              <a:ext cx="0" cy="5990590"/>
            </a:xfrm>
            <a:custGeom>
              <a:avLst/>
              <a:gdLst/>
              <a:ahLst/>
              <a:cxnLst/>
              <a:rect l="l" t="t" r="r" b="b"/>
              <a:pathLst>
                <a:path h="5990590">
                  <a:moveTo>
                    <a:pt x="0" y="0"/>
                  </a:moveTo>
                  <a:lnTo>
                    <a:pt x="0" y="5990424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584192" y="522732"/>
              <a:ext cx="7575803" cy="579729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6752" y="3031265"/>
            <a:ext cx="2537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000000"/>
                </a:solidFill>
              </a:rPr>
              <a:t>Client-side</a:t>
            </a:r>
            <a:r>
              <a:rPr sz="2400" spc="-150" dirty="0">
                <a:solidFill>
                  <a:srgbClr val="000000"/>
                </a:solidFill>
              </a:rPr>
              <a:t> </a:t>
            </a:r>
            <a:r>
              <a:rPr sz="2400" spc="75" dirty="0">
                <a:solidFill>
                  <a:srgbClr val="000000"/>
                </a:solidFill>
              </a:rPr>
              <a:t>Load</a:t>
            </a:r>
            <a:endParaRPr sz="2400"/>
          </a:p>
          <a:p>
            <a:pPr marR="5080" algn="r">
              <a:lnSpc>
                <a:spcPct val="100000"/>
              </a:lnSpc>
            </a:pPr>
            <a:r>
              <a:rPr sz="2400" spc="20" dirty="0">
                <a:solidFill>
                  <a:srgbClr val="000000"/>
                </a:solidFill>
              </a:rPr>
              <a:t>Balancing</a:t>
            </a:r>
            <a:endParaRPr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Server-side</a:t>
            </a:r>
            <a:endParaRPr spc="-20" dirty="0"/>
          </a:p>
          <a:p>
            <a:pPr marL="1251585" marR="5080" indent="187325" algn="r">
              <a:lnSpc>
                <a:spcPct val="165000"/>
              </a:lnSpc>
              <a:spcBef>
                <a:spcPts val="585"/>
              </a:spcBef>
            </a:pPr>
            <a:r>
              <a:rPr sz="2000" spc="-30" dirty="0">
                <a:solidFill>
                  <a:srgbClr val="3E3E3E"/>
                </a:solidFill>
              </a:rPr>
              <a:t>Server</a:t>
            </a:r>
            <a:r>
              <a:rPr sz="2000" spc="-130" dirty="0">
                <a:solidFill>
                  <a:srgbClr val="3E3E3E"/>
                </a:solidFill>
              </a:rPr>
              <a:t> </a:t>
            </a:r>
            <a:r>
              <a:rPr sz="2000" spc="10" dirty="0">
                <a:solidFill>
                  <a:srgbClr val="3E3E3E"/>
                </a:solidFill>
              </a:rPr>
              <a:t>distributes</a:t>
            </a:r>
            <a:r>
              <a:rPr sz="2000" spc="-145" dirty="0">
                <a:solidFill>
                  <a:srgbClr val="3E3E3E"/>
                </a:solidFill>
              </a:rPr>
              <a:t> </a:t>
            </a:r>
            <a:r>
              <a:rPr sz="2000" spc="-5" dirty="0">
                <a:solidFill>
                  <a:srgbClr val="3E3E3E"/>
                </a:solidFill>
              </a:rPr>
              <a:t>requests </a:t>
            </a:r>
            <a:r>
              <a:rPr sz="2000" spc="-690" dirty="0">
                <a:solidFill>
                  <a:srgbClr val="3E3E3E"/>
                </a:solidFill>
              </a:rPr>
              <a:t> </a:t>
            </a:r>
            <a:r>
              <a:rPr sz="2000" dirty="0">
                <a:solidFill>
                  <a:srgbClr val="3E3E3E"/>
                </a:solidFill>
              </a:rPr>
              <a:t>Hardware</a:t>
            </a:r>
            <a:r>
              <a:rPr sz="2000" spc="-140" dirty="0">
                <a:solidFill>
                  <a:srgbClr val="3E3E3E"/>
                </a:solidFill>
              </a:rPr>
              <a:t> </a:t>
            </a:r>
            <a:r>
              <a:rPr sz="2000" spc="35" dirty="0">
                <a:solidFill>
                  <a:srgbClr val="3E3E3E"/>
                </a:solidFill>
              </a:rPr>
              <a:t>or</a:t>
            </a:r>
            <a:r>
              <a:rPr sz="2000" spc="-120" dirty="0">
                <a:solidFill>
                  <a:srgbClr val="3E3E3E"/>
                </a:solidFill>
              </a:rPr>
              <a:t> </a:t>
            </a:r>
            <a:r>
              <a:rPr sz="2000" spc="10" dirty="0">
                <a:solidFill>
                  <a:srgbClr val="3E3E3E"/>
                </a:solidFill>
              </a:rPr>
              <a:t>software</a:t>
            </a:r>
            <a:r>
              <a:rPr sz="2000" spc="-135" dirty="0">
                <a:solidFill>
                  <a:srgbClr val="3E3E3E"/>
                </a:solidFill>
              </a:rPr>
              <a:t> </a:t>
            </a:r>
            <a:r>
              <a:rPr sz="2000" spc="25" dirty="0">
                <a:solidFill>
                  <a:srgbClr val="3E3E3E"/>
                </a:solidFill>
              </a:rPr>
              <a:t>based</a:t>
            </a:r>
            <a:endParaRPr sz="2000"/>
          </a:p>
          <a:p>
            <a:pPr marL="12700" marR="5080" indent="3609975" algn="just">
              <a:lnSpc>
                <a:spcPct val="165000"/>
              </a:lnSpc>
            </a:pPr>
            <a:r>
              <a:rPr sz="2000" spc="30" dirty="0">
                <a:solidFill>
                  <a:srgbClr val="3E3E3E"/>
                </a:solidFill>
              </a:rPr>
              <a:t>Ex</a:t>
            </a:r>
            <a:r>
              <a:rPr sz="2000" spc="10" dirty="0">
                <a:solidFill>
                  <a:srgbClr val="3E3E3E"/>
                </a:solidFill>
              </a:rPr>
              <a:t>t</a:t>
            </a:r>
            <a:r>
              <a:rPr sz="2000" spc="-80" dirty="0">
                <a:solidFill>
                  <a:srgbClr val="3E3E3E"/>
                </a:solidFill>
              </a:rPr>
              <a:t>r</a:t>
            </a:r>
            <a:r>
              <a:rPr sz="2000" spc="-25" dirty="0">
                <a:solidFill>
                  <a:srgbClr val="3E3E3E"/>
                </a:solidFill>
              </a:rPr>
              <a:t>a</a:t>
            </a:r>
            <a:r>
              <a:rPr sz="2000" spc="-105" dirty="0">
                <a:solidFill>
                  <a:srgbClr val="3E3E3E"/>
                </a:solidFill>
              </a:rPr>
              <a:t> </a:t>
            </a:r>
            <a:r>
              <a:rPr sz="2000" spc="-20" dirty="0">
                <a:solidFill>
                  <a:srgbClr val="3E3E3E"/>
                </a:solidFill>
              </a:rPr>
              <a:t>h</a:t>
            </a:r>
            <a:r>
              <a:rPr sz="2000" spc="100" dirty="0">
                <a:solidFill>
                  <a:srgbClr val="3E3E3E"/>
                </a:solidFill>
              </a:rPr>
              <a:t>o</a:t>
            </a:r>
            <a:r>
              <a:rPr sz="2000" spc="65" dirty="0">
                <a:solidFill>
                  <a:srgbClr val="3E3E3E"/>
                </a:solidFill>
              </a:rPr>
              <a:t>p  </a:t>
            </a:r>
            <a:r>
              <a:rPr sz="2000" spc="-5" dirty="0">
                <a:solidFill>
                  <a:srgbClr val="3E3E3E"/>
                </a:solidFill>
              </a:rPr>
              <a:t>Various </a:t>
            </a:r>
            <a:r>
              <a:rPr sz="2000" spc="25" dirty="0">
                <a:solidFill>
                  <a:srgbClr val="3E3E3E"/>
                </a:solidFill>
              </a:rPr>
              <a:t>balancing </a:t>
            </a:r>
            <a:r>
              <a:rPr sz="2000" spc="10" dirty="0">
                <a:solidFill>
                  <a:srgbClr val="3E3E3E"/>
                </a:solidFill>
              </a:rPr>
              <a:t>algorithms </a:t>
            </a:r>
            <a:r>
              <a:rPr sz="2000" spc="35" dirty="0">
                <a:solidFill>
                  <a:srgbClr val="3E3E3E"/>
                </a:solidFill>
              </a:rPr>
              <a:t>support </a:t>
            </a:r>
            <a:r>
              <a:rPr sz="2000" spc="-690" dirty="0">
                <a:solidFill>
                  <a:srgbClr val="3E3E3E"/>
                </a:solidFill>
              </a:rPr>
              <a:t> </a:t>
            </a:r>
            <a:r>
              <a:rPr sz="2000" spc="35" dirty="0">
                <a:solidFill>
                  <a:srgbClr val="3E3E3E"/>
                </a:solidFill>
              </a:rPr>
              <a:t>Occurs</a:t>
            </a:r>
            <a:r>
              <a:rPr sz="2000" spc="-145" dirty="0">
                <a:solidFill>
                  <a:srgbClr val="3E3E3E"/>
                </a:solidFill>
              </a:rPr>
              <a:t> </a:t>
            </a:r>
            <a:r>
              <a:rPr sz="2000" spc="30" dirty="0">
                <a:solidFill>
                  <a:srgbClr val="3E3E3E"/>
                </a:solidFill>
              </a:rPr>
              <a:t>outside</a:t>
            </a:r>
            <a:r>
              <a:rPr sz="2000" spc="-135" dirty="0">
                <a:solidFill>
                  <a:srgbClr val="3E3E3E"/>
                </a:solidFill>
              </a:rPr>
              <a:t> </a:t>
            </a:r>
            <a:r>
              <a:rPr sz="2000" spc="75" dirty="0">
                <a:solidFill>
                  <a:srgbClr val="3E3E3E"/>
                </a:solidFill>
              </a:rPr>
              <a:t>of</a:t>
            </a:r>
            <a:r>
              <a:rPr sz="2000" spc="-125" dirty="0">
                <a:solidFill>
                  <a:srgbClr val="3E3E3E"/>
                </a:solidFill>
              </a:rPr>
              <a:t> </a:t>
            </a:r>
            <a:r>
              <a:rPr sz="2000" spc="5" dirty="0">
                <a:solidFill>
                  <a:srgbClr val="3E3E3E"/>
                </a:solidFill>
              </a:rPr>
              <a:t>the</a:t>
            </a:r>
            <a:r>
              <a:rPr sz="2000" spc="-110" dirty="0">
                <a:solidFill>
                  <a:srgbClr val="3E3E3E"/>
                </a:solidFill>
              </a:rPr>
              <a:t> </a:t>
            </a:r>
            <a:r>
              <a:rPr sz="2000" dirty="0">
                <a:solidFill>
                  <a:srgbClr val="3E3E3E"/>
                </a:solidFill>
              </a:rPr>
              <a:t>request</a:t>
            </a:r>
            <a:r>
              <a:rPr sz="2000" spc="-135" dirty="0">
                <a:solidFill>
                  <a:srgbClr val="3E3E3E"/>
                </a:solidFill>
              </a:rPr>
              <a:t> </a:t>
            </a:r>
            <a:r>
              <a:rPr sz="2000" spc="15" dirty="0">
                <a:solidFill>
                  <a:srgbClr val="3E3E3E"/>
                </a:solidFill>
              </a:rPr>
              <a:t>process</a:t>
            </a:r>
            <a:endParaRPr sz="2000"/>
          </a:p>
          <a:p>
            <a:pPr marL="1580515" algn="just">
              <a:lnSpc>
                <a:spcPct val="100000"/>
              </a:lnSpc>
              <a:spcBef>
                <a:spcPts val="1560"/>
              </a:spcBef>
            </a:pPr>
            <a:r>
              <a:rPr sz="2000" spc="15" dirty="0">
                <a:solidFill>
                  <a:srgbClr val="3E3E3E"/>
                </a:solidFill>
              </a:rPr>
              <a:t>Centralized</a:t>
            </a:r>
            <a:r>
              <a:rPr sz="2000" spc="-165" dirty="0">
                <a:solidFill>
                  <a:srgbClr val="3E3E3E"/>
                </a:solidFill>
              </a:rPr>
              <a:t> </a:t>
            </a:r>
            <a:r>
              <a:rPr sz="2000" spc="35" dirty="0">
                <a:solidFill>
                  <a:srgbClr val="3E3E3E"/>
                </a:solidFill>
              </a:rPr>
              <a:t>or</a:t>
            </a:r>
            <a:r>
              <a:rPr sz="2000" spc="-150" dirty="0">
                <a:solidFill>
                  <a:srgbClr val="3E3E3E"/>
                </a:solidFill>
              </a:rPr>
              <a:t> </a:t>
            </a:r>
            <a:r>
              <a:rPr sz="2000" spc="25" dirty="0">
                <a:solidFill>
                  <a:srgbClr val="3E3E3E"/>
                </a:solidFill>
              </a:rPr>
              <a:t>distributed</a:t>
            </a:r>
            <a:endParaRPr sz="2000"/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Client-side</a:t>
            </a:r>
            <a:endParaRPr spc="10" dirty="0"/>
          </a:p>
          <a:p>
            <a:pPr marL="12700" marR="1570990">
              <a:lnSpc>
                <a:spcPct val="165000"/>
              </a:lnSpc>
              <a:spcBef>
                <a:spcPts val="585"/>
              </a:spcBef>
            </a:pPr>
            <a:r>
              <a:rPr sz="2000" spc="25" dirty="0">
                <a:solidFill>
                  <a:srgbClr val="3E3E3E"/>
                </a:solidFill>
              </a:rPr>
              <a:t>Client</a:t>
            </a:r>
            <a:r>
              <a:rPr sz="2000" spc="-130" dirty="0">
                <a:solidFill>
                  <a:srgbClr val="3E3E3E"/>
                </a:solidFill>
              </a:rPr>
              <a:t> </a:t>
            </a:r>
            <a:r>
              <a:rPr sz="2000" spc="10" dirty="0">
                <a:solidFill>
                  <a:srgbClr val="3E3E3E"/>
                </a:solidFill>
              </a:rPr>
              <a:t>distributes</a:t>
            </a:r>
            <a:r>
              <a:rPr sz="2000" spc="-145" dirty="0">
                <a:solidFill>
                  <a:srgbClr val="3E3E3E"/>
                </a:solidFill>
              </a:rPr>
              <a:t> </a:t>
            </a:r>
            <a:r>
              <a:rPr sz="2000" dirty="0">
                <a:solidFill>
                  <a:srgbClr val="3E3E3E"/>
                </a:solidFill>
              </a:rPr>
              <a:t>request </a:t>
            </a:r>
            <a:r>
              <a:rPr sz="2000" spc="-690" dirty="0">
                <a:solidFill>
                  <a:srgbClr val="3E3E3E"/>
                </a:solidFill>
              </a:rPr>
              <a:t> </a:t>
            </a:r>
            <a:r>
              <a:rPr sz="2000" spc="5" dirty="0">
                <a:solidFill>
                  <a:srgbClr val="3E3E3E"/>
                </a:solidFill>
              </a:rPr>
              <a:t>Software</a:t>
            </a:r>
            <a:r>
              <a:rPr sz="2000" spc="-135" dirty="0">
                <a:solidFill>
                  <a:srgbClr val="3E3E3E"/>
                </a:solidFill>
              </a:rPr>
              <a:t> </a:t>
            </a:r>
            <a:r>
              <a:rPr sz="2000" spc="25" dirty="0">
                <a:solidFill>
                  <a:srgbClr val="3E3E3E"/>
                </a:solidFill>
              </a:rPr>
              <a:t>based</a:t>
            </a:r>
            <a:endParaRPr sz="2000"/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90" dirty="0">
                <a:solidFill>
                  <a:srgbClr val="3E3E3E"/>
                </a:solidFill>
              </a:rPr>
              <a:t>No</a:t>
            </a:r>
            <a:r>
              <a:rPr sz="2000" spc="-140" dirty="0">
                <a:solidFill>
                  <a:srgbClr val="3E3E3E"/>
                </a:solidFill>
              </a:rPr>
              <a:t> </a:t>
            </a:r>
            <a:r>
              <a:rPr sz="2000" spc="-30" dirty="0">
                <a:solidFill>
                  <a:srgbClr val="3E3E3E"/>
                </a:solidFill>
              </a:rPr>
              <a:t>extra</a:t>
            </a:r>
            <a:r>
              <a:rPr sz="2000" spc="-135" dirty="0">
                <a:solidFill>
                  <a:srgbClr val="3E3E3E"/>
                </a:solidFill>
              </a:rPr>
              <a:t> </a:t>
            </a:r>
            <a:r>
              <a:rPr sz="2000" spc="35" dirty="0">
                <a:solidFill>
                  <a:srgbClr val="3E3E3E"/>
                </a:solidFill>
              </a:rPr>
              <a:t>hops</a:t>
            </a:r>
            <a:endParaRPr sz="2000"/>
          </a:p>
          <a:p>
            <a:pPr marL="12700" marR="5080">
              <a:lnSpc>
                <a:spcPct val="165000"/>
              </a:lnSpc>
            </a:pPr>
            <a:r>
              <a:rPr sz="2000" spc="-5" dirty="0">
                <a:solidFill>
                  <a:srgbClr val="3E3E3E"/>
                </a:solidFill>
              </a:rPr>
              <a:t>Various</a:t>
            </a:r>
            <a:r>
              <a:rPr sz="2000" spc="-135" dirty="0">
                <a:solidFill>
                  <a:srgbClr val="3E3E3E"/>
                </a:solidFill>
              </a:rPr>
              <a:t> </a:t>
            </a:r>
            <a:r>
              <a:rPr sz="2000" spc="25" dirty="0">
                <a:solidFill>
                  <a:srgbClr val="3E3E3E"/>
                </a:solidFill>
              </a:rPr>
              <a:t>balancing</a:t>
            </a:r>
            <a:r>
              <a:rPr sz="2000" spc="-165" dirty="0">
                <a:solidFill>
                  <a:srgbClr val="3E3E3E"/>
                </a:solidFill>
              </a:rPr>
              <a:t> </a:t>
            </a:r>
            <a:r>
              <a:rPr sz="2000" spc="10" dirty="0">
                <a:solidFill>
                  <a:srgbClr val="3E3E3E"/>
                </a:solidFill>
              </a:rPr>
              <a:t>algorithms</a:t>
            </a:r>
            <a:r>
              <a:rPr sz="2000" spc="-140" dirty="0">
                <a:solidFill>
                  <a:srgbClr val="3E3E3E"/>
                </a:solidFill>
              </a:rPr>
              <a:t> </a:t>
            </a:r>
            <a:r>
              <a:rPr sz="2000" spc="35" dirty="0">
                <a:solidFill>
                  <a:srgbClr val="3E3E3E"/>
                </a:solidFill>
              </a:rPr>
              <a:t>support </a:t>
            </a:r>
            <a:r>
              <a:rPr sz="2000" spc="-690" dirty="0">
                <a:solidFill>
                  <a:srgbClr val="3E3E3E"/>
                </a:solidFill>
              </a:rPr>
              <a:t> </a:t>
            </a:r>
            <a:r>
              <a:rPr sz="2000" spc="35" dirty="0">
                <a:solidFill>
                  <a:srgbClr val="3E3E3E"/>
                </a:solidFill>
              </a:rPr>
              <a:t>Occurs </a:t>
            </a:r>
            <a:r>
              <a:rPr sz="2000" spc="15" dirty="0">
                <a:solidFill>
                  <a:srgbClr val="3E3E3E"/>
                </a:solidFill>
              </a:rPr>
              <a:t>within </a:t>
            </a:r>
            <a:r>
              <a:rPr sz="2000" spc="5" dirty="0">
                <a:solidFill>
                  <a:srgbClr val="3E3E3E"/>
                </a:solidFill>
              </a:rPr>
              <a:t>the </a:t>
            </a:r>
            <a:r>
              <a:rPr sz="2000" dirty="0">
                <a:solidFill>
                  <a:srgbClr val="3E3E3E"/>
                </a:solidFill>
              </a:rPr>
              <a:t>request </a:t>
            </a:r>
            <a:r>
              <a:rPr sz="2000" spc="15" dirty="0">
                <a:solidFill>
                  <a:srgbClr val="3E3E3E"/>
                </a:solidFill>
              </a:rPr>
              <a:t>process </a:t>
            </a:r>
            <a:r>
              <a:rPr sz="2000" spc="20" dirty="0">
                <a:solidFill>
                  <a:srgbClr val="3E3E3E"/>
                </a:solidFill>
              </a:rPr>
              <a:t> Typically</a:t>
            </a:r>
            <a:r>
              <a:rPr sz="2000" spc="-140" dirty="0">
                <a:solidFill>
                  <a:srgbClr val="3E3E3E"/>
                </a:solidFill>
              </a:rPr>
              <a:t> </a:t>
            </a:r>
            <a:r>
              <a:rPr sz="2000" spc="25" dirty="0">
                <a:solidFill>
                  <a:srgbClr val="3E3E3E"/>
                </a:solidFill>
              </a:rPr>
              <a:t>distributed</a:t>
            </a:r>
            <a:endParaRPr sz="200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95114" y="519066"/>
            <a:ext cx="5715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solidFill>
                  <a:srgbClr val="3E3E3E"/>
                </a:solidFill>
              </a:rPr>
              <a:t>Server-side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-100" dirty="0">
                <a:solidFill>
                  <a:srgbClr val="3E3E3E"/>
                </a:solidFill>
              </a:rPr>
              <a:t>vs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40" dirty="0">
                <a:solidFill>
                  <a:srgbClr val="3E3E3E"/>
                </a:solidFill>
              </a:rPr>
              <a:t>Client-side</a:t>
            </a:r>
            <a:endParaRPr spc="-40" dirty="0">
              <a:solidFill>
                <a:srgbClr val="3E3E3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55931" y="2349690"/>
            <a:ext cx="8014334" cy="20008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 algn="ctr">
              <a:lnSpc>
                <a:spcPts val="4900"/>
              </a:lnSpc>
              <a:spcBef>
                <a:spcPts val="980"/>
              </a:spcBef>
            </a:pPr>
            <a:r>
              <a:rPr sz="4800" spc="75" dirty="0">
                <a:solidFill>
                  <a:srgbClr val="000000"/>
                </a:solidFill>
              </a:rPr>
              <a:t>C</a:t>
            </a:r>
            <a:r>
              <a:rPr sz="4800" spc="-229" dirty="0">
                <a:solidFill>
                  <a:srgbClr val="000000"/>
                </a:solidFill>
              </a:rPr>
              <a:t>li</a:t>
            </a:r>
            <a:r>
              <a:rPr sz="4800" spc="-165" dirty="0">
                <a:solidFill>
                  <a:srgbClr val="000000"/>
                </a:solidFill>
              </a:rPr>
              <a:t>e</a:t>
            </a:r>
            <a:r>
              <a:rPr sz="4800" spc="-215" dirty="0">
                <a:solidFill>
                  <a:srgbClr val="000000"/>
                </a:solidFill>
              </a:rPr>
              <a:t>n</a:t>
            </a:r>
            <a:r>
              <a:rPr sz="4800" spc="-85" dirty="0">
                <a:solidFill>
                  <a:srgbClr val="000000"/>
                </a:solidFill>
              </a:rPr>
              <a:t>t</a:t>
            </a:r>
            <a:r>
              <a:rPr sz="4800" spc="-340" dirty="0">
                <a:solidFill>
                  <a:srgbClr val="000000"/>
                </a:solidFill>
              </a:rPr>
              <a:t>-</a:t>
            </a:r>
            <a:r>
              <a:rPr sz="4800" spc="-229" dirty="0">
                <a:solidFill>
                  <a:srgbClr val="000000"/>
                </a:solidFill>
              </a:rPr>
              <a:t>si</a:t>
            </a:r>
            <a:r>
              <a:rPr sz="4800" spc="55" dirty="0">
                <a:solidFill>
                  <a:srgbClr val="000000"/>
                </a:solidFill>
              </a:rPr>
              <a:t>d</a:t>
            </a:r>
            <a:r>
              <a:rPr sz="4800" spc="-60" dirty="0">
                <a:solidFill>
                  <a:srgbClr val="000000"/>
                </a:solidFill>
              </a:rPr>
              <a:t>e</a:t>
            </a:r>
            <a:r>
              <a:rPr sz="4800" spc="-509" dirty="0">
                <a:solidFill>
                  <a:srgbClr val="000000"/>
                </a:solidFill>
              </a:rPr>
              <a:t> </a:t>
            </a:r>
            <a:r>
              <a:rPr sz="4800" spc="-229" dirty="0">
                <a:solidFill>
                  <a:srgbClr val="000000"/>
                </a:solidFill>
              </a:rPr>
              <a:t>l</a:t>
            </a:r>
            <a:r>
              <a:rPr sz="4800" spc="45" dirty="0">
                <a:solidFill>
                  <a:srgbClr val="000000"/>
                </a:solidFill>
              </a:rPr>
              <a:t>o</a:t>
            </a:r>
            <a:r>
              <a:rPr sz="4800" spc="-235" dirty="0">
                <a:solidFill>
                  <a:srgbClr val="000000"/>
                </a:solidFill>
              </a:rPr>
              <a:t>a</a:t>
            </a:r>
            <a:r>
              <a:rPr sz="4800" spc="175" dirty="0">
                <a:solidFill>
                  <a:srgbClr val="000000"/>
                </a:solidFill>
              </a:rPr>
              <a:t>d</a:t>
            </a:r>
            <a:r>
              <a:rPr sz="4800" spc="-500" dirty="0">
                <a:solidFill>
                  <a:srgbClr val="000000"/>
                </a:solidFill>
              </a:rPr>
              <a:t> </a:t>
            </a:r>
            <a:r>
              <a:rPr sz="4800" spc="65" dirty="0">
                <a:solidFill>
                  <a:srgbClr val="000000"/>
                </a:solidFill>
              </a:rPr>
              <a:t>b</a:t>
            </a:r>
            <a:r>
              <a:rPr sz="4800" spc="-235" dirty="0">
                <a:solidFill>
                  <a:srgbClr val="000000"/>
                </a:solidFill>
              </a:rPr>
              <a:t>a</a:t>
            </a:r>
            <a:r>
              <a:rPr sz="4800" spc="-229" dirty="0">
                <a:solidFill>
                  <a:srgbClr val="000000"/>
                </a:solidFill>
              </a:rPr>
              <a:t>l</a:t>
            </a:r>
            <a:r>
              <a:rPr sz="4800" spc="-245" dirty="0">
                <a:solidFill>
                  <a:srgbClr val="000000"/>
                </a:solidFill>
              </a:rPr>
              <a:t>a</a:t>
            </a:r>
            <a:r>
              <a:rPr sz="4800" spc="-215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c</a:t>
            </a:r>
            <a:r>
              <a:rPr sz="4800" spc="-229" dirty="0">
                <a:solidFill>
                  <a:srgbClr val="000000"/>
                </a:solidFill>
              </a:rPr>
              <a:t>i</a:t>
            </a:r>
            <a:r>
              <a:rPr sz="4800" spc="-215" dirty="0">
                <a:solidFill>
                  <a:srgbClr val="000000"/>
                </a:solidFill>
              </a:rPr>
              <a:t>n</a:t>
            </a:r>
            <a:r>
              <a:rPr sz="4800" spc="175" dirty="0">
                <a:solidFill>
                  <a:srgbClr val="000000"/>
                </a:solidFill>
              </a:rPr>
              <a:t>g</a:t>
            </a:r>
            <a:r>
              <a:rPr sz="4800" spc="-525" dirty="0">
                <a:solidFill>
                  <a:srgbClr val="000000"/>
                </a:solidFill>
              </a:rPr>
              <a:t> </a:t>
            </a:r>
            <a:r>
              <a:rPr sz="4800" spc="-229" dirty="0">
                <a:solidFill>
                  <a:srgbClr val="000000"/>
                </a:solidFill>
              </a:rPr>
              <a:t>i</a:t>
            </a:r>
            <a:r>
              <a:rPr sz="4800" spc="-95" dirty="0">
                <a:solidFill>
                  <a:srgbClr val="000000"/>
                </a:solidFill>
              </a:rPr>
              <a:t>s  </a:t>
            </a:r>
            <a:r>
              <a:rPr sz="4800" spc="-130" dirty="0">
                <a:solidFill>
                  <a:srgbClr val="000000"/>
                </a:solidFill>
              </a:rPr>
              <a:t>a</a:t>
            </a:r>
            <a:r>
              <a:rPr sz="4800" spc="-484" dirty="0">
                <a:solidFill>
                  <a:srgbClr val="000000"/>
                </a:solidFill>
              </a:rPr>
              <a:t> </a:t>
            </a:r>
            <a:r>
              <a:rPr sz="4800" i="1" spc="-2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i="1" spc="-3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i="1" spc="-1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i="1" spc="-2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i="1" spc="-3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i="1" spc="-2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i="1" spc="-1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i="1" spc="-48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i="1" spc="-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i="1" spc="-1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i="1" spc="-6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i="1" spc="-4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05" dirty="0">
                <a:solidFill>
                  <a:srgbClr val="000000"/>
                </a:solidFill>
              </a:rPr>
              <a:t>f</a:t>
            </a:r>
            <a:r>
              <a:rPr sz="4800" spc="45" dirty="0">
                <a:solidFill>
                  <a:srgbClr val="000000"/>
                </a:solidFill>
              </a:rPr>
              <a:t>o</a:t>
            </a:r>
            <a:r>
              <a:rPr sz="4800" spc="-130" dirty="0">
                <a:solidFill>
                  <a:srgbClr val="000000"/>
                </a:solidFill>
              </a:rPr>
              <a:t>r</a:t>
            </a:r>
            <a:r>
              <a:rPr sz="4800" spc="-480" dirty="0">
                <a:solidFill>
                  <a:srgbClr val="000000"/>
                </a:solidFill>
              </a:rPr>
              <a:t> </a:t>
            </a:r>
            <a:r>
              <a:rPr sz="4800" spc="125" dirty="0">
                <a:solidFill>
                  <a:srgbClr val="000000"/>
                </a:solidFill>
              </a:rPr>
              <a:t>c</a:t>
            </a:r>
            <a:r>
              <a:rPr sz="4800" spc="-95" dirty="0">
                <a:solidFill>
                  <a:srgbClr val="000000"/>
                </a:solidFill>
              </a:rPr>
              <a:t>lo</a:t>
            </a:r>
            <a:r>
              <a:rPr sz="4800" spc="-215" dirty="0">
                <a:solidFill>
                  <a:srgbClr val="000000"/>
                </a:solidFill>
              </a:rPr>
              <a:t>u</a:t>
            </a:r>
            <a:r>
              <a:rPr sz="4800" spc="175" dirty="0">
                <a:solidFill>
                  <a:srgbClr val="000000"/>
                </a:solidFill>
              </a:rPr>
              <a:t>d</a:t>
            </a:r>
            <a:r>
              <a:rPr sz="4800" spc="-490" dirty="0">
                <a:solidFill>
                  <a:srgbClr val="000000"/>
                </a:solidFill>
              </a:rPr>
              <a:t> </a:t>
            </a:r>
            <a:r>
              <a:rPr sz="4800" spc="-215" dirty="0">
                <a:solidFill>
                  <a:srgbClr val="000000"/>
                </a:solidFill>
              </a:rPr>
              <a:t>n</a:t>
            </a:r>
            <a:r>
              <a:rPr sz="4800" spc="-260" dirty="0">
                <a:solidFill>
                  <a:srgbClr val="000000"/>
                </a:solidFill>
              </a:rPr>
              <a:t>a</a:t>
            </a:r>
            <a:r>
              <a:rPr sz="4800" spc="-160" dirty="0">
                <a:solidFill>
                  <a:srgbClr val="000000"/>
                </a:solidFill>
              </a:rPr>
              <a:t>ti</a:t>
            </a:r>
            <a:r>
              <a:rPr sz="4800" spc="-300" dirty="0">
                <a:solidFill>
                  <a:srgbClr val="000000"/>
                </a:solidFill>
              </a:rPr>
              <a:t>v</a:t>
            </a:r>
            <a:r>
              <a:rPr sz="4800" spc="-45" dirty="0">
                <a:solidFill>
                  <a:srgbClr val="000000"/>
                </a:solidFill>
              </a:rPr>
              <a:t>e  </a:t>
            </a:r>
            <a:r>
              <a:rPr sz="4800" spc="-200" dirty="0">
                <a:solidFill>
                  <a:srgbClr val="000000"/>
                </a:solidFill>
              </a:rPr>
              <a:t>architectures.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12529" y="2252562"/>
            <a:ext cx="6094095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995"/>
              </a:lnSpc>
              <a:spcBef>
                <a:spcPts val="100"/>
              </a:spcBef>
            </a:pPr>
            <a:r>
              <a:rPr spc="-15" dirty="0"/>
              <a:t>Client-side</a:t>
            </a:r>
            <a:r>
              <a:rPr spc="-235" dirty="0"/>
              <a:t> </a:t>
            </a:r>
            <a:r>
              <a:rPr spc="100" dirty="0"/>
              <a:t>Load</a:t>
            </a:r>
            <a:r>
              <a:rPr spc="-240" dirty="0"/>
              <a:t> </a:t>
            </a:r>
            <a:r>
              <a:rPr spc="10" dirty="0"/>
              <a:t>Balancing</a:t>
            </a:r>
            <a:endParaRPr spc="10" dirty="0"/>
          </a:p>
          <a:p>
            <a:pPr marR="5715" algn="r">
              <a:lnSpc>
                <a:spcPts val="3995"/>
              </a:lnSpc>
            </a:pPr>
            <a:r>
              <a:rPr spc="15" dirty="0"/>
              <a:t>with</a:t>
            </a:r>
            <a:r>
              <a:rPr spc="-215" dirty="0"/>
              <a:t> </a:t>
            </a:r>
            <a:r>
              <a:rPr spc="-10" dirty="0"/>
              <a:t>Spring</a:t>
            </a:r>
            <a:r>
              <a:rPr spc="-220" dirty="0"/>
              <a:t> </a:t>
            </a:r>
            <a:r>
              <a:rPr spc="60" dirty="0"/>
              <a:t>Cloud</a:t>
            </a:r>
            <a:endParaRPr spc="6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1777937"/>
            <a:ext cx="10080625" cy="2078989"/>
          </a:xfrm>
          <a:prstGeom prst="rect">
            <a:avLst/>
          </a:prstGeom>
        </p:spPr>
        <p:txBody>
          <a:bodyPr vert="horz" wrap="square" lIns="0" tIns="327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80"/>
              </a:spcBef>
            </a:pPr>
            <a:r>
              <a:rPr sz="4800" spc="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1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et</a:t>
            </a:r>
            <a:r>
              <a:rPr sz="4800" spc="-1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fli</a:t>
            </a:r>
            <a:r>
              <a:rPr sz="4800" spc="-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4800" spc="-5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ib</a:t>
            </a:r>
            <a:r>
              <a:rPr sz="4800" spc="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3650"/>
              </a:lnSpc>
              <a:spcBef>
                <a:spcPts val="715"/>
              </a:spcBef>
            </a:pP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Ribbon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Inter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Process</a:t>
            </a:r>
            <a:r>
              <a:rPr sz="24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Communication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(remote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procedure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calls) </a:t>
            </a:r>
            <a:r>
              <a:rPr sz="2400" spc="-8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library</a:t>
            </a:r>
            <a:r>
              <a:rPr sz="24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i="1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built</a:t>
            </a:r>
            <a:r>
              <a:rPr sz="3200" i="1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i="1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200" i="1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i="1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software</a:t>
            </a:r>
            <a:r>
              <a:rPr sz="3200" i="1" spc="-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i="1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3200" i="1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i="1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balancers.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4324412"/>
            <a:ext cx="36061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-Netflix</a:t>
            </a:r>
            <a:r>
              <a:rPr sz="2000" i="1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Ribbon</a:t>
            </a:r>
            <a:r>
              <a:rPr sz="2000" i="1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Project</a:t>
            </a:r>
            <a:r>
              <a:rPr sz="2000" i="1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page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82575" y="2473480"/>
            <a:ext cx="6734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05A28"/>
                </a:solidFill>
              </a:rPr>
              <a:t>Full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integration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with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Spring’s</a:t>
            </a:r>
            <a:r>
              <a:rPr sz="2400" spc="-275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2993166"/>
            <a:ext cx="575691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Customize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Balancing</a:t>
            </a:r>
            <a:r>
              <a:rPr sz="24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algorithms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Availability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checks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6216" y="1598676"/>
            <a:ext cx="2558795" cy="36469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08653" y="5267452"/>
            <a:ext cx="187325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000" spc="-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Cloud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3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</a:pP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Netflix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Ribbon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711" y="185775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9183" y="519066"/>
            <a:ext cx="8185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Spring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45" dirty="0">
                <a:solidFill>
                  <a:srgbClr val="FFFFFF"/>
                </a:solidFill>
              </a:rPr>
              <a:t>Cloud</a:t>
            </a:r>
            <a:r>
              <a:rPr spc="-185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&amp;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Netflix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Ribbon</a:t>
            </a:r>
            <a:endParaRPr spc="5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86" y="1421884"/>
            <a:ext cx="10586720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  <a:spcBef>
                <a:spcPts val="1715"/>
              </a:spcBef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05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&lt;/type&gt;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&lt;/scope&gt;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711" y="2487167"/>
            <a:ext cx="11466830" cy="21672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spring-cloud-starter-ribbon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9183" y="519066"/>
            <a:ext cx="8185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Spring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45" dirty="0">
                <a:solidFill>
                  <a:srgbClr val="FFFFFF"/>
                </a:solidFill>
              </a:rPr>
              <a:t>Cloud</a:t>
            </a:r>
            <a:r>
              <a:rPr spc="-185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&amp;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Netflix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Ribbon</a:t>
            </a:r>
            <a:endParaRPr spc="5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86" y="2051466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24811" y="1828800"/>
            <a:ext cx="2653283" cy="24307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8214" y="4425339"/>
            <a:ext cx="4330065" cy="125857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@LoadBalanced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065" marR="5080" algn="ctr">
              <a:lnSpc>
                <a:spcPct val="100000"/>
              </a:lnSpc>
              <a:spcBef>
                <a:spcPts val="630"/>
              </a:spcBef>
            </a:pPr>
            <a:r>
              <a:rPr sz="2000" spc="-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Mar</a:t>
            </a:r>
            <a:r>
              <a:rPr sz="2000" spc="-1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4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1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8D8D8D"/>
                </a:solidFill>
                <a:latin typeface="Courier New" panose="02070309020205020404"/>
                <a:cs typeface="Courier New" panose="02070309020205020404"/>
              </a:rPr>
              <a:t>RestTemplat</a:t>
            </a:r>
            <a:r>
              <a:rPr sz="2000" dirty="0">
                <a:solidFill>
                  <a:srgbClr val="8D8D8D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000" spc="-610" dirty="0">
                <a:solidFill>
                  <a:srgbClr val="8D8D8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14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9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ppo</a:t>
            </a:r>
            <a:r>
              <a:rPr sz="2000" spc="-3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4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2000" spc="-12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balancing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2264" y="4423213"/>
            <a:ext cx="4458335" cy="126047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5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@RibbonClient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065" marR="5080" algn="ctr">
              <a:lnSpc>
                <a:spcPct val="100000"/>
              </a:lnSpc>
              <a:spcBef>
                <a:spcPts val="655"/>
              </a:spcBef>
            </a:pPr>
            <a:r>
              <a:rPr sz="2000" spc="3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000" spc="-12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14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custom</a:t>
            </a:r>
            <a:r>
              <a:rPr sz="2000" spc="-14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000" spc="-15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000" spc="-13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3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000" spc="-15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14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absent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9392" y="1828800"/>
            <a:ext cx="1705354" cy="243077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56303" y="519066"/>
            <a:ext cx="4990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Two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55" dirty="0">
                <a:solidFill>
                  <a:srgbClr val="FFFFFF"/>
                </a:solidFill>
              </a:rPr>
              <a:t>New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endParaRPr spc="10" dirty="0">
              <a:solidFill>
                <a:srgbClr val="FFFFFF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97243" y="1143127"/>
            <a:ext cx="5090160" cy="4956175"/>
          </a:xfrm>
          <a:custGeom>
            <a:avLst/>
            <a:gdLst/>
            <a:ahLst/>
            <a:cxnLst/>
            <a:rect l="l" t="t" r="r" b="b"/>
            <a:pathLst>
              <a:path w="5090159" h="4956175">
                <a:moveTo>
                  <a:pt x="5090159" y="0"/>
                </a:moveTo>
                <a:lnTo>
                  <a:pt x="0" y="0"/>
                </a:lnTo>
                <a:lnTo>
                  <a:pt x="0" y="4956048"/>
                </a:lnTo>
                <a:lnTo>
                  <a:pt x="5090159" y="4956048"/>
                </a:lnTo>
                <a:lnTo>
                  <a:pt x="5090159" y="0"/>
                </a:lnTo>
                <a:close/>
              </a:path>
            </a:pathLst>
          </a:custGeom>
          <a:solidFill>
            <a:srgbClr val="3E3E3E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2243" y="519066"/>
            <a:ext cx="899858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25" dirty="0">
                <a:solidFill>
                  <a:srgbClr val="FFFFFF"/>
                </a:solidFill>
              </a:rPr>
              <a:t>Creating</a:t>
            </a:r>
            <a:r>
              <a:rPr sz="3500" spc="-200" dirty="0">
                <a:solidFill>
                  <a:srgbClr val="FFFFFF"/>
                </a:solidFill>
              </a:rPr>
              <a:t> </a:t>
            </a:r>
            <a:r>
              <a:rPr sz="3500" spc="-95" dirty="0">
                <a:solidFill>
                  <a:srgbClr val="FFFFFF"/>
                </a:solidFill>
              </a:rPr>
              <a:t>a</a:t>
            </a:r>
            <a:r>
              <a:rPr sz="3500" spc="-190" dirty="0">
                <a:solidFill>
                  <a:srgbClr val="FFFFFF"/>
                </a:solidFill>
              </a:rPr>
              <a:t> </a:t>
            </a:r>
            <a:r>
              <a:rPr sz="3500" spc="85" dirty="0">
                <a:solidFill>
                  <a:srgbClr val="FFFFFF"/>
                </a:solidFill>
              </a:rPr>
              <a:t>Load</a:t>
            </a:r>
            <a:r>
              <a:rPr sz="3500" spc="-200" dirty="0">
                <a:solidFill>
                  <a:srgbClr val="FFFFFF"/>
                </a:solidFill>
              </a:rPr>
              <a:t> </a:t>
            </a:r>
            <a:r>
              <a:rPr sz="3500" dirty="0">
                <a:solidFill>
                  <a:srgbClr val="FFFFFF"/>
                </a:solidFill>
              </a:rPr>
              <a:t>Balanced</a:t>
            </a:r>
            <a:r>
              <a:rPr sz="3500" spc="-210" dirty="0">
                <a:solidFill>
                  <a:srgbClr val="FFFFFF"/>
                </a:solidFill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endParaRPr sz="3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886" y="1358781"/>
            <a:ext cx="3074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MyConfiguration.java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231" y="1740407"/>
            <a:ext cx="11463655" cy="397002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0"/>
              </a:spcBef>
            </a:pP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@Configuration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800" spc="-6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4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MyConfiguration</a:t>
            </a:r>
            <a:r>
              <a:rPr sz="2800" spc="-6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Courier New" panose="02070309020205020404"/>
              <a:cs typeface="Courier New" panose="02070309020205020404"/>
            </a:endParaRPr>
          </a:p>
          <a:p>
            <a:pPr marL="729615" marR="7954010">
              <a:lnSpc>
                <a:spcPct val="100000"/>
              </a:lnSpc>
            </a:pP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@Bean </a:t>
            </a:r>
            <a:r>
              <a:rPr sz="2800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@LoadBa</a:t>
            </a:r>
            <a:r>
              <a:rPr sz="2800" spc="-1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an</a:t>
            </a:r>
            <a:r>
              <a:rPr sz="2800" spc="-20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ed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366520" marR="3067685" indent="-636905">
              <a:lnSpc>
                <a:spcPct val="100000"/>
              </a:lnSpc>
            </a:pP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800" spc="-6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r>
              <a:rPr sz="2800" spc="-7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800" spc="-7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64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800" spc="-4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800" spc="-3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72961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810" y="1050650"/>
            <a:ext cx="2376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F05A28"/>
                </a:solidFill>
              </a:rPr>
              <a:t>Load</a:t>
            </a:r>
            <a:r>
              <a:rPr sz="2400" spc="-19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balancing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466078" y="1416411"/>
            <a:ext cx="202755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sid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Client-side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810" y="2452730"/>
            <a:ext cx="5532120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Netflix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Ribbon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without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@Loadbalanced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@RibbonClient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Custom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Ribbon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0788" y="1916483"/>
            <a:ext cx="16535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Outl</a:t>
            </a:r>
            <a:r>
              <a:rPr sz="3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317" y="279938"/>
            <a:ext cx="9819005" cy="104394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19095" marR="5080" indent="-2907030">
              <a:lnSpc>
                <a:spcPts val="3700"/>
              </a:lnSpc>
              <a:spcBef>
                <a:spcPts val="740"/>
              </a:spcBef>
            </a:pPr>
            <a:r>
              <a:rPr spc="-30" dirty="0">
                <a:solidFill>
                  <a:srgbClr val="FFFFFF"/>
                </a:solidFill>
              </a:rPr>
              <a:t>Usi</a:t>
            </a:r>
            <a:r>
              <a:rPr spc="30" dirty="0">
                <a:solidFill>
                  <a:srgbClr val="FFFFFF"/>
                </a:solidFill>
              </a:rPr>
              <a:t>ng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100" dirty="0">
                <a:solidFill>
                  <a:srgbClr val="FFFFFF"/>
                </a:solidFill>
              </a:rPr>
              <a:t>a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185" dirty="0">
                <a:solidFill>
                  <a:srgbClr val="FFFFFF"/>
                </a:solidFill>
              </a:rPr>
              <a:t>L</a:t>
            </a:r>
            <a:r>
              <a:rPr spc="10" dirty="0">
                <a:solidFill>
                  <a:srgbClr val="FFFFFF"/>
                </a:solidFill>
              </a:rPr>
              <a:t>o</a:t>
            </a:r>
            <a:r>
              <a:rPr spc="5" dirty="0">
                <a:solidFill>
                  <a:srgbClr val="FFFFFF"/>
                </a:solidFill>
              </a:rPr>
              <a:t>a</a:t>
            </a:r>
            <a:r>
              <a:rPr spc="130" dirty="0">
                <a:solidFill>
                  <a:srgbClr val="FFFFFF"/>
                </a:solidFill>
              </a:rPr>
              <a:t>d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135" dirty="0">
                <a:solidFill>
                  <a:srgbClr val="FFFFFF"/>
                </a:solidFill>
              </a:rPr>
              <a:t>B</a:t>
            </a:r>
            <a:r>
              <a:rPr spc="-105" dirty="0">
                <a:solidFill>
                  <a:srgbClr val="FFFFFF"/>
                </a:solidFill>
              </a:rPr>
              <a:t>a</a:t>
            </a:r>
            <a:r>
              <a:rPr spc="-95" dirty="0">
                <a:solidFill>
                  <a:srgbClr val="FFFFFF"/>
                </a:solidFill>
              </a:rPr>
              <a:t>l</a:t>
            </a:r>
            <a:r>
              <a:rPr spc="-105" dirty="0">
                <a:solidFill>
                  <a:srgbClr val="FFFFFF"/>
                </a:solidFill>
              </a:rPr>
              <a:t>a</a:t>
            </a:r>
            <a:r>
              <a:rPr spc="55" dirty="0">
                <a:solidFill>
                  <a:srgbClr val="FFFFFF"/>
                </a:solidFill>
              </a:rPr>
              <a:t>n</a:t>
            </a:r>
            <a:r>
              <a:rPr spc="-10" dirty="0">
                <a:solidFill>
                  <a:srgbClr val="FFFFFF"/>
                </a:solidFill>
              </a:rPr>
              <a:t>c</a:t>
            </a:r>
            <a:r>
              <a:rPr spc="-50" dirty="0">
                <a:solidFill>
                  <a:srgbClr val="FFFFFF"/>
                </a:solidFill>
              </a:rPr>
              <a:t>e</a:t>
            </a:r>
            <a:r>
              <a:rPr spc="130" dirty="0">
                <a:solidFill>
                  <a:srgbClr val="FFFFFF"/>
                </a:solidFill>
              </a:rPr>
              <a:t>d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RestTemplat</a:t>
            </a:r>
            <a:r>
              <a:rPr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pc="-10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360" dirty="0">
                <a:solidFill>
                  <a:srgbClr val="FFFFFF"/>
                </a:solidFill>
              </a:rPr>
              <a:t>W</a:t>
            </a:r>
            <a:r>
              <a:rPr spc="-95" dirty="0">
                <a:solidFill>
                  <a:srgbClr val="FFFFFF"/>
                </a:solidFill>
              </a:rPr>
              <a:t>i</a:t>
            </a:r>
            <a:r>
              <a:rPr spc="-25" dirty="0">
                <a:solidFill>
                  <a:srgbClr val="FFFFFF"/>
                </a:solidFill>
              </a:rPr>
              <a:t>th  </a:t>
            </a:r>
            <a:r>
              <a:rPr spc="-50" dirty="0">
                <a:solidFill>
                  <a:srgbClr val="FFFFFF"/>
                </a:solidFill>
              </a:rPr>
              <a:t>Service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Discovery</a:t>
            </a:r>
            <a:endParaRPr spc="-3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8415" y="1374578"/>
            <a:ext cx="10948670" cy="47117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36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Suppose</a:t>
            </a:r>
            <a:r>
              <a:rPr sz="3600" spc="-229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17805" marR="5080" indent="-635">
              <a:lnSpc>
                <a:spcPct val="102000"/>
              </a:lnSpc>
              <a:spcBef>
                <a:spcPts val="410"/>
              </a:spcBef>
            </a:pPr>
            <a:r>
              <a:rPr sz="2800" spc="-5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my-service</a:t>
            </a:r>
            <a:r>
              <a:rPr sz="2800" spc="-520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running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port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9000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mycompany.com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discoverable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via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Discovery.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There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running.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36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Instead</a:t>
            </a:r>
            <a:r>
              <a:rPr sz="3600" spc="-2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600" spc="-2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0340">
              <a:lnSpc>
                <a:spcPct val="100000"/>
              </a:lnSpc>
              <a:spcBef>
                <a:spcPts val="830"/>
              </a:spcBef>
            </a:pPr>
            <a:r>
              <a:rPr sz="22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r>
              <a:rPr sz="22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2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getForEntity</a:t>
            </a:r>
            <a:r>
              <a:rPr sz="2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200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"http://mycompany.com:9000/u/1"</a:t>
            </a:r>
            <a:r>
              <a:rPr sz="22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200" spc="5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95A5A7"/>
                </a:solidFill>
                <a:latin typeface="Courier New" panose="02070309020205020404"/>
                <a:cs typeface="Courier New" panose="02070309020205020404"/>
              </a:rPr>
              <a:t>...)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R="232410" algn="ctr">
              <a:lnSpc>
                <a:spcPct val="100000"/>
              </a:lnSpc>
              <a:spcBef>
                <a:spcPts val="245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8034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r>
              <a:rPr sz="22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2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getForEntity</a:t>
            </a:r>
            <a:r>
              <a:rPr sz="2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200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"http://128.168.10.10:9000/u/1"</a:t>
            </a:r>
            <a:r>
              <a:rPr sz="22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200" spc="5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95A5A7"/>
                </a:solidFill>
                <a:latin typeface="Courier New" panose="02070309020205020404"/>
                <a:cs typeface="Courier New" panose="02070309020205020404"/>
              </a:rPr>
              <a:t>...)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055"/>
              </a:spcBef>
            </a:pPr>
            <a:r>
              <a:rPr sz="36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36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r>
              <a:rPr sz="3200" spc="-8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3600" spc="-2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36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instead</a:t>
            </a:r>
            <a:r>
              <a:rPr sz="3600" spc="-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79705">
              <a:lnSpc>
                <a:spcPct val="100000"/>
              </a:lnSpc>
              <a:spcBef>
                <a:spcPts val="1940"/>
              </a:spcBef>
            </a:pPr>
            <a:r>
              <a:rPr sz="22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r>
              <a:rPr sz="22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2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getForEntity</a:t>
            </a:r>
            <a:r>
              <a:rPr sz="2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200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  <a:hlinkClick r:id="rId1"/>
              </a:rPr>
              <a:t>"http://my</a:t>
            </a:r>
            <a:r>
              <a:rPr sz="2200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200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  <a:hlinkClick r:id="rId1"/>
              </a:rPr>
              <a:t>service/u/1</a:t>
            </a:r>
            <a:r>
              <a:rPr sz="2200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2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200" spc="5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95A5A7"/>
                </a:solidFill>
                <a:latin typeface="Courier New" panose="02070309020205020404"/>
                <a:cs typeface="Courier New" panose="02070309020205020404"/>
              </a:rPr>
              <a:t>...)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9955" y="3511296"/>
            <a:ext cx="11075035" cy="1403985"/>
          </a:xfrm>
          <a:custGeom>
            <a:avLst/>
            <a:gdLst/>
            <a:ahLst/>
            <a:cxnLst/>
            <a:rect l="l" t="t" r="r" b="b"/>
            <a:pathLst>
              <a:path w="11075035" h="1403985">
                <a:moveTo>
                  <a:pt x="11074908" y="0"/>
                </a:moveTo>
                <a:lnTo>
                  <a:pt x="0" y="0"/>
                </a:lnTo>
                <a:lnTo>
                  <a:pt x="0" y="1403603"/>
                </a:lnTo>
                <a:lnTo>
                  <a:pt x="11074908" y="1403603"/>
                </a:lnTo>
                <a:lnTo>
                  <a:pt x="11074908" y="0"/>
                </a:lnTo>
                <a:close/>
              </a:path>
            </a:pathLst>
          </a:custGeom>
          <a:solidFill>
            <a:srgbClr val="3E3E3E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2932790"/>
            <a:ext cx="6082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Ribbon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@LoadBalanced</a:t>
            </a:r>
            <a:r>
              <a:rPr sz="2400" spc="-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8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Discovery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24811" y="1828800"/>
            <a:ext cx="2653283" cy="24307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8214" y="4425339"/>
            <a:ext cx="4330065" cy="125857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@LoadBalanced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065" marR="5080" algn="ctr">
              <a:lnSpc>
                <a:spcPct val="100000"/>
              </a:lnSpc>
              <a:spcBef>
                <a:spcPts val="630"/>
              </a:spcBef>
            </a:pPr>
            <a:r>
              <a:rPr sz="2000" spc="-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Mar</a:t>
            </a:r>
            <a:r>
              <a:rPr sz="2000" spc="-1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4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1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8D8D8D"/>
                </a:solidFill>
                <a:latin typeface="Courier New" panose="02070309020205020404"/>
                <a:cs typeface="Courier New" panose="02070309020205020404"/>
              </a:rPr>
              <a:t>RestTemplat</a:t>
            </a:r>
            <a:r>
              <a:rPr sz="2000" dirty="0">
                <a:solidFill>
                  <a:srgbClr val="8D8D8D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000" spc="-610" dirty="0">
                <a:solidFill>
                  <a:srgbClr val="8D8D8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14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9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ppo</a:t>
            </a:r>
            <a:r>
              <a:rPr sz="2000" spc="-3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4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2000" spc="-12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balancing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2264" y="4423213"/>
            <a:ext cx="4458335" cy="126047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5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@RibbonClient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065" marR="5080" algn="ctr">
              <a:lnSpc>
                <a:spcPct val="100000"/>
              </a:lnSpc>
              <a:spcBef>
                <a:spcPts val="655"/>
              </a:spcBef>
            </a:pPr>
            <a:r>
              <a:rPr sz="2000" spc="3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000" spc="-12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14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custom</a:t>
            </a:r>
            <a:r>
              <a:rPr sz="2000" spc="-14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000" spc="-15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000" spc="-13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3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000" spc="-15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14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absent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9392" y="1828800"/>
            <a:ext cx="1705354" cy="243077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56303" y="519066"/>
            <a:ext cx="4990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Two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55" dirty="0">
                <a:solidFill>
                  <a:srgbClr val="FFFFFF"/>
                </a:solidFill>
              </a:rPr>
              <a:t>New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endParaRPr spc="10" dirty="0">
              <a:solidFill>
                <a:srgbClr val="FFFFFF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0975" y="1243583"/>
            <a:ext cx="4700270" cy="5011420"/>
          </a:xfrm>
          <a:custGeom>
            <a:avLst/>
            <a:gdLst/>
            <a:ahLst/>
            <a:cxnLst/>
            <a:rect l="l" t="t" r="r" b="b"/>
            <a:pathLst>
              <a:path w="4700270" h="5011420">
                <a:moveTo>
                  <a:pt x="4700016" y="0"/>
                </a:moveTo>
                <a:lnTo>
                  <a:pt x="0" y="0"/>
                </a:lnTo>
                <a:lnTo>
                  <a:pt x="0" y="5010912"/>
                </a:lnTo>
                <a:lnTo>
                  <a:pt x="4700016" y="5010912"/>
                </a:lnTo>
                <a:lnTo>
                  <a:pt x="4700016" y="0"/>
                </a:lnTo>
                <a:close/>
              </a:path>
            </a:pathLst>
          </a:custGeom>
          <a:solidFill>
            <a:srgbClr val="3E3E3E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2451" y="519066"/>
            <a:ext cx="8716010" cy="101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880"/>
              </a:lnSpc>
              <a:spcBef>
                <a:spcPts val="105"/>
              </a:spcBef>
            </a:pPr>
            <a:r>
              <a:rPr sz="3500" spc="-5" dirty="0">
                <a:solidFill>
                  <a:srgbClr val="FFFFFF"/>
                </a:solidFill>
              </a:rPr>
              <a:t>Using</a:t>
            </a:r>
            <a:r>
              <a:rPr sz="3500" spc="-190" dirty="0">
                <a:solidFill>
                  <a:srgbClr val="FFFFFF"/>
                </a:solidFill>
              </a:rPr>
              <a:t> </a:t>
            </a:r>
            <a:r>
              <a:rPr sz="3500" spc="-95" dirty="0">
                <a:solidFill>
                  <a:srgbClr val="FFFFFF"/>
                </a:solidFill>
              </a:rPr>
              <a:t>a</a:t>
            </a:r>
            <a:r>
              <a:rPr sz="3500" spc="-190" dirty="0">
                <a:solidFill>
                  <a:srgbClr val="FFFFFF"/>
                </a:solidFill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@LoadBalanced</a:t>
            </a:r>
            <a:r>
              <a:rPr sz="35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endParaRPr sz="3500">
              <a:latin typeface="Courier New" panose="02070309020205020404"/>
              <a:cs typeface="Courier New" panose="02070309020205020404"/>
            </a:endParaRPr>
          </a:p>
          <a:p>
            <a:pPr marL="3810" algn="ctr">
              <a:lnSpc>
                <a:spcPts val="3880"/>
              </a:lnSpc>
            </a:pPr>
            <a:r>
              <a:rPr sz="3500" spc="40" dirty="0">
                <a:solidFill>
                  <a:srgbClr val="FFFFFF"/>
                </a:solidFill>
              </a:rPr>
              <a:t>Without</a:t>
            </a:r>
            <a:r>
              <a:rPr sz="3500" spc="-210" dirty="0">
                <a:solidFill>
                  <a:srgbClr val="FFFFFF"/>
                </a:solidFill>
              </a:rPr>
              <a:t> </a:t>
            </a:r>
            <a:r>
              <a:rPr sz="3500" spc="-45" dirty="0">
                <a:solidFill>
                  <a:srgbClr val="FFFFFF"/>
                </a:solidFill>
              </a:rPr>
              <a:t>Service</a:t>
            </a:r>
            <a:r>
              <a:rPr sz="3500" spc="-220" dirty="0">
                <a:solidFill>
                  <a:srgbClr val="FFFFFF"/>
                </a:solidFill>
              </a:rPr>
              <a:t> </a:t>
            </a:r>
            <a:r>
              <a:rPr sz="3500" spc="-35" dirty="0">
                <a:solidFill>
                  <a:srgbClr val="FFFFFF"/>
                </a:solidFill>
              </a:rPr>
              <a:t>Discovery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332231" y="2214372"/>
            <a:ext cx="11463655" cy="2247900"/>
          </a:xfrm>
          <a:custGeom>
            <a:avLst/>
            <a:gdLst/>
            <a:ahLst/>
            <a:cxnLst/>
            <a:rect l="l" t="t" r="r" b="b"/>
            <a:pathLst>
              <a:path w="11463655" h="2247900">
                <a:moveTo>
                  <a:pt x="0" y="0"/>
                </a:moveTo>
                <a:lnTo>
                  <a:pt x="11463528" y="0"/>
                </a:lnTo>
                <a:lnTo>
                  <a:pt x="11463528" y="2247900"/>
                </a:lnTo>
                <a:lnTo>
                  <a:pt x="0" y="22479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0885" y="1767362"/>
            <a:ext cx="7476490" cy="262318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MyConfiguration.java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@Configuration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@RibbonClient(</a:t>
            </a: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800" spc="-9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5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"someservice"</a:t>
            </a: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800" spc="-1664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800" spc="-5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MyConfiguration</a:t>
            </a:r>
            <a:r>
              <a:rPr sz="2800" spc="-6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1510">
              <a:lnSpc>
                <a:spcPct val="100000"/>
              </a:lnSpc>
            </a:pPr>
            <a:r>
              <a:rPr sz="2800" spc="-5" dirty="0">
                <a:solidFill>
                  <a:srgbClr val="8D8D8D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7483" y="278274"/>
            <a:ext cx="8968105" cy="10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01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Usi</a:t>
            </a:r>
            <a:r>
              <a:rPr spc="30" dirty="0">
                <a:solidFill>
                  <a:srgbClr val="FFFFFF"/>
                </a:solidFill>
              </a:rPr>
              <a:t>ng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100" dirty="0">
                <a:solidFill>
                  <a:srgbClr val="FFFFFF"/>
                </a:solidFill>
              </a:rPr>
              <a:t>a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@LoadBalance</a:t>
            </a:r>
            <a:r>
              <a:rPr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endParaRPr spc="-5" dirty="0">
              <a:solidFill>
                <a:srgbClr val="FFFFFF"/>
              </a:solidFill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ts val="4010"/>
              </a:lnSpc>
            </a:pPr>
            <a:r>
              <a:rPr spc="40" dirty="0">
                <a:solidFill>
                  <a:srgbClr val="FFFFFF"/>
                </a:solidFill>
              </a:rPr>
              <a:t>Without</a:t>
            </a:r>
            <a:r>
              <a:rPr spc="-235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Service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Discovery</a:t>
            </a:r>
            <a:endParaRPr spc="-3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144" y="3356070"/>
            <a:ext cx="2078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580" y="3773423"/>
            <a:ext cx="11389360" cy="195389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4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  <a:sym typeface="+mn-ea"/>
              </a:rPr>
              <a:t>   </a:t>
            </a:r>
            <a:r>
              <a:rPr sz="24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  <a:sym typeface="+mn-ea"/>
              </a:rPr>
              <a:t>ribbon:</a:t>
            </a:r>
            <a:endParaRPr sz="2400" spc="-5" dirty="0">
              <a:solidFill>
                <a:srgbClr val="799EBF"/>
              </a:solidFill>
              <a:latin typeface="Courier New" panose="02070309020205020404"/>
              <a:cs typeface="Courier New" panose="02070309020205020404"/>
              <a:sym typeface="+mn-e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4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  <a:sym typeface="+mn-ea"/>
              </a:rPr>
              <a:t>  </a:t>
            </a:r>
            <a:r>
              <a:rPr lang="en-US" sz="24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  <a:sym typeface="+mn-ea"/>
              </a:rPr>
              <a:t>	</a:t>
            </a:r>
            <a:r>
              <a:rPr sz="24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  <a:sym typeface="+mn-ea"/>
              </a:rPr>
              <a:t>eureka:</a:t>
            </a:r>
            <a:endParaRPr sz="2400" spc="-5" dirty="0">
              <a:solidFill>
                <a:srgbClr val="799EBF"/>
              </a:solidFill>
              <a:latin typeface="Courier New" panose="02070309020205020404"/>
              <a:cs typeface="Courier New" panose="02070309020205020404"/>
              <a:sym typeface="+mn-e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4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  <a:sym typeface="+mn-ea"/>
              </a:rPr>
              <a:t>   </a:t>
            </a:r>
            <a:r>
              <a:rPr lang="en-US" sz="24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  <a:sym typeface="+mn-ea"/>
              </a:rPr>
              <a:t>		</a:t>
            </a:r>
            <a:r>
              <a:rPr sz="24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  <a:sym typeface="+mn-ea"/>
              </a:rPr>
              <a:t>enabled: false</a:t>
            </a:r>
            <a:endParaRPr sz="2400" spc="-5" dirty="0">
              <a:solidFill>
                <a:srgbClr val="799EBF"/>
              </a:solidFill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729615" marR="8051165" indent="-27305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&lt;ribbon_client_name&gt;: </a:t>
            </a:r>
            <a:r>
              <a:rPr sz="1800" spc="-107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2665">
              <a:lnSpc>
                <a:spcPct val="100000"/>
              </a:lnSpc>
            </a:pPr>
            <a:r>
              <a:rPr lang="en-US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  <a:sym typeface="+mn-ea"/>
              </a:rPr>
              <a:t>ribbon:</a:t>
            </a:r>
            <a:endParaRPr spc="-5" dirty="0">
              <a:solidFill>
                <a:srgbClr val="799EBF"/>
              </a:solidFill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1002665">
              <a:lnSpc>
                <a:spcPct val="100000"/>
              </a:lnSpc>
            </a:pPr>
            <a:r>
              <a:rPr lang="en-US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  <a:sym typeface="+mn-ea"/>
              </a:rPr>
              <a:t>	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listOfServers=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http://host:9000,</a:t>
            </a:r>
            <a:r>
              <a:rPr sz="1800" spc="-4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http://host:9001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5384" y="3117402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144" y="1521687"/>
            <a:ext cx="303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9580" y="1932432"/>
            <a:ext cx="11389360" cy="92773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56565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ribbon.eureka.enabled=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56565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&lt;ribbon_client_name&gt;.ribbon.listOfServers=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http://host:9000,</a:t>
            </a:r>
            <a:r>
              <a:rPr sz="1800" spc="-2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http://host:9001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8144" y="6312225"/>
            <a:ext cx="99015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27220" algn="l"/>
              </a:tabLst>
            </a:pPr>
            <a:r>
              <a:rPr sz="2000" i="1" spc="-40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*</a:t>
            </a:r>
            <a:r>
              <a:rPr sz="2000" i="1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Replace</a:t>
            </a:r>
            <a:r>
              <a:rPr sz="2000" i="1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&lt;ribbon_client_name&gt;	</a:t>
            </a:r>
            <a:r>
              <a:rPr sz="2000" i="1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i="1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i="1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name</a:t>
            </a:r>
            <a:r>
              <a:rPr sz="2000" i="1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i="1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000" i="1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000" i="1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i="1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@RibbonClient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5" y="4021834"/>
            <a:ext cx="8968740" cy="10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0"/>
              </a:lnSpc>
              <a:spcBef>
                <a:spcPts val="100"/>
              </a:spcBef>
            </a:pP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Usi</a:t>
            </a:r>
            <a:r>
              <a:rPr sz="36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@LoadBalance</a:t>
            </a:r>
            <a:r>
              <a:rPr sz="36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3600" spc="3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010"/>
              </a:lnSpc>
            </a:pP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Without</a:t>
            </a:r>
            <a:r>
              <a:rPr sz="36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Discovery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3748" y="1603811"/>
            <a:ext cx="1071626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40"/>
              </a:lnSpc>
              <a:spcBef>
                <a:spcPts val="105"/>
              </a:spcBef>
            </a:pPr>
            <a:r>
              <a:rPr sz="32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683260">
              <a:lnSpc>
                <a:spcPct val="100000"/>
              </a:lnSpc>
            </a:pPr>
            <a:r>
              <a:rPr sz="32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32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getForEntity</a:t>
            </a:r>
            <a:r>
              <a:rPr sz="3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200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3200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  <a:hlinkClick r:id="rId1"/>
              </a:rPr>
              <a:t>http://someservice/"</a:t>
            </a:r>
            <a:r>
              <a:rPr sz="32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3200" spc="-5" dirty="0">
                <a:solidFill>
                  <a:srgbClr val="95A5A7"/>
                </a:solidFill>
                <a:latin typeface="Courier New" panose="02070309020205020404"/>
                <a:cs typeface="Courier New" panose="02070309020205020404"/>
              </a:rPr>
              <a:t>...)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3115670"/>
            <a:ext cx="6123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Ribbon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without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discovery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57949" y="2715858"/>
            <a:ext cx="8448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Cu</a:t>
            </a:r>
            <a:r>
              <a:rPr spc="-130" dirty="0"/>
              <a:t>s</a:t>
            </a:r>
            <a:r>
              <a:rPr spc="-20" dirty="0"/>
              <a:t>t</a:t>
            </a:r>
            <a:r>
              <a:rPr spc="140" dirty="0"/>
              <a:t>o</a:t>
            </a:r>
            <a:r>
              <a:rPr spc="-80" dirty="0"/>
              <a:t>m</a:t>
            </a:r>
            <a:r>
              <a:rPr spc="-204" dirty="0"/>
              <a:t> 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RibbonClien</a:t>
            </a:r>
            <a:r>
              <a:rPr dirty="0">
                <a:latin typeface="Courier New" panose="02070309020205020404"/>
                <a:cs typeface="Courier New" panose="02070309020205020404"/>
              </a:rPr>
              <a:t>t</a:t>
            </a:r>
            <a:r>
              <a:rPr spc="-10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pc="95" dirty="0"/>
              <a:t>C</a:t>
            </a:r>
            <a:r>
              <a:rPr spc="50" dirty="0"/>
              <a:t>on</a:t>
            </a:r>
            <a:r>
              <a:rPr spc="25" dirty="0"/>
              <a:t>f</a:t>
            </a:r>
            <a:r>
              <a:rPr spc="-45" dirty="0"/>
              <a:t>i</a:t>
            </a:r>
            <a:r>
              <a:rPr spc="140" dirty="0"/>
              <a:t>g</a:t>
            </a:r>
            <a:r>
              <a:rPr spc="-85" dirty="0"/>
              <a:t>u</a:t>
            </a:r>
            <a:r>
              <a:rPr spc="-140" dirty="0"/>
              <a:t>r</a:t>
            </a:r>
            <a:r>
              <a:rPr spc="-90" dirty="0"/>
              <a:t>a</a:t>
            </a:r>
            <a:r>
              <a:rPr spc="30" dirty="0"/>
              <a:t>t</a:t>
            </a:r>
            <a:r>
              <a:rPr spc="-45" dirty="0"/>
              <a:t>i</a:t>
            </a:r>
            <a:r>
              <a:rPr spc="40" dirty="0"/>
              <a:t>on</a:t>
            </a:r>
            <a:endParaRPr spc="4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2231" y="2214372"/>
            <a:ext cx="11463655" cy="3971925"/>
          </a:xfrm>
          <a:custGeom>
            <a:avLst/>
            <a:gdLst/>
            <a:ahLst/>
            <a:cxnLst/>
            <a:rect l="l" t="t" r="r" b="b"/>
            <a:pathLst>
              <a:path w="11463655" h="3971925">
                <a:moveTo>
                  <a:pt x="0" y="0"/>
                </a:moveTo>
                <a:lnTo>
                  <a:pt x="11463528" y="0"/>
                </a:lnTo>
                <a:lnTo>
                  <a:pt x="11463528" y="3971544"/>
                </a:lnTo>
                <a:lnTo>
                  <a:pt x="0" y="397154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3671" y="528210"/>
            <a:ext cx="79959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FFFFFF"/>
                </a:solidFill>
              </a:rPr>
              <a:t>Custom</a:t>
            </a:r>
            <a:r>
              <a:rPr sz="3200" spc="-210" dirty="0">
                <a:solidFill>
                  <a:srgbClr val="FFFFFF"/>
                </a:solidFill>
              </a:rPr>
              <a:t> </a:t>
            </a:r>
            <a:r>
              <a:rPr sz="3200" spc="-15" dirty="0">
                <a:solidFill>
                  <a:srgbClr val="FFFFFF"/>
                </a:solidFill>
              </a:rPr>
              <a:t>Configuration</a:t>
            </a:r>
            <a:r>
              <a:rPr sz="3200" spc="-180" dirty="0">
                <a:solidFill>
                  <a:srgbClr val="FFFFFF"/>
                </a:solidFill>
              </a:rPr>
              <a:t> </a:t>
            </a:r>
            <a:r>
              <a:rPr sz="3200" spc="70" dirty="0">
                <a:solidFill>
                  <a:srgbClr val="FFFFFF"/>
                </a:solidFill>
              </a:rPr>
              <a:t>of</a:t>
            </a:r>
            <a:r>
              <a:rPr sz="3200" spc="-170" dirty="0">
                <a:solidFill>
                  <a:srgbClr val="FFFFFF"/>
                </a:solidFill>
              </a:rPr>
              <a:t> </a:t>
            </a:r>
            <a:r>
              <a:rPr sz="3200" spc="45" dirty="0">
                <a:solidFill>
                  <a:srgbClr val="FFFFFF"/>
                </a:solidFill>
              </a:rPr>
              <a:t>Ribbon</a:t>
            </a:r>
            <a:r>
              <a:rPr sz="3200" spc="-170" dirty="0">
                <a:solidFill>
                  <a:srgbClr val="FFFFFF"/>
                </a:solidFill>
              </a:rPr>
              <a:t> </a:t>
            </a:r>
            <a:r>
              <a:rPr sz="3200" spc="-30" dirty="0">
                <a:solidFill>
                  <a:srgbClr val="FFFFFF"/>
                </a:solidFill>
              </a:rPr>
              <a:t>Clients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10885" y="1767362"/>
            <a:ext cx="9669145" cy="438340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MyConfiguration.java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package</a:t>
            </a:r>
            <a:r>
              <a:rPr sz="2800" spc="-4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com.microservices.ribbontime.app</a:t>
            </a:r>
            <a:r>
              <a:rPr sz="2800" spc="-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Courier New" panose="02070309020205020404"/>
              <a:cs typeface="Courier New" panose="02070309020205020404"/>
            </a:endParaRPr>
          </a:p>
          <a:p>
            <a:pPr marL="12700" marR="6662420">
              <a:lnSpc>
                <a:spcPct val="100000"/>
              </a:lnSpc>
            </a:pP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@Con</a:t>
            </a:r>
            <a:r>
              <a:rPr sz="2800" spc="-10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igura</a:t>
            </a:r>
            <a:r>
              <a:rPr sz="2800" spc="-1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ion  @RibbonC</a:t>
            </a:r>
            <a:r>
              <a:rPr sz="2800" spc="-1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800" spc="-1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nt(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26465">
              <a:lnSpc>
                <a:spcPct val="100000"/>
              </a:lnSpc>
            </a:pP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800" spc="-3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2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"otherservice"</a:t>
            </a:r>
            <a:r>
              <a:rPr sz="2800" spc="-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 marR="5080" indent="913765">
              <a:lnSpc>
                <a:spcPct val="100000"/>
              </a:lnSpc>
            </a:pP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configuration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OtherServiceConfig</a:t>
            </a:r>
            <a:r>
              <a:rPr sz="2800" spc="-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.class</a:t>
            </a:r>
            <a:r>
              <a:rPr sz="2800" spc="-10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800" spc="-1670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800" spc="-4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MyConfiguration</a:t>
            </a:r>
            <a:r>
              <a:rPr sz="2800" spc="-5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151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8D8D8D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60" y="751205"/>
            <a:ext cx="735901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package</a:t>
            </a:r>
            <a:r>
              <a:rPr sz="1600" spc="-5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com.microservices.ribbontime.config.app</a:t>
            </a:r>
            <a:r>
              <a:rPr lang="en-US" sz="1600" spc="-5" dirty="0">
                <a:latin typeface="Courier New" panose="02070309020205020404"/>
                <a:cs typeface="Courier New" panose="02070309020205020404"/>
              </a:rPr>
              <a:t>;</a:t>
            </a:r>
            <a:endParaRPr lang="en-US" sz="1600" spc="-5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060" y="1752775"/>
            <a:ext cx="4792980" cy="1458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@Configuration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600" spc="-2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600" spc="-2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OtherServiceConfig</a:t>
            </a:r>
            <a:r>
              <a:rPr sz="1600" spc="-4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445135">
              <a:lnSpc>
                <a:spcPct val="100000"/>
              </a:lnSpc>
              <a:spcBef>
                <a:spcPts val="1800"/>
              </a:spcBef>
            </a:pPr>
            <a:r>
              <a:rPr sz="1600" spc="-5" dirty="0">
                <a:solidFill>
                  <a:srgbClr val="8D8D8D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66425" y="673608"/>
            <a:ext cx="43649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20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405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5" dirty="0">
                <a:solidFill>
                  <a:srgbClr val="3E3E3E"/>
                </a:solidFill>
              </a:rPr>
              <a:t>Different</a:t>
            </a:r>
            <a:r>
              <a:rPr sz="2200" spc="-114" dirty="0">
                <a:solidFill>
                  <a:srgbClr val="3E3E3E"/>
                </a:solidFill>
              </a:rPr>
              <a:t> </a:t>
            </a:r>
            <a:r>
              <a:rPr sz="2200" spc="25" dirty="0">
                <a:solidFill>
                  <a:srgbClr val="3E3E3E"/>
                </a:solidFill>
              </a:rPr>
              <a:t>package</a:t>
            </a:r>
            <a:r>
              <a:rPr sz="2200" spc="-125" dirty="0">
                <a:solidFill>
                  <a:srgbClr val="3E3E3E"/>
                </a:solidFill>
              </a:rPr>
              <a:t> </a:t>
            </a:r>
            <a:r>
              <a:rPr sz="2200" spc="30" dirty="0">
                <a:solidFill>
                  <a:srgbClr val="3E3E3E"/>
                </a:solidFill>
              </a:rPr>
              <a:t>so</a:t>
            </a:r>
            <a:r>
              <a:rPr sz="2200" spc="-110" dirty="0">
                <a:solidFill>
                  <a:srgbClr val="3E3E3E"/>
                </a:solidFill>
              </a:rPr>
              <a:t> </a:t>
            </a:r>
            <a:r>
              <a:rPr sz="2200" spc="25" dirty="0">
                <a:solidFill>
                  <a:srgbClr val="3E3E3E"/>
                </a:solidFill>
              </a:rPr>
              <a:t>it</a:t>
            </a:r>
            <a:r>
              <a:rPr sz="2200" spc="-114" dirty="0">
                <a:solidFill>
                  <a:srgbClr val="3E3E3E"/>
                </a:solidFill>
              </a:rPr>
              <a:t> </a:t>
            </a:r>
            <a:r>
              <a:rPr sz="2200" spc="-15" dirty="0">
                <a:solidFill>
                  <a:srgbClr val="3E3E3E"/>
                </a:solidFill>
              </a:rPr>
              <a:t>is</a:t>
            </a:r>
            <a:r>
              <a:rPr sz="2200" spc="-114" dirty="0">
                <a:solidFill>
                  <a:srgbClr val="3E3E3E"/>
                </a:solidFill>
              </a:rPr>
              <a:t> </a:t>
            </a:r>
            <a:r>
              <a:rPr sz="2200" spc="30" dirty="0">
                <a:solidFill>
                  <a:srgbClr val="3E3E3E"/>
                </a:solidFill>
              </a:rPr>
              <a:t>not</a:t>
            </a:r>
            <a:endParaRPr sz="22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6425" y="928236"/>
            <a:ext cx="4829810" cy="2137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18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picked</a:t>
            </a:r>
            <a:r>
              <a:rPr sz="22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2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@ComponentScan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1500" spc="-120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55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Standard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@Configuration</a:t>
            </a:r>
            <a:r>
              <a:rPr sz="22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120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409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Define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2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customization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28955" y="2971355"/>
            <a:ext cx="6869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85" dirty="0">
                <a:solidFill>
                  <a:srgbClr val="FFFFFF"/>
                </a:solidFill>
              </a:rPr>
              <a:t>W</a:t>
            </a:r>
            <a:r>
              <a:rPr sz="4800" spc="-215" dirty="0">
                <a:solidFill>
                  <a:srgbClr val="FFFFFF"/>
                </a:solidFill>
              </a:rPr>
              <a:t>h</a:t>
            </a:r>
            <a:r>
              <a:rPr sz="4800" spc="-260" dirty="0">
                <a:solidFill>
                  <a:srgbClr val="FFFFFF"/>
                </a:solidFill>
              </a:rPr>
              <a:t>a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-229" dirty="0">
                <a:solidFill>
                  <a:srgbClr val="FFFFFF"/>
                </a:solidFill>
              </a:rPr>
              <a:t>i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229" dirty="0">
                <a:solidFill>
                  <a:srgbClr val="FFFFFF"/>
                </a:solidFill>
              </a:rPr>
              <a:t>l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35" dirty="0">
                <a:solidFill>
                  <a:srgbClr val="FFFFFF"/>
                </a:solidFill>
              </a:rPr>
              <a:t>a</a:t>
            </a:r>
            <a:r>
              <a:rPr sz="4800" spc="175" dirty="0">
                <a:solidFill>
                  <a:srgbClr val="FFFFFF"/>
                </a:solidFill>
              </a:rPr>
              <a:t>d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65" dirty="0">
                <a:solidFill>
                  <a:srgbClr val="FFFFFF"/>
                </a:solidFill>
              </a:rPr>
              <a:t>b</a:t>
            </a:r>
            <a:r>
              <a:rPr sz="4800" spc="-235" dirty="0">
                <a:solidFill>
                  <a:srgbClr val="FFFFFF"/>
                </a:solidFill>
              </a:rPr>
              <a:t>a</a:t>
            </a:r>
            <a:r>
              <a:rPr sz="4800" spc="-229" dirty="0">
                <a:solidFill>
                  <a:srgbClr val="FFFFFF"/>
                </a:solidFill>
              </a:rPr>
              <a:t>l</a:t>
            </a:r>
            <a:r>
              <a:rPr sz="4800" spc="-235" dirty="0">
                <a:solidFill>
                  <a:srgbClr val="FFFFFF"/>
                </a:solidFill>
              </a:rPr>
              <a:t>a</a:t>
            </a:r>
            <a:r>
              <a:rPr sz="4800" spc="-225" dirty="0">
                <a:solidFill>
                  <a:srgbClr val="FFFFFF"/>
                </a:solidFill>
              </a:rPr>
              <a:t>n</a:t>
            </a:r>
            <a:r>
              <a:rPr sz="4800" spc="125" dirty="0">
                <a:solidFill>
                  <a:srgbClr val="FFFFFF"/>
                </a:solidFill>
              </a:rPr>
              <a:t>c</a:t>
            </a:r>
            <a:r>
              <a:rPr sz="4800" spc="-245" dirty="0">
                <a:solidFill>
                  <a:srgbClr val="FFFFFF"/>
                </a:solidFill>
              </a:rPr>
              <a:t>i</a:t>
            </a:r>
            <a:r>
              <a:rPr sz="4800" spc="-215" dirty="0">
                <a:solidFill>
                  <a:srgbClr val="FFFFFF"/>
                </a:solidFill>
              </a:rPr>
              <a:t>n</a:t>
            </a:r>
            <a:r>
              <a:rPr sz="4800" spc="55" dirty="0">
                <a:solidFill>
                  <a:srgbClr val="FFFFFF"/>
                </a:solidFill>
              </a:rPr>
              <a:t>g</a:t>
            </a:r>
            <a:r>
              <a:rPr sz="4800" spc="-55" dirty="0">
                <a:solidFill>
                  <a:srgbClr val="FFFFFF"/>
                </a:solidFill>
              </a:rPr>
              <a:t>?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773" y="217670"/>
            <a:ext cx="3011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@Configuration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418" y="415456"/>
            <a:ext cx="10344785" cy="5496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1510" marR="3301365" indent="-638810">
              <a:lnSpc>
                <a:spcPct val="154000"/>
              </a:lnSpc>
              <a:spcBef>
                <a:spcPts val="100"/>
              </a:spcBef>
            </a:pP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 class </a:t>
            </a:r>
            <a:r>
              <a:rPr sz="2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OtherServiceConfig </a:t>
            </a: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1510">
              <a:lnSpc>
                <a:spcPct val="100000"/>
              </a:lnSpc>
            </a:pP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800" spc="-4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&lt;bean_type&gt;</a:t>
            </a:r>
            <a:r>
              <a:rPr sz="2800" spc="-5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&lt;method_name&gt;</a:t>
            </a:r>
            <a:r>
              <a:rPr sz="2800" spc="-1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800" spc="-5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87780">
              <a:lnSpc>
                <a:spcPct val="100000"/>
              </a:lnSpc>
            </a:pP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87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5880">
              <a:lnSpc>
                <a:spcPct val="100000"/>
              </a:lnSpc>
              <a:spcBef>
                <a:spcPts val="2840"/>
              </a:spcBef>
            </a:pP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3600" spc="-22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Ribbon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3600" spc="-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@Beans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Replace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&lt;bean_type&gt;</a:t>
            </a:r>
            <a:r>
              <a:rPr sz="2400" spc="-4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&lt;method_name&gt;</a:t>
            </a:r>
            <a:r>
              <a:rPr sz="2400" spc="-4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override: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u="sng" spc="-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  <a:hlinkClick r:id="rId1"/>
              </a:rPr>
              <a:t>http://cloud.spring.io/spring-cloud-static/Camden.SR6/#_customizing_the_ribbon_client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iz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4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IRul</a:t>
            </a:r>
            <a:r>
              <a:rPr sz="24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b="1" spc="-7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IPing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912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T</a:t>
            </a:r>
            <a:r>
              <a:rPr spc="-40" dirty="0"/>
              <a:t>he</a:t>
            </a:r>
            <a:r>
              <a:rPr spc="-195" dirty="0"/>
              <a:t> 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IRul</a:t>
            </a:r>
            <a:r>
              <a:rPr dirty="0">
                <a:latin typeface="Courier New" panose="02070309020205020404"/>
                <a:cs typeface="Courier New" panose="02070309020205020404"/>
              </a:rPr>
              <a:t>e</a:t>
            </a:r>
            <a:r>
              <a:rPr spc="-10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pc="-10" dirty="0"/>
              <a:t>Bean</a:t>
            </a:r>
            <a:endParaRPr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73400" y="4659043"/>
            <a:ext cx="2160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RoundRobinRule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02378" y="516018"/>
            <a:ext cx="5299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IRul</a:t>
            </a:r>
            <a:r>
              <a:rPr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pc="-107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35" dirty="0">
                <a:solidFill>
                  <a:srgbClr val="3E3E3E"/>
                </a:solidFill>
              </a:rPr>
              <a:t>I</a:t>
            </a:r>
            <a:r>
              <a:rPr spc="-85" dirty="0">
                <a:solidFill>
                  <a:srgbClr val="3E3E3E"/>
                </a:solidFill>
              </a:rPr>
              <a:t>m</a:t>
            </a:r>
            <a:r>
              <a:rPr spc="20" dirty="0">
                <a:solidFill>
                  <a:srgbClr val="3E3E3E"/>
                </a:solidFill>
              </a:rPr>
              <a:t>pl</a:t>
            </a:r>
            <a:r>
              <a:rPr spc="-50" dirty="0">
                <a:solidFill>
                  <a:srgbClr val="3E3E3E"/>
                </a:solidFill>
              </a:rPr>
              <a:t>e</a:t>
            </a:r>
            <a:r>
              <a:rPr spc="-85" dirty="0">
                <a:solidFill>
                  <a:srgbClr val="3E3E3E"/>
                </a:solidFill>
              </a:rPr>
              <a:t>m</a:t>
            </a:r>
            <a:r>
              <a:rPr spc="-50" dirty="0">
                <a:solidFill>
                  <a:srgbClr val="3E3E3E"/>
                </a:solidFill>
              </a:rPr>
              <a:t>ent</a:t>
            </a:r>
            <a:r>
              <a:rPr spc="-70" dirty="0">
                <a:solidFill>
                  <a:srgbClr val="3E3E3E"/>
                </a:solidFill>
              </a:rPr>
              <a:t>a</a:t>
            </a:r>
            <a:r>
              <a:rPr spc="-35" dirty="0">
                <a:solidFill>
                  <a:srgbClr val="3E3E3E"/>
                </a:solidFill>
              </a:rPr>
              <a:t>ti</a:t>
            </a:r>
            <a:r>
              <a:rPr spc="-15" dirty="0">
                <a:solidFill>
                  <a:srgbClr val="3E3E3E"/>
                </a:solidFill>
              </a:rPr>
              <a:t>ons</a:t>
            </a:r>
            <a:endParaRPr spc="-15" dirty="0">
              <a:solidFill>
                <a:srgbClr val="3E3E3E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8533" y="4659043"/>
            <a:ext cx="18548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ResponseTime  WeightedRule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3667" y="4659043"/>
            <a:ext cx="1550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RandomRule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9331" y="4659043"/>
            <a:ext cx="200787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080" indent="-68643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ZoneAvoidance  Rule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70147" y="2147316"/>
            <a:ext cx="2503931" cy="20269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5352" y="1917192"/>
            <a:ext cx="2503931" cy="248564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82456" y="2129028"/>
            <a:ext cx="2502407" cy="206349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759" y="1831848"/>
            <a:ext cx="2401823" cy="265785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119" y="519066"/>
            <a:ext cx="6923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35" dirty="0">
                <a:solidFill>
                  <a:srgbClr val="FFFFFF"/>
                </a:solidFill>
              </a:rPr>
              <a:t>I</a:t>
            </a:r>
            <a:r>
              <a:rPr spc="-25" dirty="0">
                <a:solidFill>
                  <a:srgbClr val="FFFFFF"/>
                </a:solidFill>
              </a:rPr>
              <a:t>Rul</a:t>
            </a:r>
            <a:r>
              <a:rPr spc="-50" dirty="0">
                <a:solidFill>
                  <a:srgbClr val="FFFFFF"/>
                </a:solidFill>
              </a:rPr>
              <a:t>e</a:t>
            </a:r>
            <a:r>
              <a:rPr spc="-775" dirty="0">
                <a:solidFill>
                  <a:srgbClr val="FFFFFF"/>
                </a:solidFill>
              </a:rPr>
              <a:t>: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185" dirty="0">
                <a:solidFill>
                  <a:srgbClr val="FFFFFF"/>
                </a:solidFill>
              </a:rPr>
              <a:t>L</a:t>
            </a:r>
            <a:r>
              <a:rPr spc="10" dirty="0">
                <a:solidFill>
                  <a:srgbClr val="FFFFFF"/>
                </a:solidFill>
              </a:rPr>
              <a:t>o</a:t>
            </a:r>
            <a:r>
              <a:rPr spc="5" dirty="0">
                <a:solidFill>
                  <a:srgbClr val="FFFFFF"/>
                </a:solidFill>
              </a:rPr>
              <a:t>a</a:t>
            </a:r>
            <a:r>
              <a:rPr spc="130" dirty="0">
                <a:solidFill>
                  <a:srgbClr val="FFFFFF"/>
                </a:solidFill>
              </a:rPr>
              <a:t>d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130" dirty="0">
                <a:solidFill>
                  <a:srgbClr val="FFFFFF"/>
                </a:solidFill>
              </a:rPr>
              <a:t>B</a:t>
            </a:r>
            <a:r>
              <a:rPr spc="-105" dirty="0">
                <a:solidFill>
                  <a:srgbClr val="FFFFFF"/>
                </a:solidFill>
              </a:rPr>
              <a:t>a</a:t>
            </a:r>
            <a:r>
              <a:rPr spc="-95" dirty="0">
                <a:solidFill>
                  <a:srgbClr val="FFFFFF"/>
                </a:solidFill>
              </a:rPr>
              <a:t>l</a:t>
            </a:r>
            <a:r>
              <a:rPr spc="-105" dirty="0">
                <a:solidFill>
                  <a:srgbClr val="FFFFFF"/>
                </a:solidFill>
              </a:rPr>
              <a:t>a</a:t>
            </a:r>
            <a:r>
              <a:rPr spc="55" dirty="0">
                <a:solidFill>
                  <a:srgbClr val="FFFFFF"/>
                </a:solidFill>
              </a:rPr>
              <a:t>n</a:t>
            </a:r>
            <a:r>
              <a:rPr spc="40" dirty="0">
                <a:solidFill>
                  <a:srgbClr val="FFFFFF"/>
                </a:solidFill>
              </a:rPr>
              <a:t>c</a:t>
            </a:r>
            <a:r>
              <a:rPr spc="-95" dirty="0">
                <a:solidFill>
                  <a:srgbClr val="FFFFFF"/>
                </a:solidFill>
              </a:rPr>
              <a:t>i</a:t>
            </a:r>
            <a:r>
              <a:rPr spc="30" dirty="0">
                <a:solidFill>
                  <a:srgbClr val="FFFFFF"/>
                </a:solidFill>
              </a:rPr>
              <a:t>ng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175" dirty="0">
                <a:solidFill>
                  <a:srgbClr val="FFFFFF"/>
                </a:solidFill>
              </a:rPr>
              <a:t>S</a:t>
            </a:r>
            <a:r>
              <a:rPr spc="-40" dirty="0">
                <a:solidFill>
                  <a:srgbClr val="FFFFFF"/>
                </a:solidFill>
              </a:rPr>
              <a:t>t</a:t>
            </a:r>
            <a:r>
              <a:rPr spc="-125" dirty="0">
                <a:solidFill>
                  <a:srgbClr val="FFFFFF"/>
                </a:solidFill>
              </a:rPr>
              <a:t>r</a:t>
            </a:r>
            <a:r>
              <a:rPr spc="-114" dirty="0">
                <a:solidFill>
                  <a:srgbClr val="FFFFFF"/>
                </a:solidFill>
              </a:rPr>
              <a:t>a</a:t>
            </a:r>
            <a:r>
              <a:rPr spc="-30" dirty="0">
                <a:solidFill>
                  <a:srgbClr val="FFFFFF"/>
                </a:solidFill>
              </a:rPr>
              <a:t>t</a:t>
            </a:r>
            <a:r>
              <a:rPr spc="-50" dirty="0">
                <a:solidFill>
                  <a:srgbClr val="FFFFFF"/>
                </a:solidFill>
              </a:rPr>
              <a:t>e</a:t>
            </a:r>
            <a:r>
              <a:rPr spc="55" dirty="0">
                <a:solidFill>
                  <a:srgbClr val="FFFFFF"/>
                </a:solidFill>
              </a:rPr>
              <a:t>gy</a:t>
            </a:r>
            <a:endParaRPr spc="5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257" y="1619194"/>
            <a:ext cx="8330565" cy="4414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40"/>
              </a:lnSpc>
              <a:spcBef>
                <a:spcPts val="105"/>
              </a:spcBef>
            </a:pPr>
            <a:r>
              <a:rPr sz="32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@Configuration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4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2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OtherServiceConfig</a:t>
            </a:r>
            <a:r>
              <a:rPr sz="3200" spc="7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Courier New" panose="02070309020205020404"/>
              <a:cs typeface="Courier New" panose="02070309020205020404"/>
            </a:endParaRPr>
          </a:p>
          <a:p>
            <a:pPr marL="745490">
              <a:lnSpc>
                <a:spcPts val="3840"/>
              </a:lnSpc>
            </a:pPr>
            <a:r>
              <a:rPr sz="32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478915" marR="5080" indent="-733425">
              <a:lnSpc>
                <a:spcPct val="100000"/>
              </a:lnSpc>
            </a:pPr>
            <a:r>
              <a:rPr sz="3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3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IRule</a:t>
            </a:r>
            <a:r>
              <a:rPr sz="3200" spc="3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ribbonRule</a:t>
            </a:r>
            <a:r>
              <a:rPr sz="32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3200" spc="6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2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200" spc="3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200" spc="2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RoundRobinRule</a:t>
            </a:r>
            <a:r>
              <a:rPr sz="32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3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ts val="3835"/>
              </a:lnSpc>
            </a:pPr>
            <a:r>
              <a:rPr sz="3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Courier New" panose="02070309020205020404"/>
              <a:cs typeface="Courier New" panose="02070309020205020404"/>
            </a:endParaRPr>
          </a:p>
          <a:p>
            <a:pPr marL="13335">
              <a:lnSpc>
                <a:spcPct val="100000"/>
              </a:lnSpc>
            </a:pPr>
            <a:r>
              <a:rPr sz="3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912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T</a:t>
            </a:r>
            <a:r>
              <a:rPr spc="-40" dirty="0"/>
              <a:t>he</a:t>
            </a:r>
            <a:r>
              <a:rPr spc="-195" dirty="0"/>
              <a:t> 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IPin</a:t>
            </a:r>
            <a:r>
              <a:rPr dirty="0">
                <a:latin typeface="Courier New" panose="02070309020205020404"/>
                <a:cs typeface="Courier New" panose="02070309020205020404"/>
              </a:rPr>
              <a:t>g</a:t>
            </a:r>
            <a:r>
              <a:rPr spc="-10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pc="-10" dirty="0"/>
              <a:t>Bean</a:t>
            </a:r>
            <a:endParaRPr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55633" y="4543619"/>
            <a:ext cx="1397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DummyPing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02378" y="516018"/>
            <a:ext cx="5299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IPin</a:t>
            </a:r>
            <a:r>
              <a:rPr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pc="-107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35" dirty="0">
                <a:solidFill>
                  <a:srgbClr val="3E3E3E"/>
                </a:solidFill>
              </a:rPr>
              <a:t>I</a:t>
            </a:r>
            <a:r>
              <a:rPr spc="-85" dirty="0">
                <a:solidFill>
                  <a:srgbClr val="3E3E3E"/>
                </a:solidFill>
              </a:rPr>
              <a:t>m</a:t>
            </a:r>
            <a:r>
              <a:rPr spc="20" dirty="0">
                <a:solidFill>
                  <a:srgbClr val="3E3E3E"/>
                </a:solidFill>
              </a:rPr>
              <a:t>pl</a:t>
            </a:r>
            <a:r>
              <a:rPr spc="-50" dirty="0">
                <a:solidFill>
                  <a:srgbClr val="3E3E3E"/>
                </a:solidFill>
              </a:rPr>
              <a:t>e</a:t>
            </a:r>
            <a:r>
              <a:rPr spc="-85" dirty="0">
                <a:solidFill>
                  <a:srgbClr val="3E3E3E"/>
                </a:solidFill>
              </a:rPr>
              <a:t>m</a:t>
            </a:r>
            <a:r>
              <a:rPr spc="-50" dirty="0">
                <a:solidFill>
                  <a:srgbClr val="3E3E3E"/>
                </a:solidFill>
              </a:rPr>
              <a:t>ent</a:t>
            </a:r>
            <a:r>
              <a:rPr spc="-70" dirty="0">
                <a:solidFill>
                  <a:srgbClr val="3E3E3E"/>
                </a:solidFill>
              </a:rPr>
              <a:t>a</a:t>
            </a:r>
            <a:r>
              <a:rPr spc="-35" dirty="0">
                <a:solidFill>
                  <a:srgbClr val="3E3E3E"/>
                </a:solidFill>
              </a:rPr>
              <a:t>ti</a:t>
            </a:r>
            <a:r>
              <a:rPr spc="-15" dirty="0">
                <a:solidFill>
                  <a:srgbClr val="3E3E3E"/>
                </a:solidFill>
              </a:rPr>
              <a:t>ons</a:t>
            </a:r>
            <a:endParaRPr spc="-15" dirty="0">
              <a:solidFill>
                <a:srgbClr val="3E3E3E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8751" y="4543619"/>
            <a:ext cx="10928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PingUrl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26634" y="4543619"/>
            <a:ext cx="200787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080" indent="-68643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NIWSDiscovery  Ping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8804" y="1828800"/>
            <a:ext cx="2516123" cy="244297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7844" y="1825752"/>
            <a:ext cx="2496311" cy="244754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66859" y="1840992"/>
            <a:ext cx="1327403" cy="2417063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3663" y="519066"/>
            <a:ext cx="5076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>
                <a:solidFill>
                  <a:srgbClr val="FFFFFF"/>
                </a:solidFill>
              </a:rPr>
              <a:t>IP</a:t>
            </a:r>
            <a:r>
              <a:rPr spc="-85" dirty="0">
                <a:solidFill>
                  <a:srgbClr val="FFFFFF"/>
                </a:solidFill>
              </a:rPr>
              <a:t>i</a:t>
            </a:r>
            <a:r>
              <a:rPr spc="-75" dirty="0">
                <a:solidFill>
                  <a:srgbClr val="FFFFFF"/>
                </a:solidFill>
              </a:rPr>
              <a:t>n</a:t>
            </a:r>
            <a:r>
              <a:rPr spc="130" dirty="0">
                <a:solidFill>
                  <a:srgbClr val="FFFFFF"/>
                </a:solidFill>
              </a:rPr>
              <a:t>g</a:t>
            </a:r>
            <a:r>
              <a:rPr spc="-775" dirty="0">
                <a:solidFill>
                  <a:srgbClr val="FFFFFF"/>
                </a:solidFill>
              </a:rPr>
              <a:t>: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220" dirty="0">
                <a:solidFill>
                  <a:srgbClr val="FFFFFF"/>
                </a:solidFill>
              </a:rPr>
              <a:t>L</a:t>
            </a:r>
            <a:r>
              <a:rPr spc="-95" dirty="0">
                <a:solidFill>
                  <a:srgbClr val="FFFFFF"/>
                </a:solidFill>
              </a:rPr>
              <a:t>i</a:t>
            </a:r>
            <a:r>
              <a:rPr spc="-145" dirty="0">
                <a:solidFill>
                  <a:srgbClr val="FFFFFF"/>
                </a:solidFill>
              </a:rPr>
              <a:t>v</a:t>
            </a:r>
            <a:r>
              <a:rPr spc="-100" dirty="0">
                <a:solidFill>
                  <a:srgbClr val="FFFFFF"/>
                </a:solidFill>
              </a:rPr>
              <a:t>e</a:t>
            </a:r>
            <a:r>
              <a:rPr spc="-45" dirty="0">
                <a:solidFill>
                  <a:srgbClr val="FFFFFF"/>
                </a:solidFill>
              </a:rPr>
              <a:t>l</a:t>
            </a:r>
            <a:r>
              <a:rPr spc="-95" dirty="0">
                <a:solidFill>
                  <a:srgbClr val="FFFFFF"/>
                </a:solidFill>
              </a:rPr>
              <a:t>i</a:t>
            </a:r>
            <a:r>
              <a:rPr spc="-75" dirty="0">
                <a:solidFill>
                  <a:srgbClr val="FFFFFF"/>
                </a:solidFill>
              </a:rPr>
              <a:t>ne</a:t>
            </a:r>
            <a:r>
              <a:rPr spc="-100" dirty="0">
                <a:solidFill>
                  <a:srgbClr val="FFFFFF"/>
                </a:solidFill>
              </a:rPr>
              <a:t>s</a:t>
            </a:r>
            <a:r>
              <a:rPr spc="-90" dirty="0">
                <a:solidFill>
                  <a:srgbClr val="FFFFFF"/>
                </a:solidFill>
              </a:rPr>
              <a:t>s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0" dirty="0">
                <a:solidFill>
                  <a:srgbClr val="FFFFFF"/>
                </a:solidFill>
              </a:rPr>
              <a:t>Ch</a:t>
            </a:r>
            <a:r>
              <a:rPr dirty="0">
                <a:solidFill>
                  <a:srgbClr val="FFFFFF"/>
                </a:solidFill>
              </a:rPr>
              <a:t>eck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257" y="1619194"/>
            <a:ext cx="8092440" cy="4902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40"/>
              </a:lnSpc>
              <a:spcBef>
                <a:spcPts val="105"/>
              </a:spcBef>
            </a:pPr>
            <a:r>
              <a:rPr sz="32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@Configuration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4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2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OtherServiceConfig</a:t>
            </a:r>
            <a:r>
              <a:rPr sz="3200" spc="7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Courier New" panose="02070309020205020404"/>
              <a:cs typeface="Courier New" panose="02070309020205020404"/>
            </a:endParaRPr>
          </a:p>
          <a:p>
            <a:pPr marL="745490">
              <a:lnSpc>
                <a:spcPts val="3840"/>
              </a:lnSpc>
            </a:pPr>
            <a:r>
              <a:rPr sz="32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5490">
              <a:lnSpc>
                <a:spcPct val="100000"/>
              </a:lnSpc>
            </a:pPr>
            <a:r>
              <a:rPr sz="3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2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IPing</a:t>
            </a:r>
            <a:r>
              <a:rPr sz="3200" spc="2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ribbonPing</a:t>
            </a:r>
            <a:r>
              <a:rPr sz="32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3200" spc="6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478915">
              <a:lnSpc>
                <a:spcPct val="100000"/>
              </a:lnSpc>
              <a:spcBef>
                <a:spcPts val="10"/>
              </a:spcBef>
            </a:pPr>
            <a:r>
              <a:rPr sz="3200" spc="-5" dirty="0">
                <a:solidFill>
                  <a:srgbClr val="799EBF"/>
                </a:solidFill>
                <a:latin typeface="Arial MT"/>
                <a:cs typeface="Arial MT"/>
              </a:rPr>
              <a:t>PingUrl</a:t>
            </a:r>
            <a:r>
              <a:rPr sz="3200" spc="-15" dirty="0">
                <a:solidFill>
                  <a:srgbClr val="799EB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2C9EDB"/>
                </a:solidFill>
                <a:latin typeface="Arial MT"/>
                <a:cs typeface="Arial MT"/>
              </a:rPr>
              <a:t>pingUrl</a:t>
            </a:r>
            <a:r>
              <a:rPr sz="3200" spc="-15" dirty="0">
                <a:solidFill>
                  <a:srgbClr val="2C9EDB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C39900"/>
                </a:solidFill>
                <a:latin typeface="Arial MT"/>
                <a:cs typeface="Arial MT"/>
              </a:rPr>
              <a:t>=</a:t>
            </a:r>
            <a:r>
              <a:rPr sz="3200" spc="-10" dirty="0">
                <a:solidFill>
                  <a:srgbClr val="C399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39900"/>
                </a:solidFill>
                <a:latin typeface="Arial MT"/>
                <a:cs typeface="Arial MT"/>
              </a:rPr>
              <a:t>new</a:t>
            </a:r>
            <a:r>
              <a:rPr sz="3200" spc="-10" dirty="0">
                <a:solidFill>
                  <a:srgbClr val="C399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799EBF"/>
                </a:solidFill>
                <a:latin typeface="Arial MT"/>
                <a:cs typeface="Arial MT"/>
              </a:rPr>
              <a:t>PingUrl</a:t>
            </a:r>
            <a:r>
              <a:rPr sz="3200" spc="-5" dirty="0">
                <a:solidFill>
                  <a:srgbClr val="E5493D"/>
                </a:solidFill>
                <a:latin typeface="Arial MT"/>
                <a:cs typeface="Arial MT"/>
              </a:rPr>
              <a:t>()</a:t>
            </a:r>
            <a:r>
              <a:rPr sz="3200" spc="-5" dirty="0">
                <a:solidFill>
                  <a:srgbClr val="C39900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 marL="689610" marR="967740">
              <a:lnSpc>
                <a:spcPct val="100000"/>
              </a:lnSpc>
              <a:spcBef>
                <a:spcPts val="50"/>
              </a:spcBef>
            </a:pPr>
            <a:r>
              <a:rPr sz="3200" spc="-5" dirty="0">
                <a:solidFill>
                  <a:srgbClr val="2C9EDB"/>
                </a:solidFill>
                <a:latin typeface="Arial MT"/>
                <a:cs typeface="Arial MT"/>
              </a:rPr>
              <a:t>pingUrl</a:t>
            </a:r>
            <a:r>
              <a:rPr sz="3200" spc="-5" dirty="0">
                <a:solidFill>
                  <a:srgbClr val="C39900"/>
                </a:solidFill>
                <a:latin typeface="Arial MT"/>
                <a:cs typeface="Arial MT"/>
              </a:rPr>
              <a:t>.</a:t>
            </a:r>
            <a:r>
              <a:rPr sz="3200" spc="-5" dirty="0">
                <a:solidFill>
                  <a:srgbClr val="799EBF"/>
                </a:solidFill>
                <a:latin typeface="Arial MT"/>
                <a:cs typeface="Arial MT"/>
              </a:rPr>
              <a:t>setExpectedContent</a:t>
            </a:r>
            <a:r>
              <a:rPr sz="3200" spc="-5" dirty="0">
                <a:solidFill>
                  <a:srgbClr val="E5493D"/>
                </a:solidFill>
                <a:latin typeface="Arial MT"/>
                <a:cs typeface="Arial MT"/>
              </a:rPr>
              <a:t>(</a:t>
            </a:r>
            <a:r>
              <a:rPr sz="3200" spc="-5" dirty="0">
                <a:solidFill>
                  <a:srgbClr val="2FAFA9"/>
                </a:solidFill>
                <a:latin typeface="Arial MT"/>
                <a:cs typeface="Arial MT"/>
              </a:rPr>
              <a:t>"true"</a:t>
            </a:r>
            <a:r>
              <a:rPr sz="3200" spc="-5" dirty="0">
                <a:solidFill>
                  <a:srgbClr val="E5493D"/>
                </a:solidFill>
                <a:latin typeface="Arial MT"/>
                <a:cs typeface="Arial MT"/>
              </a:rPr>
              <a:t>)</a:t>
            </a:r>
            <a:r>
              <a:rPr sz="3200" spc="-5" dirty="0">
                <a:solidFill>
                  <a:srgbClr val="C39900"/>
                </a:solidFill>
                <a:latin typeface="Arial MT"/>
                <a:cs typeface="Arial MT"/>
              </a:rPr>
              <a:t>; </a:t>
            </a:r>
            <a:r>
              <a:rPr sz="3200" spc="-875" dirty="0">
                <a:solidFill>
                  <a:srgbClr val="C399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39900"/>
                </a:solidFill>
                <a:latin typeface="Arial MT"/>
                <a:cs typeface="Arial MT"/>
              </a:rPr>
              <a:t>return</a:t>
            </a:r>
            <a:r>
              <a:rPr sz="3200" spc="-25" dirty="0">
                <a:solidFill>
                  <a:srgbClr val="C399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2C9EDB"/>
                </a:solidFill>
                <a:latin typeface="Arial MT"/>
                <a:cs typeface="Arial MT"/>
              </a:rPr>
              <a:t>pingUrl</a:t>
            </a:r>
            <a:r>
              <a:rPr sz="3200" spc="-5" dirty="0">
                <a:solidFill>
                  <a:srgbClr val="C39900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 marL="745490">
              <a:lnSpc>
                <a:spcPts val="3780"/>
              </a:lnSpc>
            </a:pPr>
            <a:r>
              <a:rPr sz="3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3115670"/>
            <a:ext cx="4312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Customizing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RibbonClient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810" y="1896470"/>
            <a:ext cx="6339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Differences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between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client-side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-75" dirty="0">
                <a:solidFill>
                  <a:srgbClr val="F05A28"/>
                </a:solidFill>
              </a:rPr>
              <a:t>&amp;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-40" dirty="0">
                <a:solidFill>
                  <a:srgbClr val="F05A28"/>
                </a:solidFill>
              </a:rPr>
              <a:t>server-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side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50" dirty="0">
                <a:solidFill>
                  <a:srgbClr val="F05A28"/>
                </a:solidFill>
              </a:rPr>
              <a:t>load</a:t>
            </a:r>
            <a:r>
              <a:rPr sz="2400" spc="-10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balancing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103370">
              <a:lnSpc>
                <a:spcPct val="100000"/>
              </a:lnSpc>
              <a:spcBef>
                <a:spcPts val="700"/>
              </a:spcBef>
            </a:pPr>
            <a:r>
              <a:rPr spc="35" dirty="0"/>
              <a:t>Netflix</a:t>
            </a:r>
            <a:r>
              <a:rPr spc="-155" dirty="0"/>
              <a:t> </a:t>
            </a:r>
            <a:r>
              <a:rPr spc="65" dirty="0"/>
              <a:t>Ribbon</a:t>
            </a:r>
            <a:endParaRPr spc="65" dirty="0"/>
          </a:p>
          <a:p>
            <a:pPr marL="463169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4631690" algn="l"/>
                <a:tab pos="4632325" algn="l"/>
              </a:tabLst>
            </a:pPr>
            <a:r>
              <a:rPr spc="20" dirty="0"/>
              <a:t>@LoadBalanced</a:t>
            </a:r>
            <a:r>
              <a:rPr spc="-155" dirty="0"/>
              <a:t> </a:t>
            </a:r>
            <a:r>
              <a:rPr spc="-75" dirty="0"/>
              <a:t>&amp;</a:t>
            </a:r>
            <a:r>
              <a:rPr spc="-135" dirty="0"/>
              <a:t> </a:t>
            </a:r>
            <a:r>
              <a:rPr spc="15" dirty="0"/>
              <a:t>@RibbonClient</a:t>
            </a:r>
            <a:endParaRPr spc="15" dirty="0"/>
          </a:p>
          <a:p>
            <a:pPr marL="492887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4928870" algn="l"/>
                <a:tab pos="4929505" algn="l"/>
              </a:tabLst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without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4103370">
              <a:lnSpc>
                <a:spcPct val="100000"/>
              </a:lnSpc>
              <a:spcBef>
                <a:spcPts val="1800"/>
              </a:spcBef>
            </a:pPr>
            <a:r>
              <a:rPr spc="15" dirty="0"/>
              <a:t>Custom</a:t>
            </a:r>
            <a:r>
              <a:rPr spc="-125" dirty="0"/>
              <a:t> </a:t>
            </a:r>
            <a:r>
              <a:rPr spc="65" dirty="0"/>
              <a:t>Ribbon</a:t>
            </a:r>
            <a:r>
              <a:rPr spc="-160" dirty="0"/>
              <a:t> </a:t>
            </a:r>
            <a:r>
              <a:rPr spc="30" dirty="0"/>
              <a:t>client</a:t>
            </a:r>
            <a:r>
              <a:rPr spc="-95" dirty="0"/>
              <a:t> </a:t>
            </a:r>
            <a:r>
              <a:rPr spc="20" dirty="0"/>
              <a:t>configuration</a:t>
            </a:r>
            <a:endParaRPr spc="20" dirty="0"/>
          </a:p>
        </p:txBody>
      </p:sp>
      <p:sp>
        <p:nvSpPr>
          <p:cNvPr id="6" name="object 6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3744" y="2980244"/>
            <a:ext cx="9971405" cy="1731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2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28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improves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distribution</a:t>
            </a:r>
            <a:r>
              <a:rPr sz="28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workloads</a:t>
            </a:r>
            <a:r>
              <a:rPr sz="2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across</a:t>
            </a:r>
            <a:r>
              <a:rPr sz="2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multiple </a:t>
            </a:r>
            <a:r>
              <a:rPr sz="2800" spc="-96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computing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8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800" i="1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800" i="1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i="1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800" i="1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i="1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i="1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ip</a:t>
            </a:r>
            <a:r>
              <a:rPr sz="2800" i="1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i="1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dia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4480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40" dirty="0">
                <a:solidFill>
                  <a:srgbClr val="9BC850"/>
                </a:solidFill>
              </a:rPr>
              <a:t>L</a:t>
            </a:r>
            <a:r>
              <a:rPr sz="4800" spc="45" dirty="0">
                <a:solidFill>
                  <a:srgbClr val="9BC850"/>
                </a:solidFill>
              </a:rPr>
              <a:t>o</a:t>
            </a:r>
            <a:r>
              <a:rPr sz="4800" spc="-235" dirty="0">
                <a:solidFill>
                  <a:srgbClr val="9BC850"/>
                </a:solidFill>
              </a:rPr>
              <a:t>a</a:t>
            </a:r>
            <a:r>
              <a:rPr sz="4800" spc="175" dirty="0">
                <a:solidFill>
                  <a:srgbClr val="9BC850"/>
                </a:solidFill>
              </a:rPr>
              <a:t>d</a:t>
            </a:r>
            <a:r>
              <a:rPr sz="4800" spc="-500" dirty="0">
                <a:solidFill>
                  <a:srgbClr val="9BC850"/>
                </a:solidFill>
              </a:rPr>
              <a:t> </a:t>
            </a:r>
            <a:r>
              <a:rPr sz="4800" spc="65" dirty="0">
                <a:solidFill>
                  <a:srgbClr val="9BC850"/>
                </a:solidFill>
              </a:rPr>
              <a:t>B</a:t>
            </a:r>
            <a:r>
              <a:rPr sz="4800" spc="-235" dirty="0">
                <a:solidFill>
                  <a:srgbClr val="9BC850"/>
                </a:solidFill>
              </a:rPr>
              <a:t>a</a:t>
            </a:r>
            <a:r>
              <a:rPr sz="4800" spc="-229" dirty="0">
                <a:solidFill>
                  <a:srgbClr val="9BC850"/>
                </a:solidFill>
              </a:rPr>
              <a:t>l</a:t>
            </a:r>
            <a:r>
              <a:rPr sz="4800" spc="-235" dirty="0">
                <a:solidFill>
                  <a:srgbClr val="9BC850"/>
                </a:solidFill>
              </a:rPr>
              <a:t>a</a:t>
            </a:r>
            <a:r>
              <a:rPr sz="4800" spc="-225" dirty="0">
                <a:solidFill>
                  <a:srgbClr val="9BC850"/>
                </a:solidFill>
              </a:rPr>
              <a:t>n</a:t>
            </a:r>
            <a:r>
              <a:rPr sz="4800" spc="125" dirty="0">
                <a:solidFill>
                  <a:srgbClr val="9BC850"/>
                </a:solidFill>
              </a:rPr>
              <a:t>c</a:t>
            </a:r>
            <a:r>
              <a:rPr sz="4800" spc="-245" dirty="0">
                <a:solidFill>
                  <a:srgbClr val="9BC850"/>
                </a:solidFill>
              </a:rPr>
              <a:t>i</a:t>
            </a:r>
            <a:r>
              <a:rPr sz="4800" spc="-215" dirty="0">
                <a:solidFill>
                  <a:srgbClr val="9BC850"/>
                </a:solidFill>
              </a:rPr>
              <a:t>n</a:t>
            </a:r>
            <a:r>
              <a:rPr sz="4800" spc="175" dirty="0">
                <a:solidFill>
                  <a:srgbClr val="9BC850"/>
                </a:solidFill>
              </a:rPr>
              <a:t>g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55" y="2349690"/>
            <a:ext cx="7706359" cy="20008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065" marR="5080" indent="-15875" algn="ctr">
              <a:lnSpc>
                <a:spcPts val="4900"/>
              </a:lnSpc>
              <a:spcBef>
                <a:spcPts val="980"/>
              </a:spcBef>
            </a:pPr>
            <a:r>
              <a:rPr sz="4800" spc="385" dirty="0">
                <a:solidFill>
                  <a:srgbClr val="FFFFFF"/>
                </a:solidFill>
              </a:rPr>
              <a:t>W</a:t>
            </a:r>
            <a:r>
              <a:rPr sz="4800" spc="-215" dirty="0">
                <a:solidFill>
                  <a:srgbClr val="FFFFFF"/>
                </a:solidFill>
              </a:rPr>
              <a:t>h</a:t>
            </a:r>
            <a:r>
              <a:rPr sz="4800" spc="-260" dirty="0">
                <a:solidFill>
                  <a:srgbClr val="FFFFFF"/>
                </a:solidFill>
              </a:rPr>
              <a:t>a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-195" dirty="0">
                <a:solidFill>
                  <a:srgbClr val="FFFFFF"/>
                </a:solidFill>
              </a:rPr>
              <a:t>i</a:t>
            </a:r>
            <a:r>
              <a:rPr sz="4800" spc="-16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15" dirty="0">
                <a:solidFill>
                  <a:srgbClr val="FFFFFF"/>
                </a:solidFill>
              </a:rPr>
              <a:t>h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170" dirty="0">
                <a:solidFill>
                  <a:srgbClr val="FFFFFF"/>
                </a:solidFill>
              </a:rPr>
              <a:t>l</a:t>
            </a:r>
            <a:r>
              <a:rPr sz="4800" spc="-125" dirty="0">
                <a:solidFill>
                  <a:srgbClr val="FFFFFF"/>
                </a:solidFill>
              </a:rPr>
              <a:t>e</a:t>
            </a:r>
            <a:r>
              <a:rPr sz="4800" spc="-490" dirty="0">
                <a:solidFill>
                  <a:srgbClr val="FFFFFF"/>
                </a:solidFill>
              </a:rPr>
              <a:t> 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50" dirty="0">
                <a:solidFill>
                  <a:srgbClr val="FFFFFF"/>
                </a:solidFill>
              </a:rPr>
              <a:t>f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95" dirty="0">
                <a:solidFill>
                  <a:srgbClr val="FFFFFF"/>
                </a:solidFill>
              </a:rPr>
              <a:t>load  </a:t>
            </a:r>
            <a:r>
              <a:rPr sz="4800" spc="65" dirty="0">
                <a:solidFill>
                  <a:srgbClr val="FFFFFF"/>
                </a:solidFill>
              </a:rPr>
              <a:t>b</a:t>
            </a:r>
            <a:r>
              <a:rPr sz="4800" spc="-235" dirty="0">
                <a:solidFill>
                  <a:srgbClr val="FFFFFF"/>
                </a:solidFill>
              </a:rPr>
              <a:t>a</a:t>
            </a:r>
            <a:r>
              <a:rPr sz="4800" spc="-229" dirty="0">
                <a:solidFill>
                  <a:srgbClr val="FFFFFF"/>
                </a:solidFill>
              </a:rPr>
              <a:t>l</a:t>
            </a:r>
            <a:r>
              <a:rPr sz="4800" spc="-235" dirty="0">
                <a:solidFill>
                  <a:srgbClr val="FFFFFF"/>
                </a:solidFill>
              </a:rPr>
              <a:t>a</a:t>
            </a:r>
            <a:r>
              <a:rPr sz="4800" spc="-225" dirty="0">
                <a:solidFill>
                  <a:srgbClr val="FFFFFF"/>
                </a:solidFill>
              </a:rPr>
              <a:t>n</a:t>
            </a:r>
            <a:r>
              <a:rPr sz="4800" spc="125" dirty="0">
                <a:solidFill>
                  <a:srgbClr val="FFFFFF"/>
                </a:solidFill>
              </a:rPr>
              <a:t>c</a:t>
            </a:r>
            <a:r>
              <a:rPr sz="4800" spc="-245" dirty="0">
                <a:solidFill>
                  <a:srgbClr val="FFFFFF"/>
                </a:solidFill>
              </a:rPr>
              <a:t>i</a:t>
            </a:r>
            <a:r>
              <a:rPr sz="4800" spc="-215" dirty="0">
                <a:solidFill>
                  <a:srgbClr val="FFFFFF"/>
                </a:solidFill>
              </a:rPr>
              <a:t>n</a:t>
            </a:r>
            <a:r>
              <a:rPr sz="4800" spc="175" dirty="0">
                <a:solidFill>
                  <a:srgbClr val="FFFFFF"/>
                </a:solidFill>
              </a:rPr>
              <a:t>g</a:t>
            </a:r>
            <a:r>
              <a:rPr sz="4800" spc="-515" dirty="0">
                <a:solidFill>
                  <a:srgbClr val="FFFFFF"/>
                </a:solidFill>
              </a:rPr>
              <a:t> </a:t>
            </a:r>
            <a:r>
              <a:rPr sz="4800" spc="-229" dirty="0">
                <a:solidFill>
                  <a:srgbClr val="FFFFFF"/>
                </a:solidFill>
              </a:rPr>
              <a:t>i</a:t>
            </a:r>
            <a:r>
              <a:rPr sz="4800" spc="-100" dirty="0">
                <a:solidFill>
                  <a:srgbClr val="FFFFFF"/>
                </a:solidFill>
              </a:rPr>
              <a:t>n</a:t>
            </a:r>
            <a:r>
              <a:rPr sz="4800" spc="-495" dirty="0">
                <a:solidFill>
                  <a:srgbClr val="FFFFFF"/>
                </a:solidFill>
              </a:rPr>
              <a:t> </a:t>
            </a:r>
            <a:r>
              <a:rPr sz="4800" spc="-130" dirty="0">
                <a:solidFill>
                  <a:srgbClr val="FFFFFF"/>
                </a:solidFill>
              </a:rPr>
              <a:t>a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125" dirty="0">
                <a:solidFill>
                  <a:srgbClr val="FFFFFF"/>
                </a:solidFill>
              </a:rPr>
              <a:t>c</a:t>
            </a:r>
            <a:r>
              <a:rPr sz="4800" spc="-229" dirty="0">
                <a:solidFill>
                  <a:srgbClr val="FFFFFF"/>
                </a:solidFill>
              </a:rPr>
              <a:t>l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15" dirty="0">
                <a:solidFill>
                  <a:srgbClr val="FFFFFF"/>
                </a:solidFill>
              </a:rPr>
              <a:t>u</a:t>
            </a:r>
            <a:r>
              <a:rPr sz="4800" spc="65" dirty="0">
                <a:solidFill>
                  <a:srgbClr val="FFFFFF"/>
                </a:solidFill>
              </a:rPr>
              <a:t>d</a:t>
            </a:r>
            <a:r>
              <a:rPr sz="4800" spc="-340" dirty="0">
                <a:solidFill>
                  <a:srgbClr val="FFFFFF"/>
                </a:solidFill>
              </a:rPr>
              <a:t>-</a:t>
            </a:r>
            <a:r>
              <a:rPr sz="4800" spc="-215" dirty="0">
                <a:solidFill>
                  <a:srgbClr val="FFFFFF"/>
                </a:solidFill>
              </a:rPr>
              <a:t>n</a:t>
            </a:r>
            <a:r>
              <a:rPr sz="4800" spc="-260" dirty="0">
                <a:solidFill>
                  <a:srgbClr val="FFFFFF"/>
                </a:solidFill>
              </a:rPr>
              <a:t>a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29" dirty="0">
                <a:solidFill>
                  <a:srgbClr val="FFFFFF"/>
                </a:solidFill>
              </a:rPr>
              <a:t>i</a:t>
            </a:r>
            <a:r>
              <a:rPr sz="4800" spc="-315" dirty="0">
                <a:solidFill>
                  <a:srgbClr val="FFFFFF"/>
                </a:solidFill>
              </a:rPr>
              <a:t>v</a:t>
            </a:r>
            <a:r>
              <a:rPr sz="4800" spc="-45" dirty="0">
                <a:solidFill>
                  <a:srgbClr val="FFFFFF"/>
                </a:solidFill>
              </a:rPr>
              <a:t>e  </a:t>
            </a:r>
            <a:r>
              <a:rPr sz="4800" spc="-170" dirty="0">
                <a:solidFill>
                  <a:srgbClr val="FFFFFF"/>
                </a:solidFill>
              </a:rPr>
              <a:t>architecture?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12419" y="2660522"/>
            <a:ext cx="629920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64690" marR="5080" indent="-1952625">
              <a:lnSpc>
                <a:spcPts val="4900"/>
              </a:lnSpc>
              <a:spcBef>
                <a:spcPts val="980"/>
              </a:spcBef>
            </a:pPr>
            <a:r>
              <a:rPr sz="4800" spc="509" dirty="0">
                <a:solidFill>
                  <a:srgbClr val="FFFFFF"/>
                </a:solidFill>
              </a:rPr>
              <a:t>A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300" dirty="0">
                <a:solidFill>
                  <a:srgbClr val="FFFFFF"/>
                </a:solidFill>
              </a:rPr>
              <a:t>v</a:t>
            </a:r>
            <a:r>
              <a:rPr sz="4800" spc="-204" dirty="0">
                <a:solidFill>
                  <a:srgbClr val="FFFFFF"/>
                </a:solidFill>
              </a:rPr>
              <a:t>er</a:t>
            </a:r>
            <a:r>
              <a:rPr sz="4800" spc="-20" dirty="0">
                <a:solidFill>
                  <a:srgbClr val="FFFFFF"/>
                </a:solidFill>
              </a:rPr>
              <a:t>y</a:t>
            </a:r>
            <a:r>
              <a:rPr sz="4800" spc="-505" dirty="0">
                <a:solidFill>
                  <a:srgbClr val="FFFFFF"/>
                </a:solidFill>
              </a:rPr>
              <a:t> </a:t>
            </a:r>
            <a:r>
              <a:rPr sz="4800" spc="-160" dirty="0">
                <a:solidFill>
                  <a:srgbClr val="FFFFFF"/>
                </a:solidFill>
              </a:rPr>
              <a:t>i</a:t>
            </a:r>
            <a:r>
              <a:rPr sz="4800" spc="-295" dirty="0">
                <a:solidFill>
                  <a:srgbClr val="FFFFFF"/>
                </a:solidFill>
              </a:rPr>
              <a:t>m</a:t>
            </a:r>
            <a:r>
              <a:rPr sz="4800" spc="65" dirty="0">
                <a:solidFill>
                  <a:srgbClr val="FFFFFF"/>
                </a:solidFill>
              </a:rPr>
              <a:t>p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40" dirty="0">
                <a:solidFill>
                  <a:srgbClr val="FFFFFF"/>
                </a:solidFill>
              </a:rPr>
              <a:t>r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20" dirty="0">
                <a:solidFill>
                  <a:srgbClr val="FFFFFF"/>
                </a:solidFill>
              </a:rPr>
              <a:t>a</a:t>
            </a:r>
            <a:r>
              <a:rPr sz="4800" spc="-229" dirty="0">
                <a:solidFill>
                  <a:srgbClr val="FFFFFF"/>
                </a:solidFill>
              </a:rPr>
              <a:t>n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10" dirty="0">
                <a:solidFill>
                  <a:srgbClr val="FFFFFF"/>
                </a:solidFill>
              </a:rPr>
              <a:t>n</a:t>
            </a:r>
            <a:r>
              <a:rPr sz="4800" spc="-215" dirty="0">
                <a:solidFill>
                  <a:srgbClr val="FFFFFF"/>
                </a:solidFill>
              </a:rPr>
              <a:t>e</a:t>
            </a:r>
            <a:r>
              <a:rPr sz="4800" spc="-630" dirty="0">
                <a:solidFill>
                  <a:srgbClr val="FFFFFF"/>
                </a:solidFill>
              </a:rPr>
              <a:t>,  </a:t>
            </a:r>
            <a:r>
              <a:rPr sz="4800" spc="-229" dirty="0">
                <a:solidFill>
                  <a:srgbClr val="FFFFFF"/>
                </a:solidFill>
              </a:rPr>
              <a:t>actually!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719" y="4545143"/>
            <a:ext cx="290258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multiple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single </a:t>
            </a:r>
            <a:r>
              <a:rPr sz="2000" spc="-6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balancer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0979" y="519066"/>
            <a:ext cx="8402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3E3E3E"/>
                </a:solidFill>
              </a:rPr>
              <a:t>M</a:t>
            </a:r>
            <a:r>
              <a:rPr spc="-85" dirty="0">
                <a:solidFill>
                  <a:srgbClr val="3E3E3E"/>
                </a:solidFill>
              </a:rPr>
              <a:t>ul</a:t>
            </a:r>
            <a:r>
              <a:rPr spc="-35" dirty="0">
                <a:solidFill>
                  <a:srgbClr val="3E3E3E"/>
                </a:solidFill>
              </a:rPr>
              <a:t>ti</a:t>
            </a:r>
            <a:r>
              <a:rPr spc="20" dirty="0">
                <a:solidFill>
                  <a:srgbClr val="3E3E3E"/>
                </a:solidFill>
              </a:rPr>
              <a:t>pl</a:t>
            </a:r>
            <a:r>
              <a:rPr spc="-45" dirty="0">
                <a:solidFill>
                  <a:srgbClr val="3E3E3E"/>
                </a:solidFill>
              </a:rPr>
              <a:t>e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110" dirty="0">
                <a:solidFill>
                  <a:srgbClr val="3E3E3E"/>
                </a:solidFill>
              </a:rPr>
              <a:t>S</a:t>
            </a:r>
            <a:r>
              <a:rPr spc="-100" dirty="0">
                <a:solidFill>
                  <a:srgbClr val="3E3E3E"/>
                </a:solidFill>
              </a:rPr>
              <a:t>e</a:t>
            </a:r>
            <a:r>
              <a:rPr spc="-70" dirty="0">
                <a:solidFill>
                  <a:srgbClr val="3E3E3E"/>
                </a:solidFill>
              </a:rPr>
              <a:t>rv</a:t>
            </a:r>
            <a:r>
              <a:rPr spc="-95" dirty="0">
                <a:solidFill>
                  <a:srgbClr val="3E3E3E"/>
                </a:solidFill>
              </a:rPr>
              <a:t>i</a:t>
            </a:r>
            <a:r>
              <a:rPr spc="125" dirty="0">
                <a:solidFill>
                  <a:srgbClr val="3E3E3E"/>
                </a:solidFill>
              </a:rPr>
              <a:t>c</a:t>
            </a:r>
            <a:r>
              <a:rPr spc="-50" dirty="0">
                <a:solidFill>
                  <a:srgbClr val="3E3E3E"/>
                </a:solidFill>
              </a:rPr>
              <a:t>e</a:t>
            </a:r>
            <a:r>
              <a:rPr spc="-90" dirty="0">
                <a:solidFill>
                  <a:srgbClr val="3E3E3E"/>
                </a:solidFill>
              </a:rPr>
              <a:t>s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110" dirty="0">
                <a:solidFill>
                  <a:srgbClr val="3E3E3E"/>
                </a:solidFill>
              </a:rPr>
              <a:t>&amp;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85" dirty="0">
                <a:solidFill>
                  <a:srgbClr val="3E3E3E"/>
                </a:solidFill>
              </a:rPr>
              <a:t>M</a:t>
            </a:r>
            <a:r>
              <a:rPr spc="-85" dirty="0">
                <a:solidFill>
                  <a:srgbClr val="3E3E3E"/>
                </a:solidFill>
              </a:rPr>
              <a:t>ul</a:t>
            </a:r>
            <a:r>
              <a:rPr spc="-35" dirty="0">
                <a:solidFill>
                  <a:srgbClr val="3E3E3E"/>
                </a:solidFill>
              </a:rPr>
              <a:t>ti</a:t>
            </a:r>
            <a:r>
              <a:rPr spc="20" dirty="0">
                <a:solidFill>
                  <a:srgbClr val="3E3E3E"/>
                </a:solidFill>
              </a:rPr>
              <a:t>pl</a:t>
            </a:r>
            <a:r>
              <a:rPr spc="-45" dirty="0">
                <a:solidFill>
                  <a:srgbClr val="3E3E3E"/>
                </a:solidFill>
              </a:rPr>
              <a:t>e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535" dirty="0">
                <a:solidFill>
                  <a:srgbClr val="3E3E3E"/>
                </a:solidFill>
              </a:rPr>
              <a:t>I</a:t>
            </a:r>
            <a:r>
              <a:rPr spc="-90" dirty="0">
                <a:solidFill>
                  <a:srgbClr val="3E3E3E"/>
                </a:solidFill>
              </a:rPr>
              <a:t>n</a:t>
            </a:r>
            <a:r>
              <a:rPr spc="-114" dirty="0">
                <a:solidFill>
                  <a:srgbClr val="3E3E3E"/>
                </a:solidFill>
              </a:rPr>
              <a:t>s</a:t>
            </a:r>
            <a:r>
              <a:rPr spc="-30" dirty="0">
                <a:solidFill>
                  <a:srgbClr val="3E3E3E"/>
                </a:solidFill>
              </a:rPr>
              <a:t>t</a:t>
            </a:r>
            <a:r>
              <a:rPr spc="-50" dirty="0">
                <a:solidFill>
                  <a:srgbClr val="3E3E3E"/>
                </a:solidFill>
              </a:rPr>
              <a:t>a</a:t>
            </a:r>
            <a:r>
              <a:rPr spc="55" dirty="0">
                <a:solidFill>
                  <a:srgbClr val="3E3E3E"/>
                </a:solidFill>
              </a:rPr>
              <a:t>n</a:t>
            </a:r>
            <a:r>
              <a:rPr spc="-10" dirty="0">
                <a:solidFill>
                  <a:srgbClr val="3E3E3E"/>
                </a:solidFill>
              </a:rPr>
              <a:t>c</a:t>
            </a:r>
            <a:r>
              <a:rPr spc="-50" dirty="0">
                <a:solidFill>
                  <a:srgbClr val="3E3E3E"/>
                </a:solidFill>
              </a:rPr>
              <a:t>e</a:t>
            </a:r>
            <a:r>
              <a:rPr spc="-90" dirty="0">
                <a:solidFill>
                  <a:srgbClr val="3E3E3E"/>
                </a:solidFill>
              </a:rPr>
              <a:t>s</a:t>
            </a:r>
            <a:endParaRPr spc="-90" dirty="0">
              <a:solidFill>
                <a:srgbClr val="3E3E3E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1068" y="4545143"/>
            <a:ext cx="606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24070" y="4545143"/>
            <a:ext cx="241236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services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&amp; </a:t>
            </a:r>
            <a:r>
              <a:rPr sz="2000" spc="-6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multiple 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instances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multiple </a:t>
            </a: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load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balancers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17364" y="1930907"/>
            <a:ext cx="2557271" cy="223875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411" y="2240279"/>
            <a:ext cx="1167383" cy="221894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5079" y="2240279"/>
            <a:ext cx="1167383" cy="2218943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7740395" y="1607820"/>
            <a:ext cx="4238625" cy="2924810"/>
            <a:chOff x="7740395" y="1607820"/>
            <a:chExt cx="4238625" cy="292481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0395" y="1607820"/>
              <a:ext cx="4238231" cy="292455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9223" y="3392423"/>
              <a:ext cx="815339" cy="81229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4563" y="3404616"/>
              <a:ext cx="813815" cy="8138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0384" y="3392423"/>
              <a:ext cx="813815" cy="8122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76203" y="3406139"/>
              <a:ext cx="815339" cy="8122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5275" y="2705100"/>
              <a:ext cx="658367" cy="65684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81743" y="2705100"/>
              <a:ext cx="658367" cy="65684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78211" y="2735580"/>
              <a:ext cx="658367" cy="65684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83823" y="2741676"/>
              <a:ext cx="658367" cy="65684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0427" y="2167128"/>
              <a:ext cx="493775" cy="4937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55936" y="2161032"/>
              <a:ext cx="493775" cy="493775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10155" y="1828800"/>
            <a:ext cx="2482595" cy="24307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13186" y="4544980"/>
            <a:ext cx="147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5616" y="4544980"/>
            <a:ext cx="2392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lie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ide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ller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679" y="1828800"/>
            <a:ext cx="2430779" cy="243077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27375" y="519066"/>
            <a:ext cx="7648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3E3E3E"/>
                </a:solidFill>
              </a:rPr>
              <a:t>Different</a:t>
            </a:r>
            <a:r>
              <a:rPr spc="-240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Types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75" dirty="0">
                <a:solidFill>
                  <a:srgbClr val="3E3E3E"/>
                </a:solidFill>
              </a:rPr>
              <a:t>of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85" dirty="0">
                <a:solidFill>
                  <a:srgbClr val="3E3E3E"/>
                </a:solidFill>
              </a:rPr>
              <a:t>Load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-10" dirty="0">
                <a:solidFill>
                  <a:srgbClr val="3E3E3E"/>
                </a:solidFill>
              </a:rPr>
              <a:t>Balancing</a:t>
            </a:r>
            <a:endParaRPr spc="-10" dirty="0">
              <a:solidFill>
                <a:srgbClr val="3E3E3E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79976" y="427481"/>
            <a:ext cx="7812405" cy="6206490"/>
            <a:chOff x="4379976" y="427481"/>
            <a:chExt cx="7812405" cy="6206490"/>
          </a:xfrm>
        </p:grpSpPr>
        <p:sp>
          <p:nvSpPr>
            <p:cNvPr id="3" name="object 3"/>
            <p:cNvSpPr/>
            <p:nvPr/>
          </p:nvSpPr>
          <p:spPr>
            <a:xfrm>
              <a:off x="4584954" y="427481"/>
              <a:ext cx="0" cy="5990590"/>
            </a:xfrm>
            <a:custGeom>
              <a:avLst/>
              <a:gdLst/>
              <a:ahLst/>
              <a:cxnLst/>
              <a:rect l="l" t="t" r="r" b="b"/>
              <a:pathLst>
                <a:path h="5990590">
                  <a:moveTo>
                    <a:pt x="0" y="0"/>
                  </a:moveTo>
                  <a:lnTo>
                    <a:pt x="0" y="5990424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379976" y="522732"/>
              <a:ext cx="7812023" cy="579729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89884" y="3031265"/>
            <a:ext cx="2623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00000"/>
                </a:solidFill>
              </a:rPr>
              <a:t>Serve</a:t>
            </a:r>
            <a:r>
              <a:rPr sz="2400" spc="-90" dirty="0">
                <a:solidFill>
                  <a:srgbClr val="000000"/>
                </a:solidFill>
              </a:rPr>
              <a:t>r</a:t>
            </a:r>
            <a:r>
              <a:rPr sz="2400" spc="-114" dirty="0">
                <a:solidFill>
                  <a:srgbClr val="000000"/>
                </a:solidFill>
              </a:rPr>
              <a:t>-</a:t>
            </a:r>
            <a:r>
              <a:rPr sz="2400" spc="-15" dirty="0">
                <a:solidFill>
                  <a:srgbClr val="000000"/>
                </a:solidFill>
              </a:rPr>
              <a:t>si</a:t>
            </a:r>
            <a:r>
              <a:rPr sz="2400" spc="65" dirty="0">
                <a:solidFill>
                  <a:srgbClr val="000000"/>
                </a:solidFill>
              </a:rPr>
              <a:t>de</a:t>
            </a:r>
            <a:r>
              <a:rPr sz="2400" spc="-150" dirty="0">
                <a:solidFill>
                  <a:srgbClr val="000000"/>
                </a:solidFill>
              </a:rPr>
              <a:t> </a:t>
            </a:r>
            <a:r>
              <a:rPr sz="2400" spc="120" dirty="0">
                <a:solidFill>
                  <a:srgbClr val="000000"/>
                </a:solidFill>
              </a:rPr>
              <a:t>L</a:t>
            </a:r>
            <a:r>
              <a:rPr sz="2400" spc="114" dirty="0">
                <a:solidFill>
                  <a:srgbClr val="000000"/>
                </a:solidFill>
              </a:rPr>
              <a:t>o</a:t>
            </a:r>
            <a:r>
              <a:rPr sz="2400" spc="-40" dirty="0">
                <a:solidFill>
                  <a:srgbClr val="000000"/>
                </a:solidFill>
              </a:rPr>
              <a:t>a</a:t>
            </a:r>
            <a:r>
              <a:rPr sz="2400" spc="110" dirty="0">
                <a:solidFill>
                  <a:srgbClr val="000000"/>
                </a:solidFill>
              </a:rPr>
              <a:t>d</a:t>
            </a:r>
            <a:endParaRPr sz="2400"/>
          </a:p>
          <a:p>
            <a:pPr marR="5080" algn="r">
              <a:lnSpc>
                <a:spcPct val="100000"/>
              </a:lnSpc>
            </a:pPr>
            <a:r>
              <a:rPr sz="2400" spc="20" dirty="0">
                <a:solidFill>
                  <a:srgbClr val="000000"/>
                </a:solidFill>
              </a:rPr>
              <a:t>Balancing</a:t>
            </a:r>
            <a:endParaRPr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5213</Words>
  <Application>WPS Presentation</Application>
  <PresentationFormat>Custom</PresentationFormat>
  <Paragraphs>360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Arial</vt:lpstr>
      <vt:lpstr>SimSun</vt:lpstr>
      <vt:lpstr>Wingdings</vt:lpstr>
      <vt:lpstr>Verdana</vt:lpstr>
      <vt:lpstr>Arial MT</vt:lpstr>
      <vt:lpstr>Calibri</vt:lpstr>
      <vt:lpstr>Microsoft YaHei</vt:lpstr>
      <vt:lpstr>Arial Unicode MS</vt:lpstr>
      <vt:lpstr>Courier New</vt:lpstr>
      <vt:lpstr>Times New Roman</vt:lpstr>
      <vt:lpstr>Trebuchet MS</vt:lpstr>
      <vt:lpstr>Lucida Sans Unicode</vt:lpstr>
      <vt:lpstr>Office Theme</vt:lpstr>
      <vt:lpstr>Calling Services Using Client-side  Load Balancing</vt:lpstr>
      <vt:lpstr>Load balancing</vt:lpstr>
      <vt:lpstr>What is load balancing?</vt:lpstr>
      <vt:lpstr>Load Balancing</vt:lpstr>
      <vt:lpstr>What is the role of load  balancing in a cloud-native  architecture?</vt:lpstr>
      <vt:lpstr>A very important one,  actually!</vt:lpstr>
      <vt:lpstr>Multiple Services &amp; Multiple Instances</vt:lpstr>
      <vt:lpstr>Different Types of Load Balancing</vt:lpstr>
      <vt:lpstr>Balancing</vt:lpstr>
      <vt:lpstr>Balancing</vt:lpstr>
      <vt:lpstr>Server-side vs Client-side</vt:lpstr>
      <vt:lpstr>Client-side load balancing is  a natural fit for cloud native  architectures.</vt:lpstr>
      <vt:lpstr>with Spring Cloud</vt:lpstr>
      <vt:lpstr>PowerPoint 演示文稿</vt:lpstr>
      <vt:lpstr>Full integration with Spring’s RestTemplate</vt:lpstr>
      <vt:lpstr>Using Spring Cloud &amp; Netflix Ribbon</vt:lpstr>
      <vt:lpstr>Using Spring Cloud &amp; Netflix Ribbon</vt:lpstr>
      <vt:lpstr>Two New Annotations</vt:lpstr>
      <vt:lpstr>Creating a Load Balanced RestTemplate</vt:lpstr>
      <vt:lpstr>Using a Load Balanced RestTemplate With  Service Discovery</vt:lpstr>
      <vt:lpstr>PowerPoint 演示文稿</vt:lpstr>
      <vt:lpstr>Two New Annotations</vt:lpstr>
      <vt:lpstr>Without Service Discovery</vt:lpstr>
      <vt:lpstr>Without Service Discovery</vt:lpstr>
      <vt:lpstr>.getForEntity("http://someservice/", ...)</vt:lpstr>
      <vt:lpstr>PowerPoint 演示文稿</vt:lpstr>
      <vt:lpstr>Custom RibbonClient Configuration</vt:lpstr>
      <vt:lpstr>Custom Configuration of Ribbon Clients</vt:lpstr>
      <vt:lpstr>◀ Different package so it is not</vt:lpstr>
      <vt:lpstr>@Configuration</vt:lpstr>
      <vt:lpstr>The IRule Bean</vt:lpstr>
      <vt:lpstr>IRule Implementations</vt:lpstr>
      <vt:lpstr>IRule: Load Balancing Strategy</vt:lpstr>
      <vt:lpstr>The IPing Bean</vt:lpstr>
      <vt:lpstr>IPing Implementations</vt:lpstr>
      <vt:lpstr>IPing: Liveliness Check</vt:lpstr>
      <vt:lpstr>PowerPoint 演示文稿</vt:lpstr>
      <vt:lpstr>Differences between client-side &amp; server-  side load balancing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Schultz</dc:creator>
  <cp:lastModifiedBy>steve</cp:lastModifiedBy>
  <cp:revision>8</cp:revision>
  <dcterms:created xsi:type="dcterms:W3CDTF">2021-06-26T08:14:00Z</dcterms:created>
  <dcterms:modified xsi:type="dcterms:W3CDTF">2022-10-29T09:18:48Z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2017-06-05T22:00:00Z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2021-06-26T22:00:00Z</vt:filetime>
  </property>
  <property fmtid="{D5CDD505-2E9C-101B-9397-08002B2CF9AE}" pid="5" name="ICV">
    <vt:lpwstr>B42BE33924CD43A0B0D5996AEEDF53BC</vt:lpwstr>
  </property>
  <property fmtid="{D5CDD505-2E9C-101B-9397-08002B2CF9AE}" pid="6" name="KSOProductBuildVer">
    <vt:lpwstr>1033-11.2.0.11380</vt:lpwstr>
  </property>
</Properties>
</file>