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31" r:id="rId28"/>
    <p:sldId id="326" r:id="rId29"/>
    <p:sldId id="332" r:id="rId30"/>
    <p:sldId id="327" r:id="rId31"/>
    <p:sldId id="328" r:id="rId32"/>
    <p:sldId id="330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9"/>
        <p:guide pos="2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9208" y="520827"/>
            <a:ext cx="193358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7800" y="1751211"/>
            <a:ext cx="47409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5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8613" y="3515834"/>
            <a:ext cx="10854774" cy="748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88317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3061" y="2013105"/>
            <a:ext cx="904587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7854" y="2329717"/>
            <a:ext cx="6096000" cy="218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951" y="2727841"/>
            <a:ext cx="10092097" cy="1358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1405" y="2341964"/>
            <a:ext cx="8669189" cy="331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5965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STORING</a:t>
            </a:r>
            <a:r>
              <a:rPr sz="2800" spc="-17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6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ACCESSING</a:t>
            </a:r>
            <a:r>
              <a:rPr sz="2800" spc="-16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470" y="2238375"/>
            <a:ext cx="1076515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160" dirty="0">
                <a:solidFill>
                  <a:srgbClr val="161616"/>
                </a:solidFill>
              </a:rPr>
              <a:t>l</a:t>
            </a:r>
            <a:r>
              <a:rPr sz="4500" spc="70" dirty="0">
                <a:solidFill>
                  <a:srgbClr val="161616"/>
                </a:solidFill>
              </a:rPr>
              <a:t>g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4" dirty="0">
                <a:solidFill>
                  <a:srgbClr val="161616"/>
                </a:solidFill>
              </a:rPr>
              <a:t>r</a:t>
            </a:r>
            <a:r>
              <a:rPr sz="4500" spc="-165" dirty="0">
                <a:solidFill>
                  <a:srgbClr val="161616"/>
                </a:solidFill>
              </a:rPr>
              <a:t>i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80" dirty="0">
                <a:solidFill>
                  <a:srgbClr val="161616"/>
                </a:solidFill>
              </a:rPr>
              <a:t>h</a:t>
            </a:r>
            <a:r>
              <a:rPr sz="4500" spc="-210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r>
              <a:rPr sz="4500" spc="-500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235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0" dirty="0">
                <a:solidFill>
                  <a:srgbClr val="161616"/>
                </a:solidFill>
              </a:rPr>
              <a:t>a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335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85" dirty="0">
                <a:solidFill>
                  <a:srgbClr val="161616"/>
                </a:solidFill>
              </a:rPr>
              <a:t>ruc</a:t>
            </a:r>
            <a:r>
              <a:rPr sz="4500" spc="-100" dirty="0">
                <a:solidFill>
                  <a:srgbClr val="161616"/>
                </a:solidFill>
              </a:rPr>
              <a:t>t</a:t>
            </a:r>
            <a:r>
              <a:rPr sz="4500" spc="-215" dirty="0">
                <a:solidFill>
                  <a:srgbClr val="161616"/>
                </a:solidFill>
              </a:rPr>
              <a:t>u</a:t>
            </a:r>
            <a:r>
              <a:rPr sz="4500" spc="-275" dirty="0">
                <a:solidFill>
                  <a:srgbClr val="161616"/>
                </a:solidFill>
              </a:rPr>
              <a:t>r</a:t>
            </a:r>
            <a:r>
              <a:rPr sz="4500" spc="-175" dirty="0">
                <a:solidFill>
                  <a:srgbClr val="161616"/>
                </a:solidFill>
              </a:rPr>
              <a:t>es</a:t>
            </a:r>
            <a:r>
              <a:rPr lang="en-US" sz="4500" spc="-175" dirty="0">
                <a:solidFill>
                  <a:srgbClr val="161616"/>
                </a:solidFill>
              </a:rPr>
              <a:t> - Part I</a:t>
            </a:r>
            <a:endParaRPr lang="en-US" sz="4500" spc="-175" dirty="0">
              <a:solidFill>
                <a:srgbClr val="16161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3927" y="1301496"/>
            <a:ext cx="79565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2044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635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228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1819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6888" y="1301496"/>
            <a:ext cx="79565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3927" y="2209800"/>
            <a:ext cx="79565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2044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8635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5228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1819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6888" y="2209800"/>
            <a:ext cx="79565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81062" y="520827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85" dirty="0">
                <a:solidFill>
                  <a:srgbClr val="404040"/>
                </a:solidFill>
              </a:rPr>
              <a:t>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M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50" dirty="0">
                <a:solidFill>
                  <a:srgbClr val="404040"/>
                </a:solidFill>
              </a:rPr>
              <a:t>nu</a:t>
            </a:r>
            <a:r>
              <a:rPr sz="3600" spc="-80" dirty="0">
                <a:solidFill>
                  <a:srgbClr val="404040"/>
                </a:solidFill>
              </a:rPr>
              <a:t>t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6802" y="520827"/>
            <a:ext cx="1418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85" dirty="0">
                <a:solidFill>
                  <a:srgbClr val="404040"/>
                </a:solidFill>
              </a:rPr>
              <a:t>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Hour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6400" y="1382267"/>
          <a:ext cx="8602967" cy="476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39395"/>
                <a:gridCol w="239395"/>
                <a:gridCol w="240029"/>
                <a:gridCol w="239394"/>
                <a:gridCol w="240030"/>
                <a:gridCol w="239394"/>
                <a:gridCol w="239394"/>
                <a:gridCol w="239394"/>
                <a:gridCol w="239394"/>
                <a:gridCol w="240030"/>
                <a:gridCol w="239394"/>
                <a:gridCol w="240030"/>
                <a:gridCol w="239395"/>
                <a:gridCol w="239395"/>
                <a:gridCol w="239395"/>
                <a:gridCol w="239395"/>
                <a:gridCol w="240029"/>
                <a:gridCol w="239395"/>
                <a:gridCol w="240029"/>
                <a:gridCol w="239395"/>
                <a:gridCol w="239395"/>
                <a:gridCol w="239395"/>
                <a:gridCol w="239395"/>
                <a:gridCol w="240029"/>
                <a:gridCol w="239395"/>
                <a:gridCol w="240029"/>
                <a:gridCol w="239395"/>
                <a:gridCol w="239395"/>
                <a:gridCol w="239395"/>
                <a:gridCol w="239395"/>
                <a:gridCol w="240029"/>
                <a:gridCol w="239395"/>
                <a:gridCol w="240029"/>
                <a:gridCol w="239395"/>
                <a:gridCol w="2286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5" name="object 5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8" y="3025140"/>
              <a:ext cx="842771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F5A28"/>
                </a:solidFill>
              </a:rPr>
              <a:t>Can</a:t>
            </a:r>
            <a:r>
              <a:rPr spc="-110" dirty="0">
                <a:solidFill>
                  <a:srgbClr val="EF5A28"/>
                </a:solidFill>
              </a:rPr>
              <a:t> </a:t>
            </a:r>
            <a:r>
              <a:rPr spc="10" dirty="0">
                <a:solidFill>
                  <a:srgbClr val="EF5A28"/>
                </a:solidFill>
              </a:rPr>
              <a:t>contain</a:t>
            </a:r>
            <a:r>
              <a:rPr spc="-80" dirty="0">
                <a:solidFill>
                  <a:srgbClr val="EF5A28"/>
                </a:solidFill>
              </a:rPr>
              <a:t> </a:t>
            </a:r>
            <a:r>
              <a:rPr spc="10" dirty="0">
                <a:solidFill>
                  <a:srgbClr val="EF5A28"/>
                </a:solidFill>
              </a:rPr>
              <a:t>multiple</a:t>
            </a:r>
            <a:r>
              <a:rPr spc="-95" dirty="0">
                <a:solidFill>
                  <a:srgbClr val="EF5A28"/>
                </a:solidFill>
              </a:rPr>
              <a:t> </a:t>
            </a:r>
            <a:r>
              <a:rPr spc="-15" dirty="0">
                <a:solidFill>
                  <a:srgbClr val="EF5A28"/>
                </a:solidFill>
              </a:rPr>
              <a:t>instances</a:t>
            </a:r>
            <a:r>
              <a:rPr spc="-100" dirty="0">
                <a:solidFill>
                  <a:srgbClr val="EF5A28"/>
                </a:solidFill>
              </a:rPr>
              <a:t> </a:t>
            </a:r>
            <a:r>
              <a:rPr spc="75" dirty="0">
                <a:solidFill>
                  <a:srgbClr val="EF5A28"/>
                </a:solidFill>
              </a:rPr>
              <a:t>of</a:t>
            </a:r>
            <a:r>
              <a:rPr spc="-110" dirty="0">
                <a:solidFill>
                  <a:srgbClr val="EF5A28"/>
                </a:solidFill>
              </a:rPr>
              <a:t> </a:t>
            </a:r>
            <a:r>
              <a:rPr spc="-35" dirty="0">
                <a:solidFill>
                  <a:srgbClr val="EF5A28"/>
                </a:solidFill>
              </a:rPr>
              <a:t>a</a:t>
            </a:r>
            <a:r>
              <a:rPr spc="-105" dirty="0">
                <a:solidFill>
                  <a:srgbClr val="EF5A28"/>
                </a:solidFill>
              </a:rPr>
              <a:t> </a:t>
            </a:r>
            <a:r>
              <a:rPr spc="35" dirty="0">
                <a:solidFill>
                  <a:srgbClr val="EF5A28"/>
                </a:solidFill>
              </a:rPr>
              <a:t>type</a:t>
            </a:r>
            <a:endParaRPr spc="35" dirty="0">
              <a:solidFill>
                <a:srgbClr val="EF5A28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71799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01368" y="2971799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80360" y="2964179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9" name="object 9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533" y="4024475"/>
            <a:ext cx="3391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2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534667" y="4123945"/>
            <a:ext cx="1522730" cy="673735"/>
          </a:xfrm>
          <a:custGeom>
            <a:avLst/>
            <a:gdLst/>
            <a:ahLst/>
            <a:cxnLst/>
            <a:rect l="l" t="t" r="r" b="b"/>
            <a:pathLst>
              <a:path w="1522730" h="673735">
                <a:moveTo>
                  <a:pt x="1185672" y="0"/>
                </a:moveTo>
                <a:lnTo>
                  <a:pt x="1185672" y="168402"/>
                </a:lnTo>
                <a:lnTo>
                  <a:pt x="336804" y="168402"/>
                </a:lnTo>
                <a:lnTo>
                  <a:pt x="336804" y="0"/>
                </a:lnTo>
                <a:lnTo>
                  <a:pt x="0" y="336804"/>
                </a:lnTo>
                <a:lnTo>
                  <a:pt x="336804" y="673608"/>
                </a:lnTo>
                <a:lnTo>
                  <a:pt x="336804" y="505206"/>
                </a:lnTo>
                <a:lnTo>
                  <a:pt x="1185672" y="505206"/>
                </a:lnTo>
                <a:lnTo>
                  <a:pt x="1185672" y="673608"/>
                </a:lnTo>
                <a:lnTo>
                  <a:pt x="1522476" y="336804"/>
                </a:lnTo>
                <a:lnTo>
                  <a:pt x="118567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533" y="4024475"/>
            <a:ext cx="3391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2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18744" y="4123945"/>
            <a:ext cx="3354704" cy="673735"/>
          </a:xfrm>
          <a:custGeom>
            <a:avLst/>
            <a:gdLst/>
            <a:ahLst/>
            <a:cxnLst/>
            <a:rect l="l" t="t" r="r" b="b"/>
            <a:pathLst>
              <a:path w="3354704" h="673735">
                <a:moveTo>
                  <a:pt x="3017520" y="0"/>
                </a:moveTo>
                <a:lnTo>
                  <a:pt x="3017520" y="168402"/>
                </a:lnTo>
                <a:lnTo>
                  <a:pt x="336804" y="168402"/>
                </a:lnTo>
                <a:lnTo>
                  <a:pt x="336804" y="0"/>
                </a:lnTo>
                <a:lnTo>
                  <a:pt x="0" y="336804"/>
                </a:lnTo>
                <a:lnTo>
                  <a:pt x="336804" y="673608"/>
                </a:lnTo>
                <a:lnTo>
                  <a:pt x="336804" y="505206"/>
                </a:lnTo>
                <a:lnTo>
                  <a:pt x="3017520" y="505206"/>
                </a:lnTo>
                <a:lnTo>
                  <a:pt x="3017520" y="673608"/>
                </a:lnTo>
                <a:lnTo>
                  <a:pt x="3354324" y="336804"/>
                </a:lnTo>
                <a:lnTo>
                  <a:pt x="301752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533" y="4024475"/>
            <a:ext cx="33915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0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200" spc="-1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Fixed</a:t>
            </a:r>
            <a:r>
              <a:rPr sz="22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2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once</a:t>
            </a:r>
            <a:r>
              <a:rPr sz="22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created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795" y="3501356"/>
            <a:ext cx="210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6879" y="3501356"/>
            <a:ext cx="126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1804" y="3501356"/>
            <a:ext cx="181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5527" y="3025140"/>
            <a:ext cx="3328670" cy="1104900"/>
            <a:chOff x="795527" y="3025140"/>
            <a:chExt cx="3328670" cy="11049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9604" y="3546348"/>
              <a:ext cx="434339" cy="583691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64074"/>
            <a:ext cx="348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5" name="object 5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1192" y="4856987"/>
              <a:ext cx="5290185" cy="928369"/>
            </a:xfrm>
            <a:custGeom>
              <a:avLst/>
              <a:gdLst/>
              <a:ahLst/>
              <a:cxnLst/>
              <a:rect l="l" t="t" r="r" b="b"/>
              <a:pathLst>
                <a:path w="5290184" h="92837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837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8370">
                  <a:moveTo>
                    <a:pt x="3131807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07" y="914400"/>
                  </a:lnTo>
                  <a:lnTo>
                    <a:pt x="3131807" y="0"/>
                  </a:lnTo>
                  <a:close/>
                </a:path>
                <a:path w="5290184" h="928370">
                  <a:moveTo>
                    <a:pt x="4210812" y="13716"/>
                  </a:moveTo>
                  <a:lnTo>
                    <a:pt x="3236976" y="13716"/>
                  </a:lnTo>
                  <a:lnTo>
                    <a:pt x="3236976" y="928128"/>
                  </a:lnTo>
                  <a:lnTo>
                    <a:pt x="4210812" y="928128"/>
                  </a:lnTo>
                  <a:lnTo>
                    <a:pt x="4210812" y="13716"/>
                  </a:lnTo>
                  <a:close/>
                </a:path>
                <a:path w="5290184" h="928370">
                  <a:moveTo>
                    <a:pt x="5289804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804" y="922020"/>
                  </a:lnTo>
                  <a:lnTo>
                    <a:pt x="5289804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2204" y="4024883"/>
            <a:ext cx="3994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75" y="1011597"/>
            <a:ext cx="34855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5" name="object 5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1191" y="4864607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20184" y="4856987"/>
              <a:ext cx="4211320" cy="928369"/>
            </a:xfrm>
            <a:custGeom>
              <a:avLst/>
              <a:gdLst/>
              <a:ahLst/>
              <a:cxnLst/>
              <a:rect l="l" t="t" r="r" b="b"/>
              <a:pathLst>
                <a:path w="4211320" h="92837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4211320" h="928370">
                  <a:moveTo>
                    <a:pt x="2052815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15" y="914400"/>
                  </a:lnTo>
                  <a:lnTo>
                    <a:pt x="2052815" y="0"/>
                  </a:lnTo>
                  <a:close/>
                </a:path>
                <a:path w="4211320" h="928370">
                  <a:moveTo>
                    <a:pt x="3131820" y="13716"/>
                  </a:moveTo>
                  <a:lnTo>
                    <a:pt x="2157984" y="13716"/>
                  </a:lnTo>
                  <a:lnTo>
                    <a:pt x="2157984" y="928128"/>
                  </a:lnTo>
                  <a:lnTo>
                    <a:pt x="3131820" y="928128"/>
                  </a:lnTo>
                  <a:lnTo>
                    <a:pt x="3131820" y="13716"/>
                  </a:lnTo>
                  <a:close/>
                </a:path>
                <a:path w="4211320" h="928370">
                  <a:moveTo>
                    <a:pt x="4210812" y="7620"/>
                  </a:moveTo>
                  <a:lnTo>
                    <a:pt x="3236976" y="7620"/>
                  </a:lnTo>
                  <a:lnTo>
                    <a:pt x="3236976" y="922020"/>
                  </a:lnTo>
                  <a:lnTo>
                    <a:pt x="4210812" y="922020"/>
                  </a:lnTo>
                  <a:lnTo>
                    <a:pt x="4210812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2204" y="4024883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195430"/>
            <a:ext cx="613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</a:rPr>
              <a:t>Storing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and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accessing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data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using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-30" dirty="0">
                <a:solidFill>
                  <a:srgbClr val="EF5A28"/>
                </a:solidFill>
              </a:rPr>
              <a:t>arrays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1561190"/>
            <a:ext cx="515556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arrays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updating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nume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64074"/>
            <a:ext cx="348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975" y="1438394"/>
            <a:ext cx="26066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6" name="object 6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1192" y="4864607"/>
              <a:ext cx="2052955" cy="914400"/>
            </a:xfrm>
            <a:custGeom>
              <a:avLst/>
              <a:gdLst/>
              <a:ahLst/>
              <a:cxnLst/>
              <a:rect l="l" t="t" r="r" b="b"/>
              <a:pathLst>
                <a:path w="2052954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2052954" h="91440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99176" y="4856987"/>
              <a:ext cx="3131820" cy="928369"/>
            </a:xfrm>
            <a:custGeom>
              <a:avLst/>
              <a:gdLst/>
              <a:ahLst/>
              <a:cxnLst/>
              <a:rect l="l" t="t" r="r" b="b"/>
              <a:pathLst>
                <a:path w="3131820" h="928370">
                  <a:moveTo>
                    <a:pt x="97382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23" y="914400"/>
                  </a:lnTo>
                  <a:lnTo>
                    <a:pt x="973823" y="0"/>
                  </a:lnTo>
                  <a:close/>
                </a:path>
                <a:path w="3131820" h="928370">
                  <a:moveTo>
                    <a:pt x="2052828" y="13716"/>
                  </a:moveTo>
                  <a:lnTo>
                    <a:pt x="1078992" y="13716"/>
                  </a:lnTo>
                  <a:lnTo>
                    <a:pt x="1078992" y="928128"/>
                  </a:lnTo>
                  <a:lnTo>
                    <a:pt x="2052828" y="928128"/>
                  </a:lnTo>
                  <a:lnTo>
                    <a:pt x="2052828" y="13716"/>
                  </a:lnTo>
                  <a:close/>
                </a:path>
                <a:path w="3131820" h="928370">
                  <a:moveTo>
                    <a:pt x="3131820" y="7620"/>
                  </a:moveTo>
                  <a:lnTo>
                    <a:pt x="2157984" y="7620"/>
                  </a:lnTo>
                  <a:lnTo>
                    <a:pt x="2157984" y="922020"/>
                  </a:lnTo>
                  <a:lnTo>
                    <a:pt x="3131820" y="922020"/>
                  </a:lnTo>
                  <a:lnTo>
                    <a:pt x="3131820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2204" y="4024883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1164074"/>
            <a:ext cx="348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975" y="1438394"/>
            <a:ext cx="260667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6" name="object 6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1192" y="4864607"/>
              <a:ext cx="2052955" cy="914400"/>
            </a:xfrm>
            <a:custGeom>
              <a:avLst/>
              <a:gdLst/>
              <a:ahLst/>
              <a:cxnLst/>
              <a:rect l="l" t="t" r="r" b="b"/>
              <a:pathLst>
                <a:path w="2052954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2052954" h="91440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9176" y="4856987"/>
              <a:ext cx="3141345" cy="928369"/>
            </a:xfrm>
            <a:custGeom>
              <a:avLst/>
              <a:gdLst/>
              <a:ahLst/>
              <a:cxnLst/>
              <a:rect l="l" t="t" r="r" b="b"/>
              <a:pathLst>
                <a:path w="3141345" h="928370">
                  <a:moveTo>
                    <a:pt x="97382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23" y="914400"/>
                  </a:lnTo>
                  <a:lnTo>
                    <a:pt x="973823" y="0"/>
                  </a:lnTo>
                  <a:close/>
                </a:path>
                <a:path w="3141345" h="928370">
                  <a:moveTo>
                    <a:pt x="2052828" y="13716"/>
                  </a:moveTo>
                  <a:lnTo>
                    <a:pt x="1078992" y="13716"/>
                  </a:lnTo>
                  <a:lnTo>
                    <a:pt x="1078992" y="928128"/>
                  </a:lnTo>
                  <a:lnTo>
                    <a:pt x="2052828" y="928128"/>
                  </a:lnTo>
                  <a:lnTo>
                    <a:pt x="2052828" y="13716"/>
                  </a:lnTo>
                  <a:close/>
                </a:path>
                <a:path w="3141345" h="928370">
                  <a:moveTo>
                    <a:pt x="3140964" y="7620"/>
                  </a:moveTo>
                  <a:lnTo>
                    <a:pt x="2167128" y="7620"/>
                  </a:lnTo>
                  <a:lnTo>
                    <a:pt x="2167128" y="922020"/>
                  </a:lnTo>
                  <a:lnTo>
                    <a:pt x="3140964" y="922020"/>
                  </a:lnTo>
                  <a:lnTo>
                    <a:pt x="3140964" y="762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2204" y="4024883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590794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6" name="object 6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1192" y="4864607"/>
              <a:ext cx="5290185" cy="920750"/>
            </a:xfrm>
            <a:custGeom>
              <a:avLst/>
              <a:gdLst/>
              <a:ahLst/>
              <a:cxnLst/>
              <a:rect l="l" t="t" r="r" b="b"/>
              <a:pathLst>
                <a:path w="5290184" h="92075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5290184" h="92075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  <a:path w="5290184" h="920750">
                  <a:moveTo>
                    <a:pt x="4210812" y="6096"/>
                  </a:moveTo>
                  <a:lnTo>
                    <a:pt x="3236976" y="6096"/>
                  </a:lnTo>
                  <a:lnTo>
                    <a:pt x="3236976" y="920508"/>
                  </a:lnTo>
                  <a:lnTo>
                    <a:pt x="4210812" y="920508"/>
                  </a:lnTo>
                  <a:lnTo>
                    <a:pt x="4210812" y="6096"/>
                  </a:lnTo>
                  <a:close/>
                </a:path>
                <a:path w="5290184" h="920750">
                  <a:moveTo>
                    <a:pt x="5289804" y="0"/>
                  </a:moveTo>
                  <a:lnTo>
                    <a:pt x="4315968" y="0"/>
                  </a:lnTo>
                  <a:lnTo>
                    <a:pt x="4315968" y="914400"/>
                  </a:lnTo>
                  <a:lnTo>
                    <a:pt x="5289804" y="914400"/>
                  </a:lnTo>
                  <a:lnTo>
                    <a:pt x="5289804" y="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9175" y="4856987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90" h="914400">
                  <a:moveTo>
                    <a:pt x="973835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5" y="914400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78168" y="4864607"/>
              <a:ext cx="2062480" cy="920750"/>
            </a:xfrm>
            <a:custGeom>
              <a:avLst/>
              <a:gdLst/>
              <a:ahLst/>
              <a:cxnLst/>
              <a:rect l="l" t="t" r="r" b="b"/>
              <a:pathLst>
                <a:path w="2062479" h="920750">
                  <a:moveTo>
                    <a:pt x="973836" y="6096"/>
                  </a:moveTo>
                  <a:lnTo>
                    <a:pt x="0" y="6096"/>
                  </a:lnTo>
                  <a:lnTo>
                    <a:pt x="0" y="920508"/>
                  </a:lnTo>
                  <a:lnTo>
                    <a:pt x="973836" y="920508"/>
                  </a:lnTo>
                  <a:lnTo>
                    <a:pt x="973836" y="6096"/>
                  </a:lnTo>
                  <a:close/>
                </a:path>
                <a:path w="2062479" h="920750">
                  <a:moveTo>
                    <a:pt x="2061972" y="0"/>
                  </a:moveTo>
                  <a:lnTo>
                    <a:pt x="1088136" y="0"/>
                  </a:lnTo>
                  <a:lnTo>
                    <a:pt x="1088136" y="914400"/>
                  </a:lnTo>
                  <a:lnTo>
                    <a:pt x="2061972" y="914400"/>
                  </a:lnTo>
                  <a:lnTo>
                    <a:pt x="2061972" y="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487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Accessing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Data</a:t>
            </a:r>
            <a:endParaRPr sz="360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4" name="object 4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32048" y="4849367"/>
              <a:ext cx="5299075" cy="928369"/>
            </a:xfrm>
            <a:custGeom>
              <a:avLst/>
              <a:gdLst/>
              <a:ahLst/>
              <a:cxnLst/>
              <a:rect l="l" t="t" r="r" b="b"/>
              <a:pathLst>
                <a:path w="5299075" h="92837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9075" h="92837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9075" h="92837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  <a:path w="5299075" h="928370">
                  <a:moveTo>
                    <a:pt x="4209288" y="13716"/>
                  </a:moveTo>
                  <a:lnTo>
                    <a:pt x="3235452" y="13716"/>
                  </a:lnTo>
                  <a:lnTo>
                    <a:pt x="3235452" y="928116"/>
                  </a:lnTo>
                  <a:lnTo>
                    <a:pt x="4209288" y="928116"/>
                  </a:lnTo>
                  <a:lnTo>
                    <a:pt x="4209288" y="13716"/>
                  </a:lnTo>
                  <a:close/>
                </a:path>
                <a:path w="5299075" h="928370">
                  <a:moveTo>
                    <a:pt x="5298948" y="7620"/>
                  </a:moveTo>
                  <a:lnTo>
                    <a:pt x="4325112" y="7620"/>
                  </a:lnTo>
                  <a:lnTo>
                    <a:pt x="4325112" y="922020"/>
                  </a:lnTo>
                  <a:lnTo>
                    <a:pt x="5298948" y="922020"/>
                  </a:lnTo>
                  <a:lnTo>
                    <a:pt x="5298948" y="762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32048" y="4856987"/>
              <a:ext cx="4209415" cy="928369"/>
            </a:xfrm>
            <a:custGeom>
              <a:avLst/>
              <a:gdLst/>
              <a:ahLst/>
              <a:cxnLst/>
              <a:rect l="l" t="t" r="r" b="b"/>
              <a:pathLst>
                <a:path w="4209415" h="928370">
                  <a:moveTo>
                    <a:pt x="973836" y="6096"/>
                  </a:moveTo>
                  <a:lnTo>
                    <a:pt x="0" y="6096"/>
                  </a:lnTo>
                  <a:lnTo>
                    <a:pt x="0" y="920496"/>
                  </a:lnTo>
                  <a:lnTo>
                    <a:pt x="973836" y="920496"/>
                  </a:lnTo>
                  <a:lnTo>
                    <a:pt x="973836" y="6096"/>
                  </a:lnTo>
                  <a:close/>
                </a:path>
                <a:path w="4209415" h="928370">
                  <a:moveTo>
                    <a:pt x="2052828" y="6096"/>
                  </a:moveTo>
                  <a:lnTo>
                    <a:pt x="1078992" y="6096"/>
                  </a:lnTo>
                  <a:lnTo>
                    <a:pt x="1078992" y="920496"/>
                  </a:lnTo>
                  <a:lnTo>
                    <a:pt x="2052828" y="920496"/>
                  </a:lnTo>
                  <a:lnTo>
                    <a:pt x="2052828" y="6096"/>
                  </a:lnTo>
                  <a:close/>
                </a:path>
                <a:path w="4209415" h="92837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  <a:path w="4209415" h="928370">
                  <a:moveTo>
                    <a:pt x="4209288" y="13716"/>
                  </a:moveTo>
                  <a:lnTo>
                    <a:pt x="3235452" y="13716"/>
                  </a:lnTo>
                  <a:lnTo>
                    <a:pt x="3235452" y="928128"/>
                  </a:lnTo>
                  <a:lnTo>
                    <a:pt x="4209288" y="928128"/>
                  </a:lnTo>
                  <a:lnTo>
                    <a:pt x="4209288" y="13716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2204" y="1590794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950" y="2291715"/>
            <a:ext cx="419608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80" marR="5080" indent="-208915">
              <a:lnSpc>
                <a:spcPct val="156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i =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dirty="0">
                <a:latin typeface="Calibri" panose="020F0502020204030204"/>
                <a:cs typeface="Calibri" panose="020F0502020204030204"/>
              </a:rPr>
              <a:t>i &lt;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i++) </a:t>
            </a:r>
            <a:r>
              <a:rPr sz="1800" dirty="0">
                <a:latin typeface="Calibri" panose="020F0502020204030204"/>
                <a:cs typeface="Calibri" panose="020F0502020204030204"/>
              </a:rPr>
              <a:t>{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endParaRPr sz="1800" spc="5" dirty="0">
              <a:latin typeface="Calibri" panose="020F0502020204030204"/>
              <a:cs typeface="Calibri" panose="020F0502020204030204"/>
            </a:endParaRPr>
          </a:p>
          <a:p>
            <a:pPr marL="220980" marR="5080" indent="-208915">
              <a:lnSpc>
                <a:spcPct val="156000"/>
              </a:lnSpc>
              <a:spcBef>
                <a:spcPts val="100"/>
              </a:spcBef>
            </a:pPr>
            <a:r>
              <a:rPr lang="en-US" sz="1800" spc="5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readings[i];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4024883"/>
            <a:ext cx="487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Accessing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5" name="object 5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32048" y="4856987"/>
              <a:ext cx="5299075" cy="920750"/>
            </a:xfrm>
            <a:custGeom>
              <a:avLst/>
              <a:gdLst/>
              <a:ahLst/>
              <a:cxnLst/>
              <a:rect l="l" t="t" r="r" b="b"/>
              <a:pathLst>
                <a:path w="5299075" h="92075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5299075" h="92075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  <a:path w="5299075" h="920750">
                  <a:moveTo>
                    <a:pt x="4209288" y="6096"/>
                  </a:moveTo>
                  <a:lnTo>
                    <a:pt x="3235452" y="6096"/>
                  </a:lnTo>
                  <a:lnTo>
                    <a:pt x="3235452" y="920496"/>
                  </a:lnTo>
                  <a:lnTo>
                    <a:pt x="4209288" y="920496"/>
                  </a:lnTo>
                  <a:lnTo>
                    <a:pt x="4209288" y="6096"/>
                  </a:lnTo>
                  <a:close/>
                </a:path>
                <a:path w="5299075" h="920750">
                  <a:moveTo>
                    <a:pt x="5298948" y="0"/>
                  </a:moveTo>
                  <a:lnTo>
                    <a:pt x="4325112" y="0"/>
                  </a:lnTo>
                  <a:lnTo>
                    <a:pt x="4325112" y="914400"/>
                  </a:lnTo>
                  <a:lnTo>
                    <a:pt x="5298948" y="914400"/>
                  </a:lnTo>
                  <a:lnTo>
                    <a:pt x="5298948" y="0"/>
                  </a:lnTo>
                  <a:close/>
                </a:path>
              </a:pathLst>
            </a:custGeom>
            <a:solidFill>
              <a:srgbClr val="EF5A28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90031" y="4856987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90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94603" y="4870703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90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467" y="5027675"/>
              <a:ext cx="842771" cy="5029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2204" y="1590794"/>
            <a:ext cx="260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13784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5086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Updating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60350"/>
            <a:ext cx="9730740" cy="61175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12" y="312038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Array Rotation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1371600"/>
            <a:ext cx="1189418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12" y="312038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Order Statistics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  <p:sp>
        <p:nvSpPr>
          <p:cNvPr id="9" name="Text Box 8"/>
          <p:cNvSpPr txBox="1"/>
          <p:nvPr/>
        </p:nvSpPr>
        <p:spPr>
          <a:xfrm>
            <a:off x="5257800" y="3962400"/>
            <a:ext cx="6608445" cy="746760"/>
          </a:xfrm>
          <a:prstGeom prst="rect">
            <a:avLst/>
          </a:prstGeom>
        </p:spPr>
        <p:txBody>
          <a:bodyPr vert="horz" wrap="square" lIns="0" tIns="8466" rIns="0" bIns="0" rtlCol="0" anchor="t">
            <a:spAutoFit/>
          </a:bodyPr>
          <a:lstStyle/>
          <a:p>
            <a:pPr marL="12700" lvl="0" algn="l">
              <a:spcBef>
                <a:spcPts val="100"/>
              </a:spcBef>
              <a:buClrTx/>
              <a:buSzTx/>
              <a:buFontTx/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  <a:sym typeface="+mn-ea"/>
              </a:rPr>
              <a:t>K’th smallest element in an unsorted array using sorting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52957" y="312419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Range Queries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  <p:sp>
        <p:nvSpPr>
          <p:cNvPr id="9" name="Text Box 8"/>
          <p:cNvSpPr txBox="1"/>
          <p:nvPr/>
        </p:nvSpPr>
        <p:spPr>
          <a:xfrm>
            <a:off x="4953000" y="3962400"/>
            <a:ext cx="7133590" cy="746760"/>
          </a:xfrm>
          <a:prstGeom prst="rect">
            <a:avLst/>
          </a:prstGeom>
        </p:spPr>
        <p:txBody>
          <a:bodyPr vert="horz" wrap="square" lIns="0" tIns="8466" rIns="0" bIns="0" rtlCol="0" anchor="t">
            <a:spAutoFit/>
          </a:bodyPr>
          <a:lstStyle/>
          <a:p>
            <a:pPr marL="12700" lvl="0" algn="l">
              <a:spcBef>
                <a:spcPts val="100"/>
              </a:spcBef>
              <a:buClrTx/>
              <a:buSzTx/>
              <a:buFontTx/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  <a:sym typeface="+mn-ea"/>
              </a:rPr>
              <a:t>How to query a range in an array and print the [xth, x + yth] most frequent integers in the array?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38" y="1506420"/>
          <a:ext cx="423672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12" y="312038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MultiDimensional Array (Matrix)</a:t>
            </a:r>
            <a:endParaRPr lang="en-US"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38" y="1506421"/>
          <a:ext cx="423672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1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40" y="1506423"/>
          <a:ext cx="423672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1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06:12:10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41" y="1506424"/>
          <a:ext cx="423672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1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06:12:10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29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06:12:15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464311"/>
            <a:ext cx="3582035" cy="542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class Reading{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DateTime time;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int value;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}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5715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r1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Thread.Sleep(5000);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5715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r2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3335" marR="5080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r3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3335" marR="5080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r4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3335" marR="5080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r5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8203" y="465835"/>
            <a:ext cx="356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10" dirty="0">
                <a:solidFill>
                  <a:srgbClr val="404040"/>
                </a:solidFill>
              </a:rPr>
              <a:t>The</a:t>
            </a:r>
            <a:r>
              <a:rPr sz="1800" spc="-125" dirty="0">
                <a:solidFill>
                  <a:srgbClr val="404040"/>
                </a:solidFill>
              </a:rPr>
              <a:t> </a:t>
            </a:r>
            <a:r>
              <a:rPr sz="1800" spc="20" dirty="0">
                <a:solidFill>
                  <a:srgbClr val="404040"/>
                </a:solidFill>
              </a:rPr>
              <a:t>gauge</a:t>
            </a:r>
            <a:r>
              <a:rPr sz="1800" spc="-95" dirty="0">
                <a:solidFill>
                  <a:srgbClr val="404040"/>
                </a:solidFill>
              </a:rPr>
              <a:t> </a:t>
            </a:r>
            <a:r>
              <a:rPr sz="1800" spc="10" dirty="0">
                <a:solidFill>
                  <a:srgbClr val="404040"/>
                </a:solidFill>
              </a:rPr>
              <a:t>reading</a:t>
            </a:r>
            <a:r>
              <a:rPr sz="1800" spc="-125" dirty="0">
                <a:solidFill>
                  <a:srgbClr val="404040"/>
                </a:solidFill>
              </a:rPr>
              <a:t> </a:t>
            </a:r>
            <a:r>
              <a:rPr sz="1800" spc="-10" dirty="0">
                <a:solidFill>
                  <a:srgbClr val="404040"/>
                </a:solidFill>
              </a:rPr>
              <a:t>structure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8203" y="1656079"/>
            <a:ext cx="4411345" cy="11366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gauge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seconds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715" y="2299716"/>
            <a:ext cx="2258695" cy="225869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43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80"/>
              </a:spcBef>
            </a:pPr>
            <a:r>
              <a:rPr sz="7200" spc="-17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0938" y="520827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404040"/>
                </a:solidFill>
              </a:rPr>
              <a:t>5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</a:t>
            </a:r>
            <a:r>
              <a:rPr sz="3600" spc="-75" dirty="0">
                <a:solidFill>
                  <a:srgbClr val="404040"/>
                </a:solidFill>
              </a:rPr>
              <a:t>e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20" dirty="0">
                <a:solidFill>
                  <a:srgbClr val="404040"/>
                </a:solidFill>
              </a:rPr>
              <a:t>onds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091" y="1772411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7200" spc="-17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7632" y="1772411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652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75"/>
              </a:spcBef>
            </a:pPr>
            <a:r>
              <a:rPr sz="7200" spc="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2695" y="1772411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652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075"/>
              </a:spcBef>
            </a:pPr>
            <a:r>
              <a:rPr sz="7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091" y="3400044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065"/>
              </a:spcBef>
            </a:pPr>
            <a:r>
              <a:rPr sz="7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7632" y="3400044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065"/>
              </a:spcBef>
            </a:pPr>
            <a:r>
              <a:rPr sz="72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2695" y="3400044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065"/>
              </a:spcBef>
            </a:pPr>
            <a:r>
              <a:rPr sz="7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5834" y="520827"/>
            <a:ext cx="268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30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Seconds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WPS Presentation</Application>
  <PresentationFormat>On-screen Show (4:3)</PresentationFormat>
  <Paragraphs>303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SimSun</vt:lpstr>
      <vt:lpstr>Wingdings</vt:lpstr>
      <vt:lpstr>Verdana</vt:lpstr>
      <vt:lpstr>Tahoma</vt:lpstr>
      <vt:lpstr>Trebuchet MS</vt:lpstr>
      <vt:lpstr>Courier New</vt:lpstr>
      <vt:lpstr>Segoe UI</vt:lpstr>
      <vt:lpstr>Lucida Sans Unicode</vt:lpstr>
      <vt:lpstr>Calibri</vt:lpstr>
      <vt:lpstr>Microsoft YaHei</vt:lpstr>
      <vt:lpstr>Arial Unicode MS</vt:lpstr>
      <vt:lpstr>Times New Roman</vt:lpstr>
      <vt:lpstr>Calibri</vt:lpstr>
      <vt:lpstr>Office Theme</vt:lpstr>
      <vt:lpstr>1_Office Theme</vt:lpstr>
      <vt:lpstr>Algorithms and Data Structures</vt:lpstr>
      <vt:lpstr>Storing and accessing data using arrays</vt:lpstr>
      <vt:lpstr>PowerPoint 演示文稿</vt:lpstr>
      <vt:lpstr>PowerPoint 演示文稿</vt:lpstr>
      <vt:lpstr>PowerPoint 演示文稿</vt:lpstr>
      <vt:lpstr>PowerPoint 演示文稿</vt:lpstr>
      <vt:lpstr>◀	The gauge reading structure</vt:lpstr>
      <vt:lpstr>5 seconds</vt:lpstr>
      <vt:lpstr>30 Seconds</vt:lpstr>
      <vt:lpstr>1 Minute</vt:lpstr>
      <vt:lpstr>1 Hour</vt:lpstr>
      <vt:lpstr>Can contain multiple instances of a type</vt:lpstr>
      <vt:lpstr>Can contain multiple instances of a type</vt:lpstr>
      <vt:lpstr>Can contain multiple instances of a type</vt:lpstr>
      <vt:lpstr>Can contain multiple instances of a type</vt:lpstr>
      <vt:lpstr>Can contain multiple instances of a type</vt:lpstr>
      <vt:lpstr>Can contain multiple instances of a type</vt:lpstr>
      <vt:lpstr>PowerPoint 演示文稿</vt:lpstr>
      <vt:lpstr>PowerPoint 演示文稿</vt:lpstr>
      <vt:lpstr>PowerPoint 演示文稿</vt:lpstr>
      <vt:lpstr>Reading[] readings = new Reading[5];</vt:lpstr>
      <vt:lpstr>Accessing Array Data</vt:lpstr>
      <vt:lpstr>Reading r = readings[2];</vt:lpstr>
      <vt:lpstr>Updating Array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Ann Grafelman</dc:creator>
  <cp:lastModifiedBy>steve</cp:lastModifiedBy>
  <cp:revision>5</cp:revision>
  <dcterms:created xsi:type="dcterms:W3CDTF">2022-09-28T17:26:00Z</dcterms:created>
  <dcterms:modified xsi:type="dcterms:W3CDTF">2022-10-03T07:00:05Z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2020-06-16T16:30:00Z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2022-09-28T16:30:00Z</vt:filetime>
  </property>
  <property fmtid="{D5CDD505-2E9C-101B-9397-08002B2CF9AE}" pid="5" name="ICV">
    <vt:lpwstr>4916FD8BCA854A82A27FDB099680006C</vt:lpwstr>
  </property>
  <property fmtid="{D5CDD505-2E9C-101B-9397-08002B2CF9AE}" pid="6" name="KSOProductBuildVer">
    <vt:lpwstr>1033-11.2.0.11341</vt:lpwstr>
  </property>
</Properties>
</file>