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73" r:id="rId56"/>
    <p:sldId id="313" r:id="rId57"/>
    <p:sldId id="314" r:id="rId58"/>
    <p:sldId id="315" r:id="rId59"/>
    <p:sldId id="312" r:id="rId6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7800" y="1751211"/>
            <a:ext cx="47409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5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8613" y="3515834"/>
            <a:ext cx="10854774" cy="748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88317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0314" y="437520"/>
            <a:ext cx="70913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0726" y="1922101"/>
            <a:ext cx="8576945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951" y="2727841"/>
            <a:ext cx="10092097" cy="1358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1405" y="2341964"/>
            <a:ext cx="8669189" cy="331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32277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0" dirty="0">
                <a:solidFill>
                  <a:srgbClr val="161616"/>
                </a:solidFill>
              </a:rPr>
              <a:t>L</a:t>
            </a:r>
            <a:r>
              <a:rPr sz="4500" spc="-30" dirty="0">
                <a:solidFill>
                  <a:srgbClr val="161616"/>
                </a:solidFill>
              </a:rPr>
              <a:t>i</a:t>
            </a:r>
            <a:r>
              <a:rPr sz="4500" spc="-190" dirty="0">
                <a:solidFill>
                  <a:srgbClr val="161616"/>
                </a:solidFill>
              </a:rPr>
              <a:t>n</a:t>
            </a:r>
            <a:r>
              <a:rPr sz="4500" spc="-330" dirty="0">
                <a:solidFill>
                  <a:srgbClr val="161616"/>
                </a:solidFill>
              </a:rPr>
              <a:t>k</a:t>
            </a:r>
            <a:r>
              <a:rPr sz="4500" spc="-30" dirty="0">
                <a:solidFill>
                  <a:srgbClr val="161616"/>
                </a:solidFill>
              </a:rPr>
              <a:t>e</a:t>
            </a:r>
            <a:r>
              <a:rPr sz="4500" spc="85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40" dirty="0">
                <a:solidFill>
                  <a:srgbClr val="161616"/>
                </a:solidFill>
              </a:rPr>
              <a:t>L</a:t>
            </a:r>
            <a:r>
              <a:rPr sz="4500" spc="-30" dirty="0">
                <a:solidFill>
                  <a:srgbClr val="161616"/>
                </a:solidFill>
              </a:rPr>
              <a:t>i</a:t>
            </a:r>
            <a:r>
              <a:rPr sz="4500" spc="-260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1954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800" spc="-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forward</a:t>
            </a:r>
            <a:r>
              <a:rPr sz="2800" spc="-114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iteration</a:t>
            </a:r>
            <a:r>
              <a:rPr sz="2800" spc="-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5036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5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3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75" y="485894"/>
            <a:ext cx="7085330" cy="311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LinkedListNode&lt;TNode&gt;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429895" marR="5080" indent="-208915">
              <a:lnSpc>
                <a:spcPct val="114000"/>
              </a:lnSpc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LinkedListNode(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</a:t>
            </a:r>
            <a:r>
              <a:rPr sz="1800" dirty="0">
                <a:latin typeface="Calibri" panose="020F0502020204030204"/>
                <a:cs typeface="Calibri" panose="020F0502020204030204"/>
              </a:rPr>
              <a:t> 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.Value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29895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221615" marR="3433445">
              <a:lnSpc>
                <a:spcPct val="114000"/>
              </a:lnSpc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4725"/>
            <a:ext cx="9446260" cy="127952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Singly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70485">
              <a:lnSpc>
                <a:spcPct val="100000"/>
              </a:lnSpc>
              <a:spcBef>
                <a:spcPts val="1100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3656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linked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provides </a:t>
            </a:r>
            <a:r>
              <a:rPr sz="2800" spc="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forward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iteration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list,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reverse</a:t>
            </a:r>
            <a:r>
              <a:rPr sz="2800" spc="-1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iteration,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start.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5361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5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3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0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848359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800" spc="-9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Node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122679"/>
            <a:ext cx="2289810" cy="27457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29895" marR="35560">
              <a:lnSpc>
                <a:spcPct val="142000"/>
              </a:lnSpc>
            </a:pP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.Value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value;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.Previous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144" y="4231639"/>
            <a:ext cx="2051685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Previous;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Node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int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432" y="551180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0728" y="1251203"/>
            <a:ext cx="2376170" cy="18669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0728" y="3118104"/>
            <a:ext cx="2376170" cy="124396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36131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2845"/>
              </a:spcBef>
            </a:pP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Previous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0728" y="4361688"/>
            <a:ext cx="2376170" cy="124523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361950" rIns="0" bIns="0" rtlCol="0">
            <a:spAutoFit/>
          </a:bodyPr>
          <a:lstStyle/>
          <a:p>
            <a:pPr marL="709295">
              <a:lnSpc>
                <a:spcPct val="100000"/>
              </a:lnSpc>
              <a:spcBef>
                <a:spcPts val="2850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6600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node1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83000"/>
              </a:lnSpc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node2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node2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993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onn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oubl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788914"/>
            <a:ext cx="23406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node1.Next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node2;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node2.Previous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node1;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993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-20" dirty="0"/>
              <a:t>onn</a:t>
            </a:r>
            <a:r>
              <a:rPr spc="-25" dirty="0"/>
              <a:t>e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30" dirty="0"/>
              <a:t>ng</a:t>
            </a:r>
            <a:r>
              <a:rPr spc="-175" dirty="0"/>
              <a:t> </a:t>
            </a:r>
            <a:r>
              <a:rPr spc="45" dirty="0"/>
              <a:t>D</a:t>
            </a:r>
            <a:r>
              <a:rPr spc="20" dirty="0"/>
              <a:t>oubl</a:t>
            </a:r>
            <a:r>
              <a:rPr spc="-15" dirty="0"/>
              <a:t>y</a:t>
            </a:r>
            <a:r>
              <a:rPr spc="-204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00" dirty="0"/>
              <a:t>n</a:t>
            </a:r>
            <a:r>
              <a:rPr spc="-175" dirty="0"/>
              <a:t>k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210" dirty="0"/>
              <a:t> </a:t>
            </a:r>
            <a:r>
              <a:rPr spc="90" dirty="0"/>
              <a:t>Nod</a:t>
            </a:r>
            <a:r>
              <a:rPr spc="75" dirty="0"/>
              <a:t>e</a:t>
            </a:r>
            <a:r>
              <a:rPr spc="-90" dirty="0"/>
              <a:t>s</a:t>
            </a:r>
            <a:r>
              <a:rPr spc="-190" dirty="0"/>
              <a:t> </a:t>
            </a:r>
            <a:r>
              <a:rPr spc="-535" dirty="0"/>
              <a:t>I</a:t>
            </a:r>
            <a:r>
              <a:rPr spc="-35" dirty="0"/>
              <a:t>n</a:t>
            </a:r>
            <a:r>
              <a:rPr spc="-70" dirty="0"/>
              <a:t>t</a:t>
            </a:r>
            <a:r>
              <a:rPr spc="114" dirty="0"/>
              <a:t>o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190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30" dirty="0"/>
              <a:t>s</a:t>
            </a:r>
            <a:r>
              <a:rPr spc="20" dirty="0"/>
              <a:t>t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18" name="object 18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788914"/>
            <a:ext cx="23406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node2.Next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node3;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node3.Previous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node2;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993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-20" dirty="0"/>
              <a:t>onn</a:t>
            </a:r>
            <a:r>
              <a:rPr spc="-25" dirty="0"/>
              <a:t>e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30" dirty="0"/>
              <a:t>ng</a:t>
            </a:r>
            <a:r>
              <a:rPr spc="-175" dirty="0"/>
              <a:t> </a:t>
            </a:r>
            <a:r>
              <a:rPr spc="45" dirty="0"/>
              <a:t>D</a:t>
            </a:r>
            <a:r>
              <a:rPr spc="20" dirty="0"/>
              <a:t>oubl</a:t>
            </a:r>
            <a:r>
              <a:rPr spc="-15" dirty="0"/>
              <a:t>y</a:t>
            </a:r>
            <a:r>
              <a:rPr spc="-204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00" dirty="0"/>
              <a:t>n</a:t>
            </a:r>
            <a:r>
              <a:rPr spc="-175" dirty="0"/>
              <a:t>k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210" dirty="0"/>
              <a:t> </a:t>
            </a:r>
            <a:r>
              <a:rPr spc="90" dirty="0"/>
              <a:t>Nod</a:t>
            </a:r>
            <a:r>
              <a:rPr spc="75" dirty="0"/>
              <a:t>e</a:t>
            </a:r>
            <a:r>
              <a:rPr spc="-90" dirty="0"/>
              <a:t>s</a:t>
            </a:r>
            <a:r>
              <a:rPr spc="-190" dirty="0"/>
              <a:t> </a:t>
            </a:r>
            <a:r>
              <a:rPr spc="-535" dirty="0"/>
              <a:t>I</a:t>
            </a:r>
            <a:r>
              <a:rPr spc="-35" dirty="0"/>
              <a:t>n</a:t>
            </a:r>
            <a:r>
              <a:rPr spc="-70" dirty="0"/>
              <a:t>t</a:t>
            </a:r>
            <a:r>
              <a:rPr spc="114" dirty="0"/>
              <a:t>o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190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30" dirty="0"/>
              <a:t>s</a:t>
            </a:r>
            <a:r>
              <a:rPr spc="20" dirty="0"/>
              <a:t>t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18" name="object 18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001" y="1584882"/>
            <a:ext cx="3773804" cy="4506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600" spc="-8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DoublyLinkedListNode&lt;TNode&gt;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DoublyLinkedListNode(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value,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485900" marR="5080">
              <a:lnSpc>
                <a:spcPct val="131000"/>
              </a:lnSpc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prev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, 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next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)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79730" marR="1714500" indent="-635">
              <a:lnSpc>
                <a:spcPct val="131000"/>
              </a:lnSpc>
            </a:pPr>
            <a:r>
              <a:rPr sz="16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.Value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value; 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.Previous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prev; </a:t>
            </a:r>
            <a:r>
              <a:rPr sz="1600" spc="-34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next;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94945" marR="1024255">
              <a:lnSpc>
                <a:spcPct val="131000"/>
              </a:lnSpc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Previous;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Value;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2961" y="519066"/>
            <a:ext cx="556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161616"/>
                </a:solidFill>
              </a:rPr>
              <a:t>Doubly</a:t>
            </a:r>
            <a:r>
              <a:rPr spc="-225" dirty="0">
                <a:solidFill>
                  <a:srgbClr val="161616"/>
                </a:solidFill>
              </a:rPr>
              <a:t> </a:t>
            </a:r>
            <a:r>
              <a:rPr spc="-10" dirty="0">
                <a:solidFill>
                  <a:srgbClr val="161616"/>
                </a:solidFill>
              </a:rPr>
              <a:t>Linked</a:t>
            </a:r>
            <a:r>
              <a:rPr spc="-229" dirty="0">
                <a:solidFill>
                  <a:srgbClr val="161616"/>
                </a:solidFill>
              </a:rPr>
              <a:t> </a:t>
            </a:r>
            <a:r>
              <a:rPr spc="5" dirty="0">
                <a:solidFill>
                  <a:srgbClr val="161616"/>
                </a:solidFill>
              </a:rPr>
              <a:t>List</a:t>
            </a:r>
            <a:r>
              <a:rPr spc="-215" dirty="0">
                <a:solidFill>
                  <a:srgbClr val="161616"/>
                </a:solidFill>
              </a:rPr>
              <a:t> </a:t>
            </a:r>
            <a:r>
              <a:rPr spc="90" dirty="0">
                <a:solidFill>
                  <a:srgbClr val="161616"/>
                </a:solidFill>
              </a:rPr>
              <a:t>Node</a:t>
            </a:r>
            <a:endParaRPr spc="90" dirty="0">
              <a:solidFill>
                <a:srgbClr val="16161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37667" y="2718906"/>
            <a:ext cx="306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1F1F1F"/>
                </a:solidFill>
              </a:rPr>
              <a:t>Adding</a:t>
            </a:r>
            <a:r>
              <a:rPr spc="-250" dirty="0">
                <a:solidFill>
                  <a:srgbClr val="1F1F1F"/>
                </a:solidFill>
              </a:rPr>
              <a:t> </a:t>
            </a:r>
            <a:r>
              <a:rPr spc="-140" dirty="0">
                <a:solidFill>
                  <a:srgbClr val="1F1F1F"/>
                </a:solidFill>
              </a:rPr>
              <a:t>Items</a:t>
            </a:r>
            <a:endParaRPr spc="-140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0726" y="1922101"/>
          <a:ext cx="8576945" cy="286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205"/>
                <a:gridCol w="4244340"/>
                <a:gridCol w="2672714"/>
              </a:tblGrid>
              <a:tr h="472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8229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AddHead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0680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Adds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beginning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AddTail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11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at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end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of </a:t>
                      </a:r>
                      <a:r>
                        <a:rPr sz="2400" spc="-8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linked</a:t>
                      </a: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0139" y="435759"/>
            <a:ext cx="304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Adding</a:t>
            </a:r>
            <a:r>
              <a:rPr spc="-240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484990"/>
            <a:ext cx="332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EF5A28"/>
                </a:solidFill>
              </a:rPr>
              <a:t>What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20" dirty="0">
                <a:solidFill>
                  <a:srgbClr val="EF5A28"/>
                </a:solidFill>
              </a:rPr>
              <a:t>are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linked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lists?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1850750"/>
            <a:ext cx="218567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chains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130" y="2963545"/>
            <a:ext cx="6841490" cy="218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Singly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97835">
              <a:lnSpc>
                <a:spcPct val="163000"/>
              </a:lnSpc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Doubly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 spc="-1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2997835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Circular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linked</a:t>
            </a:r>
            <a:r>
              <a:rPr lang="en-US"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lists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-83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2997835">
              <a:lnSpc>
                <a:spcPct val="163000"/>
              </a:lnSpc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3367524"/>
          <a:ext cx="9650095" cy="324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0870"/>
                <a:gridCol w="976629"/>
                <a:gridCol w="735965"/>
                <a:gridCol w="976629"/>
              </a:tblGrid>
              <a:tr h="520199">
                <a:tc>
                  <a:txBody>
                    <a:bodyPr/>
                    <a:lstStyle/>
                    <a:p>
                      <a:pPr marL="31750" marR="317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}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47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36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Adding</a:t>
                      </a:r>
                      <a:r>
                        <a:rPr sz="3600" spc="-1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6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Values</a:t>
                      </a:r>
                      <a:r>
                        <a:rPr sz="3600" spc="-1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6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Using</a:t>
                      </a:r>
                      <a:r>
                        <a:rPr sz="3600" spc="-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600" spc="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AddHead</a:t>
                      </a:r>
                      <a:endParaRPr sz="3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49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76657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319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3190" marB="0">
                    <a:solidFill>
                      <a:srgbClr val="EF5A28"/>
                    </a:solidFill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null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0325" marB="0">
                    <a:solidFill>
                      <a:srgbClr val="8B8B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prev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0325" marB="0">
                    <a:solidFill>
                      <a:srgbClr val="8B8B8B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next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9690" marB="0">
                    <a:solidFill>
                      <a:srgbClr val="7171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null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9690" marB="0">
                    <a:solidFill>
                      <a:srgbClr val="717171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6" name="object 6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9" name="object 9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0"/>
              </a:spcBef>
            </a:pP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39" name="object 39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42" name="object 42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000" y="385967"/>
            <a:ext cx="5387340" cy="1229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void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AddHead(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value)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&gt;(value,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,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head);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030" y="1910008"/>
            <a:ext cx="2184400" cy="1306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(head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!=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68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head.Previous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030" y="3587082"/>
            <a:ext cx="1243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head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030" y="4150363"/>
            <a:ext cx="1160145" cy="1306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(tail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==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68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tail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head;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030" y="5827436"/>
            <a:ext cx="779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Count++;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2" y="6147487"/>
            <a:ext cx="8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462787"/>
            <a:ext cx="4789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(start)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970279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1986787"/>
            <a:ext cx="3796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</a:t>
            </a: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2494279"/>
            <a:ext cx="4812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previous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3510788"/>
            <a:ext cx="4116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8203" y="4272788"/>
            <a:ext cx="3575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8203" y="4780279"/>
            <a:ext cx="3954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8203" y="5796788"/>
            <a:ext cx="479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(items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46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consisting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800" spc="-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node.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125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3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39" name="object 39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42" name="object 42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001" y="385967"/>
            <a:ext cx="3684904" cy="3150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void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AddTail(</a:t>
            </a:r>
            <a:r>
              <a:rPr sz="16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value)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(tail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AddHead(value);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else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5080" indent="36703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adding =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1600" spc="-35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&gt;(value,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tail);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279" y="3907133"/>
            <a:ext cx="1524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tail.Next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279" y="4547234"/>
            <a:ext cx="1087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tail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279" y="5187335"/>
            <a:ext cx="779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Count++;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001" y="5430566"/>
            <a:ext cx="272415" cy="666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203" y="464311"/>
            <a:ext cx="451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(end)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1188211"/>
            <a:ext cx="402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ddHe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3119119"/>
            <a:ext cx="3473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added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3843020"/>
            <a:ext cx="4782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tail’s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4566920"/>
            <a:ext cx="3493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5290820"/>
            <a:ext cx="479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(items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0425" y="2718906"/>
            <a:ext cx="311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1F1F1F"/>
                </a:solidFill>
              </a:rPr>
              <a:t>Finding</a:t>
            </a:r>
            <a:r>
              <a:rPr spc="-285" dirty="0">
                <a:solidFill>
                  <a:srgbClr val="1F1F1F"/>
                </a:solidFill>
              </a:rPr>
              <a:t> </a:t>
            </a:r>
            <a:r>
              <a:rPr spc="-135" dirty="0">
                <a:solidFill>
                  <a:srgbClr val="1F1F1F"/>
                </a:solidFill>
              </a:rPr>
              <a:t>Items</a:t>
            </a:r>
            <a:endParaRPr spc="-13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0726" y="1922101"/>
          <a:ext cx="8576945" cy="286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205"/>
                <a:gridCol w="4244340"/>
                <a:gridCol w="2672714"/>
              </a:tblGrid>
              <a:tr h="472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734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Finds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 </a:t>
                      </a:r>
                      <a:r>
                        <a:rPr sz="24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node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whose</a:t>
                      </a:r>
                      <a:r>
                        <a:rPr sz="2400" spc="-1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equals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provided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argument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11887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Contains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21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Returns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true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if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specified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exists</a:t>
                      </a:r>
                      <a:r>
                        <a:rPr sz="24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list,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false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otherwise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8802" y="435759"/>
            <a:ext cx="308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Finding</a:t>
            </a:r>
            <a:r>
              <a:rPr spc="-240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6793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980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2891" y="5146544"/>
            <a:ext cx="640715" cy="86995"/>
            <a:chOff x="3342891" y="5146544"/>
            <a:chExt cx="640715" cy="86995"/>
          </a:xfrm>
        </p:grpSpPr>
        <p:sp>
          <p:nvSpPr>
            <p:cNvPr id="9" name="object 9"/>
            <p:cNvSpPr/>
            <p:nvPr/>
          </p:nvSpPr>
          <p:spPr>
            <a:xfrm>
              <a:off x="341527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4288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12" name="object 12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5" name="object 15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582659" y="5146544"/>
            <a:ext cx="640715" cy="86995"/>
            <a:chOff x="7582659" y="5146544"/>
            <a:chExt cx="640715" cy="86995"/>
          </a:xfrm>
        </p:grpSpPr>
        <p:sp>
          <p:nvSpPr>
            <p:cNvPr id="18" name="object 18"/>
            <p:cNvSpPr/>
            <p:nvPr/>
          </p:nvSpPr>
          <p:spPr>
            <a:xfrm>
              <a:off x="7655057" y="5189981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8264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2001" y="405122"/>
            <a:ext cx="3313429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private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Find(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value)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head;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79730" marR="448310" indent="-18288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while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(current </a:t>
            </a:r>
            <a:r>
              <a:rPr sz="1600" dirty="0">
                <a:latin typeface="Calibri" panose="020F0502020204030204"/>
                <a:cs typeface="Calibri" panose="020F0502020204030204"/>
              </a:rPr>
              <a:t>!=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) { 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(current.Value.Equals(value))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61150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6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current;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79730">
              <a:lnSpc>
                <a:spcPct val="100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current.Next;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6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204" y="4024883"/>
            <a:ext cx="5656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93492" y="5681471"/>
            <a:ext cx="323215" cy="454659"/>
          </a:xfrm>
          <a:custGeom>
            <a:avLst/>
            <a:gdLst/>
            <a:ahLst/>
            <a:cxnLst/>
            <a:rect l="l" t="t" r="r" b="b"/>
            <a:pathLst>
              <a:path w="323214" h="454660">
                <a:moveTo>
                  <a:pt x="161544" y="0"/>
                </a:moveTo>
                <a:lnTo>
                  <a:pt x="0" y="161543"/>
                </a:lnTo>
                <a:lnTo>
                  <a:pt x="80772" y="161543"/>
                </a:lnTo>
                <a:lnTo>
                  <a:pt x="80772" y="454151"/>
                </a:lnTo>
                <a:lnTo>
                  <a:pt x="242315" y="454151"/>
                </a:lnTo>
                <a:lnTo>
                  <a:pt x="242315" y="161543"/>
                </a:lnTo>
                <a:lnTo>
                  <a:pt x="323088" y="161543"/>
                </a:lnTo>
                <a:lnTo>
                  <a:pt x="161544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49" y="1422241"/>
            <a:ext cx="3006725" cy="154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20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bool</a:t>
            </a:r>
            <a:r>
              <a:rPr sz="20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Contains(</a:t>
            </a:r>
            <a:r>
              <a:rPr sz="20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4257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Find(value) !=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4725"/>
            <a:ext cx="8471535" cy="127952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Determine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3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70485">
              <a:lnSpc>
                <a:spcPct val="100000"/>
              </a:lnSpc>
              <a:spcBef>
                <a:spcPts val="1100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false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4352" y="2718906"/>
            <a:ext cx="3690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1F1F"/>
                </a:solidFill>
              </a:rPr>
              <a:t>Removing</a:t>
            </a:r>
            <a:r>
              <a:rPr spc="-285" dirty="0">
                <a:solidFill>
                  <a:srgbClr val="1F1F1F"/>
                </a:solidFill>
              </a:rPr>
              <a:t> </a:t>
            </a:r>
            <a:r>
              <a:rPr spc="-135" dirty="0">
                <a:solidFill>
                  <a:srgbClr val="1F1F1F"/>
                </a:solidFill>
              </a:rPr>
              <a:t>Items</a:t>
            </a:r>
            <a:endParaRPr spc="-13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52465" y="1992434"/>
          <a:ext cx="8893810" cy="167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/>
                <a:gridCol w="4717415"/>
                <a:gridCol w="2298064"/>
              </a:tblGrid>
              <a:tr h="4724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11887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Remove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533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Removes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 </a:t>
                      </a:r>
                      <a:r>
                        <a:rPr sz="24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node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whose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-8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argument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0767" y="435759"/>
            <a:ext cx="366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Removing</a:t>
            </a:r>
            <a:r>
              <a:rPr spc="-235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628" y="295803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5D5D5D"/>
                </a:solidFill>
              </a:rPr>
              <a:t>R</a:t>
            </a:r>
            <a:r>
              <a:rPr spc="-50" dirty="0">
                <a:solidFill>
                  <a:srgbClr val="5D5D5D"/>
                </a:solidFill>
              </a:rPr>
              <a:t>e</a:t>
            </a:r>
            <a:r>
              <a:rPr spc="-85" dirty="0">
                <a:solidFill>
                  <a:srgbClr val="5D5D5D"/>
                </a:solidFill>
              </a:rPr>
              <a:t>m</a:t>
            </a:r>
            <a:r>
              <a:rPr spc="5" dirty="0">
                <a:solidFill>
                  <a:srgbClr val="5D5D5D"/>
                </a:solidFill>
              </a:rPr>
              <a:t>o</a:t>
            </a:r>
            <a:r>
              <a:rPr spc="-40" dirty="0">
                <a:solidFill>
                  <a:srgbClr val="5D5D5D"/>
                </a:solidFill>
              </a:rPr>
              <a:t>v</a:t>
            </a:r>
            <a:r>
              <a:rPr spc="-95" dirty="0">
                <a:solidFill>
                  <a:srgbClr val="5D5D5D"/>
                </a:solidFill>
              </a:rPr>
              <a:t>i</a:t>
            </a:r>
            <a:r>
              <a:rPr spc="30" dirty="0">
                <a:solidFill>
                  <a:srgbClr val="5D5D5D"/>
                </a:solidFill>
              </a:rPr>
              <a:t>ng</a:t>
            </a:r>
            <a:r>
              <a:rPr spc="-190" dirty="0">
                <a:solidFill>
                  <a:srgbClr val="5D5D5D"/>
                </a:solidFill>
              </a:rPr>
              <a:t> </a:t>
            </a:r>
            <a:r>
              <a:rPr spc="-100" dirty="0">
                <a:solidFill>
                  <a:srgbClr val="5D5D5D"/>
                </a:solidFill>
              </a:rPr>
              <a:t>a</a:t>
            </a:r>
            <a:r>
              <a:rPr spc="-200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605"/>
              </a:spcBef>
            </a:pP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14315" y="2514600"/>
          <a:ext cx="251079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1163955"/>
                <a:gridCol w="673735"/>
              </a:tblGrid>
              <a:tr h="9144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9235" marB="0">
                    <a:solidFill>
                      <a:srgbClr val="EF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</a:tr>
              <a:tr h="305562"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8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next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835" marB="0">
                    <a:solidFill>
                      <a:srgbClr val="8B8B8B"/>
                    </a:solidFill>
                  </a:tcPr>
                </a:tc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</a:tr>
              <a:tr h="304038"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 vMerge="1">
                  <a:tcPr marL="0" marR="0" marT="76835" marB="0">
                    <a:solidFill>
                      <a:srgbClr val="8B8B8B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</a:tr>
              <a:tr h="332994"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800" spc="-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prev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835" marB="0">
                    <a:solidFill>
                      <a:srgbClr val="6F6F6F"/>
                    </a:solidFill>
                  </a:tcPr>
                </a:tc>
                <a:tc vMerge="1"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  <a:tc vMerge="1">
                  <a:tcPr marL="0" marR="0" marT="76835" marB="0">
                    <a:solidFill>
                      <a:srgbClr val="6F6F6F"/>
                    </a:solidFill>
                  </a:tcPr>
                </a:tc>
                <a:tc vMerge="1"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70297" y="3734561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404" y="0"/>
                </a:lnTo>
              </a:path>
            </a:pathLst>
          </a:custGeom>
          <a:ln w="32004">
            <a:solidFill>
              <a:srgbClr val="393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27687" y="3654545"/>
            <a:ext cx="160655" cy="160020"/>
          </a:xfrm>
          <a:custGeom>
            <a:avLst/>
            <a:gdLst/>
            <a:ahLst/>
            <a:cxnLst/>
            <a:rect l="l" t="t" r="r" b="b"/>
            <a:pathLst>
              <a:path w="160654" h="160020">
                <a:moveTo>
                  <a:pt x="12" y="0"/>
                </a:moveTo>
                <a:lnTo>
                  <a:pt x="0" y="160020"/>
                </a:lnTo>
                <a:lnTo>
                  <a:pt x="160032" y="80022"/>
                </a:lnTo>
                <a:lnTo>
                  <a:pt x="12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70301" y="429157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60007" y="0"/>
                </a:moveTo>
                <a:lnTo>
                  <a:pt x="0" y="80022"/>
                </a:lnTo>
                <a:lnTo>
                  <a:pt x="160020" y="160019"/>
                </a:lnTo>
                <a:lnTo>
                  <a:pt x="160007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676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76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76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605"/>
              </a:spcBef>
            </a:pP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08887" y="3654545"/>
            <a:ext cx="160655" cy="160020"/>
          </a:xfrm>
          <a:custGeom>
            <a:avLst/>
            <a:gdLst/>
            <a:ahLst/>
            <a:cxnLst/>
            <a:rect l="l" t="t" r="r" b="b"/>
            <a:pathLst>
              <a:path w="160654" h="160020">
                <a:moveTo>
                  <a:pt x="12" y="0"/>
                </a:moveTo>
                <a:lnTo>
                  <a:pt x="0" y="160020"/>
                </a:lnTo>
                <a:lnTo>
                  <a:pt x="160032" y="80022"/>
                </a:lnTo>
                <a:lnTo>
                  <a:pt x="12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95516" y="437159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4">
                <a:moveTo>
                  <a:pt x="0" y="0"/>
                </a:moveTo>
                <a:lnTo>
                  <a:pt x="673404" y="0"/>
                </a:lnTo>
              </a:path>
            </a:pathLst>
          </a:custGeom>
          <a:ln w="32004">
            <a:solidFill>
              <a:srgbClr val="393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51501" y="429157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60007" y="0"/>
                </a:moveTo>
                <a:lnTo>
                  <a:pt x="0" y="80022"/>
                </a:lnTo>
                <a:lnTo>
                  <a:pt x="160020" y="160019"/>
                </a:lnTo>
                <a:lnTo>
                  <a:pt x="160007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628" y="295803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5D5D5D"/>
                </a:solidFill>
              </a:rPr>
              <a:t>R</a:t>
            </a:r>
            <a:r>
              <a:rPr spc="-50" dirty="0">
                <a:solidFill>
                  <a:srgbClr val="5D5D5D"/>
                </a:solidFill>
              </a:rPr>
              <a:t>e</a:t>
            </a:r>
            <a:r>
              <a:rPr spc="-85" dirty="0">
                <a:solidFill>
                  <a:srgbClr val="5D5D5D"/>
                </a:solidFill>
              </a:rPr>
              <a:t>m</a:t>
            </a:r>
            <a:r>
              <a:rPr spc="5" dirty="0">
                <a:solidFill>
                  <a:srgbClr val="5D5D5D"/>
                </a:solidFill>
              </a:rPr>
              <a:t>o</a:t>
            </a:r>
            <a:r>
              <a:rPr spc="-40" dirty="0">
                <a:solidFill>
                  <a:srgbClr val="5D5D5D"/>
                </a:solidFill>
              </a:rPr>
              <a:t>v</a:t>
            </a:r>
            <a:r>
              <a:rPr spc="-95" dirty="0">
                <a:solidFill>
                  <a:srgbClr val="5D5D5D"/>
                </a:solidFill>
              </a:rPr>
              <a:t>i</a:t>
            </a:r>
            <a:r>
              <a:rPr spc="30" dirty="0">
                <a:solidFill>
                  <a:srgbClr val="5D5D5D"/>
                </a:solidFill>
              </a:rPr>
              <a:t>ng</a:t>
            </a:r>
            <a:r>
              <a:rPr spc="-190" dirty="0">
                <a:solidFill>
                  <a:srgbClr val="5D5D5D"/>
                </a:solidFill>
              </a:rPr>
              <a:t> </a:t>
            </a:r>
            <a:r>
              <a:rPr spc="-100" dirty="0">
                <a:solidFill>
                  <a:srgbClr val="5D5D5D"/>
                </a:solidFill>
              </a:rPr>
              <a:t>a</a:t>
            </a:r>
            <a:r>
              <a:rPr spc="-200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76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6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76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028" y="2436905"/>
            <a:ext cx="31045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320" algn="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F5A28"/>
                </a:solidFill>
              </a:rPr>
              <a:t>Similar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chain</a:t>
            </a:r>
            <a:endParaRPr sz="2400"/>
          </a:p>
          <a:p>
            <a:pPr marL="133985" marR="5080" indent="-121920" algn="r">
              <a:lnSpc>
                <a:spcPct val="163000"/>
              </a:lnSpc>
            </a:pPr>
            <a:r>
              <a:rPr sz="2400" spc="-20" dirty="0">
                <a:solidFill>
                  <a:srgbClr val="EF5A28"/>
                </a:solidFill>
              </a:rPr>
              <a:t>Start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at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first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link </a:t>
            </a:r>
            <a:r>
              <a:rPr sz="2400" spc="-825" dirty="0">
                <a:solidFill>
                  <a:srgbClr val="EF5A28"/>
                </a:solidFill>
              </a:rPr>
              <a:t> </a:t>
            </a:r>
            <a:r>
              <a:rPr sz="2400" spc="90" dirty="0">
                <a:solidFill>
                  <a:srgbClr val="EF5A28"/>
                </a:solidFill>
              </a:rPr>
              <a:t>Follow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chain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70" dirty="0">
                <a:solidFill>
                  <a:srgbClr val="EF5A28"/>
                </a:solidFill>
              </a:rPr>
              <a:t>to</a:t>
            </a:r>
            <a:endParaRPr sz="2400"/>
          </a:p>
          <a:p>
            <a:pPr marR="22860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60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last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link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5487924" y="1719072"/>
            <a:ext cx="4902835" cy="3420110"/>
            <a:chOff x="5487924" y="1719072"/>
            <a:chExt cx="4902835" cy="342011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87924" y="1719072"/>
              <a:ext cx="4902707" cy="34198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6500" y="4030979"/>
              <a:ext cx="321945" cy="454659"/>
            </a:xfrm>
            <a:custGeom>
              <a:avLst/>
              <a:gdLst/>
              <a:ahLst/>
              <a:cxnLst/>
              <a:rect l="l" t="t" r="r" b="b"/>
              <a:pathLst>
                <a:path w="321945" h="454660">
                  <a:moveTo>
                    <a:pt x="160782" y="0"/>
                  </a:moveTo>
                  <a:lnTo>
                    <a:pt x="0" y="160782"/>
                  </a:lnTo>
                  <a:lnTo>
                    <a:pt x="80391" y="160782"/>
                  </a:lnTo>
                  <a:lnTo>
                    <a:pt x="80391" y="454152"/>
                  </a:lnTo>
                  <a:lnTo>
                    <a:pt x="241172" y="454152"/>
                  </a:lnTo>
                  <a:lnTo>
                    <a:pt x="241172" y="160782"/>
                  </a:lnTo>
                  <a:lnTo>
                    <a:pt x="321564" y="160782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628" y="295803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5D5D5D"/>
                </a:solidFill>
              </a:rPr>
              <a:t>R</a:t>
            </a:r>
            <a:r>
              <a:rPr spc="-50" dirty="0">
                <a:solidFill>
                  <a:srgbClr val="5D5D5D"/>
                </a:solidFill>
              </a:rPr>
              <a:t>e</a:t>
            </a:r>
            <a:r>
              <a:rPr spc="-85" dirty="0">
                <a:solidFill>
                  <a:srgbClr val="5D5D5D"/>
                </a:solidFill>
              </a:rPr>
              <a:t>m</a:t>
            </a:r>
            <a:r>
              <a:rPr spc="5" dirty="0">
                <a:solidFill>
                  <a:srgbClr val="5D5D5D"/>
                </a:solidFill>
              </a:rPr>
              <a:t>o</a:t>
            </a:r>
            <a:r>
              <a:rPr spc="-40" dirty="0">
                <a:solidFill>
                  <a:srgbClr val="5D5D5D"/>
                </a:solidFill>
              </a:rPr>
              <a:t>v</a:t>
            </a:r>
            <a:r>
              <a:rPr spc="-95" dirty="0">
                <a:solidFill>
                  <a:srgbClr val="5D5D5D"/>
                </a:solidFill>
              </a:rPr>
              <a:t>i</a:t>
            </a:r>
            <a:r>
              <a:rPr spc="30" dirty="0">
                <a:solidFill>
                  <a:srgbClr val="5D5D5D"/>
                </a:solidFill>
              </a:rPr>
              <a:t>ng</a:t>
            </a:r>
            <a:r>
              <a:rPr spc="-190" dirty="0">
                <a:solidFill>
                  <a:srgbClr val="5D5D5D"/>
                </a:solidFill>
              </a:rPr>
              <a:t> </a:t>
            </a:r>
            <a:r>
              <a:rPr spc="-100" dirty="0">
                <a:solidFill>
                  <a:srgbClr val="5D5D5D"/>
                </a:solidFill>
              </a:rPr>
              <a:t>a</a:t>
            </a:r>
            <a:r>
              <a:rPr spc="-200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947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947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605"/>
              </a:spcBef>
            </a:pP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947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0715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0715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0715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605"/>
              </a:spcBef>
            </a:pP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02046" y="3654545"/>
            <a:ext cx="789940" cy="160020"/>
            <a:chOff x="5702046" y="3654545"/>
            <a:chExt cx="789940" cy="160020"/>
          </a:xfrm>
        </p:grpSpPr>
        <p:sp>
          <p:nvSpPr>
            <p:cNvPr id="10" name="object 10"/>
            <p:cNvSpPr/>
            <p:nvPr/>
          </p:nvSpPr>
          <p:spPr>
            <a:xfrm>
              <a:off x="5702046" y="3734561"/>
              <a:ext cx="645795" cy="0"/>
            </a:xfrm>
            <a:custGeom>
              <a:avLst/>
              <a:gdLst/>
              <a:ahLst/>
              <a:cxnLst/>
              <a:rect l="l" t="t" r="r" b="b"/>
              <a:pathLst>
                <a:path w="645795">
                  <a:moveTo>
                    <a:pt x="0" y="0"/>
                  </a:moveTo>
                  <a:lnTo>
                    <a:pt x="645693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31728" y="3654545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702049" y="4264144"/>
            <a:ext cx="789940" cy="160020"/>
            <a:chOff x="5702049" y="4264144"/>
            <a:chExt cx="789940" cy="160020"/>
          </a:xfrm>
        </p:grpSpPr>
        <p:sp>
          <p:nvSpPr>
            <p:cNvPr id="13" name="object 13"/>
            <p:cNvSpPr/>
            <p:nvPr/>
          </p:nvSpPr>
          <p:spPr>
            <a:xfrm>
              <a:off x="5846063" y="4344161"/>
              <a:ext cx="645795" cy="0"/>
            </a:xfrm>
            <a:custGeom>
              <a:avLst/>
              <a:gdLst/>
              <a:ahLst/>
              <a:cxnLst/>
              <a:rect l="l" t="t" r="r" b="b"/>
              <a:pathLst>
                <a:path w="645795">
                  <a:moveTo>
                    <a:pt x="0" y="0"/>
                  </a:moveTo>
                  <a:lnTo>
                    <a:pt x="645693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02049" y="4264144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160007" y="0"/>
                  </a:moveTo>
                  <a:lnTo>
                    <a:pt x="0" y="80022"/>
                  </a:lnTo>
                  <a:lnTo>
                    <a:pt x="160020" y="160019"/>
                  </a:lnTo>
                  <a:lnTo>
                    <a:pt x="160007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3973" y="2718906"/>
            <a:ext cx="292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1F1F1F"/>
                </a:solidFill>
              </a:rPr>
              <a:t>Enumeration</a:t>
            </a:r>
            <a:endParaRPr spc="-2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323" y="435759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Enumeration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755135" y="2098548"/>
            <a:ext cx="321945" cy="452755"/>
          </a:xfrm>
          <a:custGeom>
            <a:avLst/>
            <a:gdLst/>
            <a:ahLst/>
            <a:cxnLst/>
            <a:rect l="l" t="t" r="r" b="b"/>
            <a:pathLst>
              <a:path w="321945" h="452755">
                <a:moveTo>
                  <a:pt x="241172" y="0"/>
                </a:moveTo>
                <a:lnTo>
                  <a:pt x="80390" y="0"/>
                </a:lnTo>
                <a:lnTo>
                  <a:pt x="80390" y="291846"/>
                </a:lnTo>
                <a:lnTo>
                  <a:pt x="0" y="291846"/>
                </a:lnTo>
                <a:lnTo>
                  <a:pt x="160781" y="452628"/>
                </a:lnTo>
                <a:lnTo>
                  <a:pt x="321563" y="291846"/>
                </a:lnTo>
                <a:lnTo>
                  <a:pt x="241172" y="291846"/>
                </a:lnTo>
                <a:lnTo>
                  <a:pt x="24117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28431" y="4270247"/>
            <a:ext cx="321945" cy="454659"/>
          </a:xfrm>
          <a:custGeom>
            <a:avLst/>
            <a:gdLst/>
            <a:ahLst/>
            <a:cxnLst/>
            <a:rect l="l" t="t" r="r" b="b"/>
            <a:pathLst>
              <a:path w="321945" h="454660">
                <a:moveTo>
                  <a:pt x="160782" y="0"/>
                </a:moveTo>
                <a:lnTo>
                  <a:pt x="0" y="160781"/>
                </a:lnTo>
                <a:lnTo>
                  <a:pt x="80391" y="160781"/>
                </a:lnTo>
                <a:lnTo>
                  <a:pt x="80391" y="454152"/>
                </a:lnTo>
                <a:lnTo>
                  <a:pt x="241172" y="454152"/>
                </a:lnTo>
                <a:lnTo>
                  <a:pt x="241172" y="160781"/>
                </a:lnTo>
                <a:lnTo>
                  <a:pt x="321564" y="160781"/>
                </a:lnTo>
                <a:lnTo>
                  <a:pt x="16078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5408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6111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8340" y="2551176"/>
            <a:ext cx="548640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9043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4319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5408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111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8340" y="3713988"/>
            <a:ext cx="548640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9043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4319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96332" y="2784344"/>
            <a:ext cx="511175" cy="86995"/>
            <a:chOff x="4196332" y="2784344"/>
            <a:chExt cx="511175" cy="86995"/>
          </a:xfrm>
        </p:grpSpPr>
        <p:sp>
          <p:nvSpPr>
            <p:cNvPr id="16" name="object 16"/>
            <p:cNvSpPr/>
            <p:nvPr/>
          </p:nvSpPr>
          <p:spPr>
            <a:xfrm>
              <a:off x="4268723" y="282778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96321" y="2784347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4">
                  <a:moveTo>
                    <a:pt x="511098" y="43434"/>
                  </a:moveTo>
                  <a:lnTo>
                    <a:pt x="424230" y="0"/>
                  </a:lnTo>
                  <a:lnTo>
                    <a:pt x="424230" y="86868"/>
                  </a:lnTo>
                  <a:lnTo>
                    <a:pt x="511098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257035" y="2784344"/>
            <a:ext cx="511175" cy="86995"/>
            <a:chOff x="5257035" y="2784344"/>
            <a:chExt cx="511175" cy="86995"/>
          </a:xfrm>
        </p:grpSpPr>
        <p:sp>
          <p:nvSpPr>
            <p:cNvPr id="19" name="object 19"/>
            <p:cNvSpPr/>
            <p:nvPr/>
          </p:nvSpPr>
          <p:spPr>
            <a:xfrm>
              <a:off x="5329427" y="282778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57025" y="2784347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4">
                  <a:moveTo>
                    <a:pt x="511086" y="43434"/>
                  </a:moveTo>
                  <a:lnTo>
                    <a:pt x="424218" y="0"/>
                  </a:lnTo>
                  <a:lnTo>
                    <a:pt x="424218" y="86868"/>
                  </a:lnTo>
                  <a:lnTo>
                    <a:pt x="51108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317739" y="2784344"/>
            <a:ext cx="511175" cy="86995"/>
            <a:chOff x="6317739" y="2784344"/>
            <a:chExt cx="511175" cy="86995"/>
          </a:xfrm>
        </p:grpSpPr>
        <p:sp>
          <p:nvSpPr>
            <p:cNvPr id="22" name="object 22"/>
            <p:cNvSpPr/>
            <p:nvPr/>
          </p:nvSpPr>
          <p:spPr>
            <a:xfrm>
              <a:off x="6390134" y="282778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18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17729" y="2784347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4">
                  <a:moveTo>
                    <a:pt x="511111" y="43434"/>
                  </a:moveTo>
                  <a:lnTo>
                    <a:pt x="424243" y="0"/>
                  </a:lnTo>
                  <a:lnTo>
                    <a:pt x="424243" y="86868"/>
                  </a:lnTo>
                  <a:lnTo>
                    <a:pt x="511111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379967" y="2784344"/>
            <a:ext cx="516255" cy="86995"/>
            <a:chOff x="7379967" y="2784344"/>
            <a:chExt cx="516255" cy="86995"/>
          </a:xfrm>
        </p:grpSpPr>
        <p:sp>
          <p:nvSpPr>
            <p:cNvPr id="25" name="object 25"/>
            <p:cNvSpPr/>
            <p:nvPr/>
          </p:nvSpPr>
          <p:spPr>
            <a:xfrm>
              <a:off x="7452359" y="2827782"/>
              <a:ext cx="371475" cy="0"/>
            </a:xfrm>
            <a:custGeom>
              <a:avLst/>
              <a:gdLst/>
              <a:ahLst/>
              <a:cxnLst/>
              <a:rect l="l" t="t" r="r" b="b"/>
              <a:pathLst>
                <a:path w="371475">
                  <a:moveTo>
                    <a:pt x="37091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79957" y="2784347"/>
              <a:ext cx="516255" cy="86995"/>
            </a:xfrm>
            <a:custGeom>
              <a:avLst/>
              <a:gdLst/>
              <a:ahLst/>
              <a:cxnLst/>
              <a:rect l="l" t="t" r="r" b="b"/>
              <a:pathLst>
                <a:path w="516254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6254" h="86994">
                  <a:moveTo>
                    <a:pt x="515696" y="43434"/>
                  </a:moveTo>
                  <a:lnTo>
                    <a:pt x="428828" y="0"/>
                  </a:lnTo>
                  <a:lnTo>
                    <a:pt x="428828" y="86868"/>
                  </a:lnTo>
                  <a:lnTo>
                    <a:pt x="51569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196332" y="3947156"/>
            <a:ext cx="511175" cy="86995"/>
            <a:chOff x="4196332" y="3947156"/>
            <a:chExt cx="511175" cy="86995"/>
          </a:xfrm>
        </p:grpSpPr>
        <p:sp>
          <p:nvSpPr>
            <p:cNvPr id="28" name="object 28"/>
            <p:cNvSpPr/>
            <p:nvPr/>
          </p:nvSpPr>
          <p:spPr>
            <a:xfrm>
              <a:off x="4268723" y="3990594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96321" y="3947160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5">
                  <a:moveTo>
                    <a:pt x="511098" y="43434"/>
                  </a:moveTo>
                  <a:lnTo>
                    <a:pt x="424230" y="0"/>
                  </a:lnTo>
                  <a:lnTo>
                    <a:pt x="424230" y="86868"/>
                  </a:lnTo>
                  <a:lnTo>
                    <a:pt x="511098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257035" y="3947156"/>
            <a:ext cx="511175" cy="86995"/>
            <a:chOff x="5257035" y="3947156"/>
            <a:chExt cx="511175" cy="86995"/>
          </a:xfrm>
        </p:grpSpPr>
        <p:sp>
          <p:nvSpPr>
            <p:cNvPr id="31" name="object 31"/>
            <p:cNvSpPr/>
            <p:nvPr/>
          </p:nvSpPr>
          <p:spPr>
            <a:xfrm>
              <a:off x="5329427" y="3990594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57025" y="3947160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5">
                  <a:moveTo>
                    <a:pt x="511086" y="43434"/>
                  </a:moveTo>
                  <a:lnTo>
                    <a:pt x="424218" y="0"/>
                  </a:lnTo>
                  <a:lnTo>
                    <a:pt x="424218" y="86868"/>
                  </a:lnTo>
                  <a:lnTo>
                    <a:pt x="51108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317739" y="3947156"/>
            <a:ext cx="511175" cy="86995"/>
            <a:chOff x="6317739" y="3947156"/>
            <a:chExt cx="511175" cy="86995"/>
          </a:xfrm>
        </p:grpSpPr>
        <p:sp>
          <p:nvSpPr>
            <p:cNvPr id="34" name="object 34"/>
            <p:cNvSpPr/>
            <p:nvPr/>
          </p:nvSpPr>
          <p:spPr>
            <a:xfrm>
              <a:off x="6390134" y="3990594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18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17729" y="3947160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5">
                  <a:moveTo>
                    <a:pt x="511111" y="43434"/>
                  </a:moveTo>
                  <a:lnTo>
                    <a:pt x="424243" y="0"/>
                  </a:lnTo>
                  <a:lnTo>
                    <a:pt x="424243" y="86868"/>
                  </a:lnTo>
                  <a:lnTo>
                    <a:pt x="511111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379967" y="3947156"/>
            <a:ext cx="516255" cy="86995"/>
            <a:chOff x="7379967" y="3947156"/>
            <a:chExt cx="516255" cy="86995"/>
          </a:xfrm>
        </p:grpSpPr>
        <p:sp>
          <p:nvSpPr>
            <p:cNvPr id="37" name="object 37"/>
            <p:cNvSpPr/>
            <p:nvPr/>
          </p:nvSpPr>
          <p:spPr>
            <a:xfrm>
              <a:off x="7452359" y="3990594"/>
              <a:ext cx="371475" cy="0"/>
            </a:xfrm>
            <a:custGeom>
              <a:avLst/>
              <a:gdLst/>
              <a:ahLst/>
              <a:cxnLst/>
              <a:rect l="l" t="t" r="r" b="b"/>
              <a:pathLst>
                <a:path w="371475">
                  <a:moveTo>
                    <a:pt x="37091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79957" y="3947160"/>
              <a:ext cx="516255" cy="86995"/>
            </a:xfrm>
            <a:custGeom>
              <a:avLst/>
              <a:gdLst/>
              <a:ahLst/>
              <a:cxnLst/>
              <a:rect l="l" t="t" r="r" b="b"/>
              <a:pathLst>
                <a:path w="51625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6254" h="86995">
                  <a:moveTo>
                    <a:pt x="515696" y="43434"/>
                  </a:moveTo>
                  <a:lnTo>
                    <a:pt x="428828" y="0"/>
                  </a:lnTo>
                  <a:lnTo>
                    <a:pt x="428828" y="86868"/>
                  </a:lnTo>
                  <a:lnTo>
                    <a:pt x="51569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803312" y="1719262"/>
            <a:ext cx="2207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GetEnumerator()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45343" y="4760124"/>
            <a:ext cx="3220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GetReverseEnumerator()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49874"/>
            <a:ext cx="360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LinkedList&lt;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752794"/>
            <a:ext cx="141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255714"/>
            <a:ext cx="14179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764474"/>
            <a:ext cx="227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foreach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432" y="426739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44" y="4770314"/>
            <a:ext cx="240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Console.WriteLine(value);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432" y="527323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1255971"/>
            <a:ext cx="298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1839662"/>
            <a:ext cx="446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1-&gt;2-&gt;3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3648650"/>
            <a:ext cx="441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Enumerate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4726118"/>
            <a:ext cx="385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2,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49874"/>
            <a:ext cx="360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LinkedList&lt;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752794"/>
            <a:ext cx="141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255714"/>
            <a:ext cx="14179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764474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foreach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3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4267394"/>
            <a:ext cx="32061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ints.GetReverseEnumerator())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915" y="5273234"/>
            <a:ext cx="240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Console.WriteLine(value);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577615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1255971"/>
            <a:ext cx="298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1839662"/>
            <a:ext cx="446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1-&gt;2-&gt;3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3648650"/>
            <a:ext cx="441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Enumerate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5274758"/>
            <a:ext cx="384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(3,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4507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doubly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inserted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9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sort-order.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156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48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0726" y="1922101"/>
          <a:ext cx="8576945" cy="286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205"/>
                <a:gridCol w="4549140"/>
                <a:gridCol w="2367914"/>
              </a:tblGrid>
              <a:tr h="472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11887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924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specified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item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linked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sort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</a:t>
                      </a:r>
                      <a:r>
                        <a:rPr sz="24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item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type.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7179" y="435759"/>
            <a:ext cx="469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Adding</a:t>
            </a:r>
            <a:r>
              <a:rPr spc="-210" dirty="0"/>
              <a:t> </a:t>
            </a:r>
            <a:r>
              <a:rPr spc="-15" dirty="0"/>
              <a:t>Sorted</a:t>
            </a:r>
            <a:r>
              <a:rPr spc="-235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6" name="object 6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7" name="object 7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0" name="object 10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3555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232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907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2583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08653" y="3649973"/>
            <a:ext cx="815975" cy="160020"/>
            <a:chOff x="3708653" y="3649973"/>
            <a:chExt cx="815975" cy="160020"/>
          </a:xfrm>
        </p:grpSpPr>
        <p:sp>
          <p:nvSpPr>
            <p:cNvPr id="7" name="object 7"/>
            <p:cNvSpPr/>
            <p:nvPr/>
          </p:nvSpPr>
          <p:spPr>
            <a:xfrm>
              <a:off x="3708653" y="3729990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190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64550" y="3649973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687567" y="3650529"/>
            <a:ext cx="817244" cy="160020"/>
            <a:chOff x="5687567" y="3650529"/>
            <a:chExt cx="817244" cy="160020"/>
          </a:xfrm>
        </p:grpSpPr>
        <p:sp>
          <p:nvSpPr>
            <p:cNvPr id="10" name="object 10"/>
            <p:cNvSpPr/>
            <p:nvPr/>
          </p:nvSpPr>
          <p:spPr>
            <a:xfrm>
              <a:off x="5687567" y="3728789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670" y="0"/>
                  </a:lnTo>
                </a:path>
              </a:pathLst>
            </a:custGeom>
            <a:ln w="35699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43790" y="365052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888" y="0"/>
                  </a:moveTo>
                  <a:lnTo>
                    <a:pt x="0" y="160019"/>
                  </a:lnTo>
                  <a:lnTo>
                    <a:pt x="160464" y="8089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667243" y="3653266"/>
            <a:ext cx="817244" cy="160020"/>
            <a:chOff x="7667243" y="3653266"/>
            <a:chExt cx="817244" cy="160020"/>
          </a:xfrm>
        </p:grpSpPr>
        <p:sp>
          <p:nvSpPr>
            <p:cNvPr id="13" name="object 13"/>
            <p:cNvSpPr/>
            <p:nvPr/>
          </p:nvSpPr>
          <p:spPr>
            <a:xfrm>
              <a:off x="7667243" y="3729444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682" y="0"/>
                  </a:lnTo>
                </a:path>
              </a:pathLst>
            </a:custGeom>
            <a:ln w="40055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22953" y="3653266"/>
              <a:ext cx="161290" cy="160020"/>
            </a:xfrm>
            <a:custGeom>
              <a:avLst/>
              <a:gdLst/>
              <a:ahLst/>
              <a:cxnLst/>
              <a:rect l="l" t="t" r="r" b="b"/>
              <a:pathLst>
                <a:path w="161290" h="160020">
                  <a:moveTo>
                    <a:pt x="1930" y="0"/>
                  </a:moveTo>
                  <a:lnTo>
                    <a:pt x="0" y="160007"/>
                  </a:lnTo>
                  <a:lnTo>
                    <a:pt x="160972" y="81927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543555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3232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2907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2583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41552" y="295803"/>
            <a:ext cx="221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5D5D5D"/>
                </a:solidFill>
              </a:rPr>
              <a:t>The</a:t>
            </a:r>
            <a:r>
              <a:rPr spc="-265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980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8" name="object 8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1" name="object 11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582659" y="5146544"/>
            <a:ext cx="640715" cy="86995"/>
            <a:chOff x="7582659" y="5146544"/>
            <a:chExt cx="640715" cy="86995"/>
          </a:xfrm>
        </p:grpSpPr>
        <p:sp>
          <p:nvSpPr>
            <p:cNvPr id="14" name="object 14"/>
            <p:cNvSpPr/>
            <p:nvPr/>
          </p:nvSpPr>
          <p:spPr>
            <a:xfrm>
              <a:off x="7655057" y="5189981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8264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6793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980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2891" y="5146544"/>
            <a:ext cx="640715" cy="86995"/>
            <a:chOff x="3342891" y="5146544"/>
            <a:chExt cx="640715" cy="86995"/>
          </a:xfrm>
        </p:grpSpPr>
        <p:sp>
          <p:nvSpPr>
            <p:cNvPr id="9" name="object 9"/>
            <p:cNvSpPr/>
            <p:nvPr/>
          </p:nvSpPr>
          <p:spPr>
            <a:xfrm>
              <a:off x="341527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4288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12" name="object 12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5" name="object 15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582659" y="5146544"/>
            <a:ext cx="640715" cy="86995"/>
            <a:chOff x="7582659" y="5146544"/>
            <a:chExt cx="640715" cy="86995"/>
          </a:xfrm>
        </p:grpSpPr>
        <p:sp>
          <p:nvSpPr>
            <p:cNvPr id="18" name="object 18"/>
            <p:cNvSpPr/>
            <p:nvPr/>
          </p:nvSpPr>
          <p:spPr>
            <a:xfrm>
              <a:off x="7655057" y="5189981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8264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3011" y="1729739"/>
            <a:ext cx="1582420" cy="914400"/>
          </a:xfrm>
          <a:custGeom>
            <a:avLst/>
            <a:gdLst/>
            <a:ahLst/>
            <a:cxnLst/>
            <a:rect l="l" t="t" r="r" b="b"/>
            <a:pathLst>
              <a:path w="1582420" h="914400">
                <a:moveTo>
                  <a:pt x="1581912" y="0"/>
                </a:moveTo>
                <a:lnTo>
                  <a:pt x="0" y="0"/>
                </a:lnTo>
                <a:lnTo>
                  <a:pt x="0" y="914400"/>
                </a:lnTo>
                <a:lnTo>
                  <a:pt x="1581912" y="914400"/>
                </a:lnTo>
                <a:lnTo>
                  <a:pt x="1581912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27401" y="2044113"/>
            <a:ext cx="452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34611" y="2130548"/>
            <a:ext cx="1068070" cy="614680"/>
            <a:chOff x="4134611" y="2130548"/>
            <a:chExt cx="1068070" cy="614680"/>
          </a:xfrm>
        </p:grpSpPr>
        <p:sp>
          <p:nvSpPr>
            <p:cNvPr id="5" name="object 5"/>
            <p:cNvSpPr/>
            <p:nvPr/>
          </p:nvSpPr>
          <p:spPr>
            <a:xfrm>
              <a:off x="4147565" y="246354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12" y="0"/>
                  </a:moveTo>
                  <a:lnTo>
                    <a:pt x="102450" y="102450"/>
                  </a:lnTo>
                  <a:lnTo>
                    <a:pt x="0" y="102450"/>
                  </a:lnTo>
                  <a:lnTo>
                    <a:pt x="82880" y="165773"/>
                  </a:lnTo>
                  <a:lnTo>
                    <a:pt x="51231" y="268224"/>
                  </a:lnTo>
                  <a:lnTo>
                    <a:pt x="134112" y="204901"/>
                  </a:lnTo>
                  <a:lnTo>
                    <a:pt x="216992" y="268224"/>
                  </a:lnTo>
                  <a:lnTo>
                    <a:pt x="185331" y="165773"/>
                  </a:lnTo>
                  <a:lnTo>
                    <a:pt x="268224" y="102450"/>
                  </a:lnTo>
                  <a:lnTo>
                    <a:pt x="165773" y="102450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47565" y="246354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02450"/>
                  </a:moveTo>
                  <a:lnTo>
                    <a:pt x="102450" y="102450"/>
                  </a:lnTo>
                  <a:lnTo>
                    <a:pt x="134112" y="0"/>
                  </a:lnTo>
                  <a:lnTo>
                    <a:pt x="165773" y="102450"/>
                  </a:lnTo>
                  <a:lnTo>
                    <a:pt x="268224" y="102450"/>
                  </a:lnTo>
                  <a:lnTo>
                    <a:pt x="185331" y="165773"/>
                  </a:lnTo>
                  <a:lnTo>
                    <a:pt x="216992" y="268224"/>
                  </a:lnTo>
                  <a:lnTo>
                    <a:pt x="134112" y="204901"/>
                  </a:lnTo>
                  <a:lnTo>
                    <a:pt x="51231" y="268224"/>
                  </a:lnTo>
                  <a:lnTo>
                    <a:pt x="82880" y="165773"/>
                  </a:lnTo>
                  <a:lnTo>
                    <a:pt x="0" y="102450"/>
                  </a:lnTo>
                  <a:close/>
                </a:path>
              </a:pathLst>
            </a:custGeom>
            <a:ln w="25908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45685" y="2187702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4">
                  <a:moveTo>
                    <a:pt x="0" y="0"/>
                  </a:moveTo>
                  <a:lnTo>
                    <a:pt x="761225" y="0"/>
                  </a:lnTo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87865" y="213054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02173" y="1995677"/>
            <a:ext cx="1412875" cy="382905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475"/>
              </a:spcBef>
            </a:pP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6407" y="1729739"/>
            <a:ext cx="158242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4465">
              <a:lnSpc>
                <a:spcPct val="100000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4921" y="218770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798" y="0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473695" y="2130548"/>
            <a:ext cx="363855" cy="114300"/>
            <a:chOff x="7473695" y="2130548"/>
            <a:chExt cx="363855" cy="114300"/>
          </a:xfrm>
        </p:grpSpPr>
        <p:sp>
          <p:nvSpPr>
            <p:cNvPr id="13" name="object 13"/>
            <p:cNvSpPr/>
            <p:nvPr/>
          </p:nvSpPr>
          <p:spPr>
            <a:xfrm>
              <a:off x="7473695" y="2187702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477" y="0"/>
                  </a:lnTo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23131" y="213054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04422" y="2030397"/>
            <a:ext cx="37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7785" y="2378201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850642" y="2938272"/>
            <a:ext cx="114300" cy="275590"/>
            <a:chOff x="5850642" y="2938272"/>
            <a:chExt cx="114300" cy="275590"/>
          </a:xfrm>
        </p:grpSpPr>
        <p:sp>
          <p:nvSpPr>
            <p:cNvPr id="18" name="object 18"/>
            <p:cNvSpPr/>
            <p:nvPr/>
          </p:nvSpPr>
          <p:spPr>
            <a:xfrm>
              <a:off x="5907786" y="293827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743"/>
                  </a:lnTo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50642" y="309896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748051" y="2645160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2173" y="3239261"/>
            <a:ext cx="1412875" cy="381000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7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95871" y="2644901"/>
            <a:ext cx="2090420" cy="944244"/>
            <a:chOff x="6595871" y="2644901"/>
            <a:chExt cx="2090420" cy="944244"/>
          </a:xfrm>
        </p:grpSpPr>
        <p:sp>
          <p:nvSpPr>
            <p:cNvPr id="23" name="object 23"/>
            <p:cNvSpPr/>
            <p:nvPr/>
          </p:nvSpPr>
          <p:spPr>
            <a:xfrm>
              <a:off x="6614921" y="2740155"/>
              <a:ext cx="2014220" cy="690245"/>
            </a:xfrm>
            <a:custGeom>
              <a:avLst/>
              <a:gdLst/>
              <a:ahLst/>
              <a:cxnLst/>
              <a:rect l="l" t="t" r="r" b="b"/>
              <a:pathLst>
                <a:path w="2014220" h="690245">
                  <a:moveTo>
                    <a:pt x="0" y="690067"/>
                  </a:moveTo>
                  <a:lnTo>
                    <a:pt x="2013788" y="690067"/>
                  </a:lnTo>
                  <a:lnTo>
                    <a:pt x="2013788" y="0"/>
                  </a:lnTo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71554" y="264490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940295" y="3316223"/>
              <a:ext cx="570230" cy="273050"/>
            </a:xfrm>
            <a:custGeom>
              <a:avLst/>
              <a:gdLst/>
              <a:ahLst/>
              <a:cxnLst/>
              <a:rect l="l" t="t" r="r" b="b"/>
              <a:pathLst>
                <a:path w="570229" h="273050">
                  <a:moveTo>
                    <a:pt x="569976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569976" y="272796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040002" y="3296491"/>
            <a:ext cx="37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2173" y="4341114"/>
            <a:ext cx="1412875" cy="382905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475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il?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07785" y="3620261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5850642" y="4096511"/>
            <a:ext cx="114300" cy="245745"/>
            <a:chOff x="5850642" y="4096511"/>
            <a:chExt cx="114300" cy="245745"/>
          </a:xfrm>
        </p:grpSpPr>
        <p:sp>
          <p:nvSpPr>
            <p:cNvPr id="30" name="object 30"/>
            <p:cNvSpPr/>
            <p:nvPr/>
          </p:nvSpPr>
          <p:spPr>
            <a:xfrm>
              <a:off x="5907786" y="4096511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49910"/>
                  </a:lnTo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50642" y="422738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48051" y="3803622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5552" y="4075176"/>
            <a:ext cx="15836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56540">
              <a:lnSpc>
                <a:spcPct val="100000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4921" y="4533138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798" y="0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7473695" y="4475984"/>
            <a:ext cx="374015" cy="114300"/>
            <a:chOff x="7473695" y="4475984"/>
            <a:chExt cx="374015" cy="114300"/>
          </a:xfrm>
        </p:grpSpPr>
        <p:sp>
          <p:nvSpPr>
            <p:cNvPr id="36" name="object 36"/>
            <p:cNvSpPr/>
            <p:nvPr/>
          </p:nvSpPr>
          <p:spPr>
            <a:xfrm>
              <a:off x="7473695" y="4533137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5">
                  <a:moveTo>
                    <a:pt x="0" y="0"/>
                  </a:moveTo>
                  <a:lnTo>
                    <a:pt x="278498" y="0"/>
                  </a:lnTo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33144" y="447598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004422" y="4375760"/>
            <a:ext cx="37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16067" y="5318759"/>
            <a:ext cx="1583690" cy="9144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05740" rIns="0" bIns="0" rtlCol="0">
            <a:spAutoFit/>
          </a:bodyPr>
          <a:lstStyle/>
          <a:p>
            <a:pPr marL="524510" marR="239395" indent="-280670">
              <a:lnSpc>
                <a:spcPct val="100000"/>
              </a:lnSpc>
              <a:spcBef>
                <a:spcPts val="1620"/>
              </a:spcBef>
            </a:pPr>
            <a:r>
              <a:rPr sz="16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45552" y="5318759"/>
            <a:ext cx="15836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07785" y="4723638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301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2" name="object 42"/>
          <p:cNvGrpSpPr/>
          <p:nvPr/>
        </p:nvGrpSpPr>
        <p:grpSpPr>
          <a:xfrm>
            <a:off x="5850642" y="5128259"/>
            <a:ext cx="114300" cy="192405"/>
            <a:chOff x="5850642" y="5128259"/>
            <a:chExt cx="114300" cy="192405"/>
          </a:xfrm>
        </p:grpSpPr>
        <p:sp>
          <p:nvSpPr>
            <p:cNvPr id="43" name="object 43"/>
            <p:cNvSpPr/>
            <p:nvPr/>
          </p:nvSpPr>
          <p:spPr>
            <a:xfrm>
              <a:off x="5907786" y="5128259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875"/>
                  </a:lnTo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850642" y="520609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748050" y="4835552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00266" y="5719566"/>
            <a:ext cx="1147445" cy="114300"/>
            <a:chOff x="6700266" y="5719566"/>
            <a:chExt cx="1147445" cy="114300"/>
          </a:xfrm>
        </p:grpSpPr>
        <p:sp>
          <p:nvSpPr>
            <p:cNvPr id="47" name="object 47"/>
            <p:cNvSpPr/>
            <p:nvPr/>
          </p:nvSpPr>
          <p:spPr>
            <a:xfrm>
              <a:off x="6700266" y="5776721"/>
              <a:ext cx="1052195" cy="0"/>
            </a:xfrm>
            <a:custGeom>
              <a:avLst/>
              <a:gdLst/>
              <a:ahLst/>
              <a:cxnLst/>
              <a:rect l="l" t="t" r="r" b="b"/>
              <a:pathLst>
                <a:path w="1052195">
                  <a:moveTo>
                    <a:pt x="0" y="0"/>
                  </a:moveTo>
                  <a:lnTo>
                    <a:pt x="1051966" y="0"/>
                  </a:lnTo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733185" y="57195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A</a:t>
            </a:r>
            <a:r>
              <a:rPr spc="55" dirty="0"/>
              <a:t>ddi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35" dirty="0"/>
              <a:t>Sor</a:t>
            </a:r>
            <a:r>
              <a:rPr spc="-75" dirty="0"/>
              <a:t>t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215" dirty="0"/>
              <a:t> </a:t>
            </a:r>
            <a:r>
              <a:rPr spc="-535" dirty="0"/>
              <a:t>I</a:t>
            </a:r>
            <a:r>
              <a:rPr spc="-30" dirty="0"/>
              <a:t>t</a:t>
            </a:r>
            <a:r>
              <a:rPr spc="-50" dirty="0"/>
              <a:t>e</a:t>
            </a:r>
            <a:r>
              <a:rPr spc="-85" dirty="0"/>
              <a:t>m</a:t>
            </a:r>
            <a:r>
              <a:rPr spc="-90" dirty="0"/>
              <a:t>s</a:t>
            </a:r>
            <a:r>
              <a:rPr spc="-200" dirty="0"/>
              <a:t> </a:t>
            </a:r>
            <a:r>
              <a:rPr spc="145" dirty="0"/>
              <a:t>Al</a:t>
            </a:r>
            <a:r>
              <a:rPr spc="15" dirty="0"/>
              <a:t>gori</a:t>
            </a:r>
            <a:r>
              <a:rPr spc="-45" dirty="0"/>
              <a:t>thm</a:t>
            </a:r>
            <a:endParaRPr spc="-45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1967" y="2718906"/>
            <a:ext cx="295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1F1F1F"/>
                </a:solidFill>
              </a:rPr>
              <a:t>Construction</a:t>
            </a:r>
            <a:endParaRPr spc="1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55" y="3120390"/>
            <a:ext cx="686181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Singly Linked List Implementation in Java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55" y="3120390"/>
            <a:ext cx="686181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Doubly </a:t>
            </a: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Linked List Implementation in Java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55" y="3120390"/>
            <a:ext cx="686181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Circular </a:t>
            </a: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Linked List Implementation in Java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130" y="1416685"/>
            <a:ext cx="5207000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chain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Enumeration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Searching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1236979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800" spc="-9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Node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511299"/>
            <a:ext cx="2289810" cy="23571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29895" marR="179070">
              <a:lnSpc>
                <a:spcPct val="142000"/>
              </a:lnSpc>
            </a:pP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.Value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value; </a:t>
            </a:r>
            <a:r>
              <a:rPr sz="1800" spc="-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915" y="4231639"/>
            <a:ext cx="16935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123179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8535" y="1874520"/>
            <a:ext cx="2376170" cy="186563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22935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8535" y="3739896"/>
            <a:ext cx="2376170" cy="124396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361950" rIns="0" bIns="0" rtlCol="0">
            <a:spAutoFit/>
          </a:bodyPr>
          <a:lstStyle/>
          <a:p>
            <a:pPr marL="709295">
              <a:lnSpc>
                <a:spcPct val="100000"/>
              </a:lnSpc>
              <a:spcBef>
                <a:spcPts val="2850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654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Connecting</a:t>
            </a:r>
            <a:r>
              <a:rPr spc="-180" dirty="0"/>
              <a:t> </a:t>
            </a:r>
            <a:r>
              <a:rPr spc="50" dirty="0"/>
              <a:t>Nodes</a:t>
            </a:r>
            <a:r>
              <a:rPr spc="-204" dirty="0"/>
              <a:t> </a:t>
            </a:r>
            <a:r>
              <a:rPr spc="-20" dirty="0"/>
              <a:t>into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95" dirty="0"/>
              <a:t> </a:t>
            </a:r>
            <a:r>
              <a:rPr spc="5" dirty="0"/>
              <a:t>List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3534155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4155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5336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head.Next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654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Connecting</a:t>
            </a:r>
            <a:r>
              <a:rPr spc="-180" dirty="0"/>
              <a:t> </a:t>
            </a:r>
            <a:r>
              <a:rPr spc="50" dirty="0"/>
              <a:t>Nodes</a:t>
            </a:r>
            <a:r>
              <a:rPr spc="-204" dirty="0"/>
              <a:t> </a:t>
            </a:r>
            <a:r>
              <a:rPr spc="-20" dirty="0"/>
              <a:t>into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95" dirty="0"/>
              <a:t> </a:t>
            </a:r>
            <a:r>
              <a:rPr spc="5" dirty="0"/>
              <a:t>List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3534155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832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99253" y="6160001"/>
            <a:ext cx="815975" cy="160020"/>
            <a:chOff x="4699253" y="6160001"/>
            <a:chExt cx="815975" cy="160020"/>
          </a:xfrm>
        </p:grpSpPr>
        <p:sp>
          <p:nvSpPr>
            <p:cNvPr id="8" name="object 8"/>
            <p:cNvSpPr/>
            <p:nvPr/>
          </p:nvSpPr>
          <p:spPr>
            <a:xfrm>
              <a:off x="4699253" y="6240017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190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55149" y="6160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34155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3832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962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83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head.Next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head.Next.Next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54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Connecting</a:t>
            </a:r>
            <a:r>
              <a:rPr sz="36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155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832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507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99253" y="6160001"/>
            <a:ext cx="815975" cy="160020"/>
            <a:chOff x="4699253" y="6160001"/>
            <a:chExt cx="815975" cy="160020"/>
          </a:xfrm>
        </p:grpSpPr>
        <p:sp>
          <p:nvSpPr>
            <p:cNvPr id="9" name="object 9"/>
            <p:cNvSpPr/>
            <p:nvPr/>
          </p:nvSpPr>
          <p:spPr>
            <a:xfrm>
              <a:off x="4699253" y="6240017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190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55149" y="6160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678168" y="6162082"/>
            <a:ext cx="817244" cy="160020"/>
            <a:chOff x="6678168" y="6162082"/>
            <a:chExt cx="817244" cy="160020"/>
          </a:xfrm>
        </p:grpSpPr>
        <p:sp>
          <p:nvSpPr>
            <p:cNvPr id="12" name="object 12"/>
            <p:cNvSpPr/>
            <p:nvPr/>
          </p:nvSpPr>
          <p:spPr>
            <a:xfrm>
              <a:off x="6678168" y="6240341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670" y="0"/>
                  </a:lnTo>
                </a:path>
              </a:pathLst>
            </a:custGeom>
            <a:ln w="35699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34391" y="6162082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889" y="0"/>
                  </a:moveTo>
                  <a:lnTo>
                    <a:pt x="0" y="160019"/>
                  </a:lnTo>
                  <a:lnTo>
                    <a:pt x="160464" y="80898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534155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3832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3507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7735</Words>
  <Application>WPS Presentation</Application>
  <PresentationFormat>On-screen Show (4:3)</PresentationFormat>
  <Paragraphs>1045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Arial</vt:lpstr>
      <vt:lpstr>SimSun</vt:lpstr>
      <vt:lpstr>Wingdings</vt:lpstr>
      <vt:lpstr>Verdana</vt:lpstr>
      <vt:lpstr>Tahoma</vt:lpstr>
      <vt:lpstr>Trebuchet MS</vt:lpstr>
      <vt:lpstr>Courier New</vt:lpstr>
      <vt:lpstr>Segoe UI</vt:lpstr>
      <vt:lpstr>Calibri</vt:lpstr>
      <vt:lpstr>Times New Roman</vt:lpstr>
      <vt:lpstr>Microsoft YaHei</vt:lpstr>
      <vt:lpstr>Arial Unicode MS</vt:lpstr>
      <vt:lpstr>Lucida Sans Unicode</vt:lpstr>
      <vt:lpstr>Office Theme</vt:lpstr>
      <vt:lpstr>1_Office Theme</vt:lpstr>
      <vt:lpstr>Linked Lists</vt:lpstr>
      <vt:lpstr>What are linked lists?</vt:lpstr>
      <vt:lpstr>PowerPoint 演示文稿</vt:lpstr>
      <vt:lpstr>the last link</vt:lpstr>
      <vt:lpstr>The Node</vt:lpstr>
      <vt:lpstr>class Node</vt:lpstr>
      <vt:lpstr>Connecting Nodes into a List</vt:lpstr>
      <vt:lpstr>Connecting Nodes into a List</vt:lpstr>
      <vt:lpstr>PowerPoint 演示文稿</vt:lpstr>
      <vt:lpstr>PowerPoint 演示文稿</vt:lpstr>
      <vt:lpstr>PowerPoint 演示文稿</vt:lpstr>
      <vt:lpstr>PowerPoint 演示文稿</vt:lpstr>
      <vt:lpstr>class Node</vt:lpstr>
      <vt:lpstr>PowerPoint 演示文稿</vt:lpstr>
      <vt:lpstr>Connecting Doubly Linked Nodes Into a List</vt:lpstr>
      <vt:lpstr>Connecting Doubly Linked Nodes Into a List</vt:lpstr>
      <vt:lpstr>Doubly Linked List Node</vt:lpstr>
      <vt:lpstr>Adding Items</vt:lpstr>
      <vt:lpstr>Adding Items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Finding Items</vt:lpstr>
      <vt:lpstr>Finding Items</vt:lpstr>
      <vt:lpstr>PowerPoint 演示文稿</vt:lpstr>
      <vt:lpstr>PowerPoint 演示文稿</vt:lpstr>
      <vt:lpstr>Removing Items</vt:lpstr>
      <vt:lpstr>Removing Items</vt:lpstr>
      <vt:lpstr>Removing a Node</vt:lpstr>
      <vt:lpstr>Removing a Node</vt:lpstr>
      <vt:lpstr>Removing a Node</vt:lpstr>
      <vt:lpstr>Enumeration</vt:lpstr>
      <vt:lpstr>Enumeration</vt:lpstr>
      <vt:lpstr>PowerPoint 演示文稿</vt:lpstr>
      <vt:lpstr>PowerPoint 演示文稿</vt:lpstr>
      <vt:lpstr>PowerPoint 演示文稿</vt:lpstr>
      <vt:lpstr>Adding Sorted Items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Sorted Items Algorithm</vt:lpstr>
      <vt:lpstr>Construction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Ann Grafelman</dc:creator>
  <cp:lastModifiedBy>steve</cp:lastModifiedBy>
  <cp:revision>6</cp:revision>
  <dcterms:created xsi:type="dcterms:W3CDTF">2022-09-30T16:00:00Z</dcterms:created>
  <dcterms:modified xsi:type="dcterms:W3CDTF">2022-10-03T11:19:50Z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2020-06-16T16:30:00Z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2022-09-30T16:30:00Z</vt:filetime>
  </property>
  <property fmtid="{D5CDD505-2E9C-101B-9397-08002B2CF9AE}" pid="5" name="ICV">
    <vt:lpwstr>F123C389F5734F1EA96A27389F430222</vt:lpwstr>
  </property>
  <property fmtid="{D5CDD505-2E9C-101B-9397-08002B2CF9AE}" pid="6" name="KSOProductBuildVer">
    <vt:lpwstr>1033-11.2.0.11341</vt:lpwstr>
  </property>
</Properties>
</file>