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291" r:id="rId46"/>
    <p:sldId id="300" r:id="rId47"/>
    <p:sldId id="301" r:id="rId48"/>
    <p:sldId id="302" r:id="rId49"/>
    <p:sldId id="303" r:id="rId50"/>
    <p:sldId id="304" r:id="rId51"/>
    <p:sldId id="305" r:id="rId52"/>
    <p:sldId id="307" r:id="rId5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6"/>
        <p:guide pos="21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notesMaster" Target="notesMasters/notesMaster1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5" y="1916949"/>
            <a:ext cx="89394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69224" y="520827"/>
            <a:ext cx="485355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41222" y="1561190"/>
            <a:ext cx="8909555" cy="3942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520382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35" dirty="0">
                <a:solidFill>
                  <a:srgbClr val="161616"/>
                </a:solidFill>
              </a:rPr>
              <a:t>S</a:t>
            </a:r>
            <a:r>
              <a:rPr sz="4500" spc="-75" dirty="0">
                <a:solidFill>
                  <a:srgbClr val="161616"/>
                </a:solidFill>
              </a:rPr>
              <a:t>t</a:t>
            </a:r>
            <a:r>
              <a:rPr sz="4500" spc="-105" dirty="0">
                <a:solidFill>
                  <a:srgbClr val="161616"/>
                </a:solidFill>
              </a:rPr>
              <a:t>ac</a:t>
            </a:r>
            <a:r>
              <a:rPr sz="4500" spc="-110" dirty="0">
                <a:solidFill>
                  <a:srgbClr val="161616"/>
                </a:solidFill>
              </a:rPr>
              <a:t>k</a:t>
            </a:r>
            <a:r>
              <a:rPr sz="4500" spc="-105" dirty="0">
                <a:solidFill>
                  <a:srgbClr val="161616"/>
                </a:solidFill>
              </a:rPr>
              <a:t>s</a:t>
            </a:r>
            <a:r>
              <a:rPr sz="4500" spc="-480" dirty="0">
                <a:solidFill>
                  <a:srgbClr val="161616"/>
                </a:solidFill>
              </a:rPr>
              <a:t> </a:t>
            </a:r>
            <a:r>
              <a:rPr sz="4500" spc="-110" dirty="0">
                <a:solidFill>
                  <a:srgbClr val="161616"/>
                </a:solidFill>
              </a:rPr>
              <a:t>an</a:t>
            </a:r>
            <a:r>
              <a:rPr sz="4500" dirty="0">
                <a:solidFill>
                  <a:srgbClr val="161616"/>
                </a:solidFill>
              </a:rPr>
              <a:t>d</a:t>
            </a:r>
            <a:r>
              <a:rPr sz="4500" spc="-470" dirty="0">
                <a:solidFill>
                  <a:srgbClr val="161616"/>
                </a:solidFill>
              </a:rPr>
              <a:t> </a:t>
            </a:r>
            <a:r>
              <a:rPr sz="4500" spc="170" dirty="0">
                <a:solidFill>
                  <a:srgbClr val="161616"/>
                </a:solidFill>
              </a:rPr>
              <a:t>Q</a:t>
            </a:r>
            <a:r>
              <a:rPr sz="4500" spc="-170" dirty="0">
                <a:solidFill>
                  <a:srgbClr val="161616"/>
                </a:solidFill>
              </a:rPr>
              <a:t>ueues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4228" y="3031265"/>
            <a:ext cx="30016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160" dirty="0">
                <a:solidFill>
                  <a:srgbClr val="EF5A28"/>
                </a:solidFill>
              </a:rPr>
              <a:t>We</a:t>
            </a:r>
            <a:r>
              <a:rPr sz="2400" spc="-155" dirty="0">
                <a:solidFill>
                  <a:srgbClr val="EF5A28"/>
                </a:solidFill>
              </a:rPr>
              <a:t> </a:t>
            </a:r>
            <a:r>
              <a:rPr sz="2400" spc="105" dirty="0">
                <a:solidFill>
                  <a:srgbClr val="EF5A28"/>
                </a:solidFill>
              </a:rPr>
              <a:t>“pop”</a:t>
            </a:r>
            <a:r>
              <a:rPr sz="2400" spc="-155" dirty="0">
                <a:solidFill>
                  <a:srgbClr val="EF5A28"/>
                </a:solidFill>
              </a:rPr>
              <a:t> </a:t>
            </a:r>
            <a:r>
              <a:rPr sz="2400" spc="-10" dirty="0">
                <a:solidFill>
                  <a:srgbClr val="EF5A28"/>
                </a:solidFill>
              </a:rPr>
              <a:t>items</a:t>
            </a:r>
            <a:r>
              <a:rPr sz="2400" spc="-155" dirty="0">
                <a:solidFill>
                  <a:srgbClr val="EF5A28"/>
                </a:solidFill>
              </a:rPr>
              <a:t> </a:t>
            </a:r>
            <a:r>
              <a:rPr sz="2400" spc="70" dirty="0">
                <a:solidFill>
                  <a:srgbClr val="EF5A28"/>
                </a:solidFill>
              </a:rPr>
              <a:t>off</a:t>
            </a:r>
            <a:endParaRPr sz="2400"/>
          </a:p>
          <a:p>
            <a:pPr marR="23495" algn="r">
              <a:lnSpc>
                <a:spcPct val="100000"/>
              </a:lnSpc>
            </a:pPr>
            <a:r>
              <a:rPr sz="2400" spc="5" dirty="0">
                <a:solidFill>
                  <a:srgbClr val="EF5A28"/>
                </a:solidFill>
              </a:rPr>
              <a:t>the</a:t>
            </a:r>
            <a:r>
              <a:rPr sz="2400" spc="-200" dirty="0">
                <a:solidFill>
                  <a:srgbClr val="EF5A28"/>
                </a:solidFill>
              </a:rPr>
              <a:t> </a:t>
            </a:r>
            <a:r>
              <a:rPr sz="2400" dirty="0">
                <a:solidFill>
                  <a:srgbClr val="EF5A28"/>
                </a:solidFill>
              </a:rPr>
              <a:t>stack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7309104" y="2897885"/>
            <a:ext cx="1781810" cy="2908935"/>
            <a:chOff x="7309104" y="2897885"/>
            <a:chExt cx="1781810" cy="2908935"/>
          </a:xfrm>
        </p:grpSpPr>
        <p:sp>
          <p:nvSpPr>
            <p:cNvPr id="5" name="object 5"/>
            <p:cNvSpPr/>
            <p:nvPr/>
          </p:nvSpPr>
          <p:spPr>
            <a:xfrm>
              <a:off x="73235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0761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323582" y="5793485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406676" y="5435869"/>
              <a:ext cx="1584886" cy="2092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8876" y="5038291"/>
              <a:ext cx="1562458" cy="19675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9020" y="4620767"/>
              <a:ext cx="1584886" cy="19953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3235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0761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323582" y="5793485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9261347" y="4454652"/>
            <a:ext cx="1033780" cy="471170"/>
          </a:xfrm>
          <a:custGeom>
            <a:avLst/>
            <a:gdLst/>
            <a:ahLst/>
            <a:cxnLst/>
            <a:rect l="l" t="t" r="r" b="b"/>
            <a:pathLst>
              <a:path w="1033779" h="471170">
                <a:moveTo>
                  <a:pt x="235457" y="0"/>
                </a:moveTo>
                <a:lnTo>
                  <a:pt x="0" y="235458"/>
                </a:lnTo>
                <a:lnTo>
                  <a:pt x="235457" y="470916"/>
                </a:lnTo>
                <a:lnTo>
                  <a:pt x="235457" y="353187"/>
                </a:lnTo>
                <a:lnTo>
                  <a:pt x="1033271" y="353187"/>
                </a:lnTo>
                <a:lnTo>
                  <a:pt x="1033271" y="117729"/>
                </a:lnTo>
                <a:lnTo>
                  <a:pt x="235457" y="117729"/>
                </a:lnTo>
                <a:lnTo>
                  <a:pt x="235457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261347" y="5291328"/>
            <a:ext cx="1033780" cy="471170"/>
          </a:xfrm>
          <a:custGeom>
            <a:avLst/>
            <a:gdLst/>
            <a:ahLst/>
            <a:cxnLst/>
            <a:rect l="l" t="t" r="r" b="b"/>
            <a:pathLst>
              <a:path w="1033779" h="471170">
                <a:moveTo>
                  <a:pt x="235457" y="0"/>
                </a:moveTo>
                <a:lnTo>
                  <a:pt x="0" y="235458"/>
                </a:lnTo>
                <a:lnTo>
                  <a:pt x="235457" y="470916"/>
                </a:lnTo>
                <a:lnTo>
                  <a:pt x="235457" y="353187"/>
                </a:lnTo>
                <a:lnTo>
                  <a:pt x="1033271" y="353187"/>
                </a:lnTo>
                <a:lnTo>
                  <a:pt x="1033271" y="117729"/>
                </a:lnTo>
                <a:lnTo>
                  <a:pt x="235457" y="117729"/>
                </a:lnTo>
                <a:lnTo>
                  <a:pt x="235457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446021" y="4548229"/>
            <a:ext cx="782955" cy="1105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top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</a:pPr>
            <a:r>
              <a:rPr sz="16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bottom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088" y="3031265"/>
            <a:ext cx="29660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4510" marR="5080" indent="-512445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solidFill>
                  <a:srgbClr val="EF5A28"/>
                </a:solidFill>
              </a:rPr>
              <a:t>A</a:t>
            </a:r>
            <a:r>
              <a:rPr sz="2400" spc="-130" dirty="0">
                <a:solidFill>
                  <a:srgbClr val="EF5A28"/>
                </a:solidFill>
              </a:rPr>
              <a:t> </a:t>
            </a:r>
            <a:r>
              <a:rPr sz="2400" spc="15" dirty="0">
                <a:solidFill>
                  <a:srgbClr val="EF5A28"/>
                </a:solidFill>
              </a:rPr>
              <a:t>single</a:t>
            </a:r>
            <a:r>
              <a:rPr sz="2400" spc="-130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item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-15" dirty="0">
                <a:solidFill>
                  <a:srgbClr val="EF5A28"/>
                </a:solidFill>
              </a:rPr>
              <a:t>is</a:t>
            </a:r>
            <a:r>
              <a:rPr sz="2400" spc="-130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the </a:t>
            </a:r>
            <a:r>
              <a:rPr sz="2400" spc="-825" dirty="0">
                <a:solidFill>
                  <a:srgbClr val="EF5A28"/>
                </a:solidFill>
              </a:rPr>
              <a:t> </a:t>
            </a:r>
            <a:r>
              <a:rPr sz="2400" spc="75" dirty="0">
                <a:solidFill>
                  <a:srgbClr val="EF5A28"/>
                </a:solidFill>
              </a:rPr>
              <a:t>top</a:t>
            </a:r>
            <a:r>
              <a:rPr sz="2400" spc="-145" dirty="0">
                <a:solidFill>
                  <a:srgbClr val="EF5A28"/>
                </a:solidFill>
              </a:rPr>
              <a:t> </a:t>
            </a:r>
            <a:r>
              <a:rPr sz="2400" spc="10" dirty="0">
                <a:solidFill>
                  <a:srgbClr val="EF5A28"/>
                </a:solidFill>
              </a:rPr>
              <a:t>and</a:t>
            </a:r>
            <a:r>
              <a:rPr sz="2400" spc="-130" dirty="0">
                <a:solidFill>
                  <a:srgbClr val="EF5A28"/>
                </a:solidFill>
              </a:rPr>
              <a:t> </a:t>
            </a:r>
            <a:r>
              <a:rPr sz="2400" spc="50" dirty="0">
                <a:solidFill>
                  <a:srgbClr val="EF5A28"/>
                </a:solidFill>
              </a:rPr>
              <a:t>bottom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7309104" y="2897885"/>
            <a:ext cx="1781810" cy="2908935"/>
            <a:chOff x="7309104" y="2897885"/>
            <a:chExt cx="1781810" cy="2908935"/>
          </a:xfrm>
        </p:grpSpPr>
        <p:sp>
          <p:nvSpPr>
            <p:cNvPr id="5" name="object 5"/>
            <p:cNvSpPr/>
            <p:nvPr/>
          </p:nvSpPr>
          <p:spPr>
            <a:xfrm>
              <a:off x="73235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0761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323582" y="5793485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406676" y="5435869"/>
              <a:ext cx="1584886" cy="2092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3235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0761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323582" y="5793485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9261347" y="5291328"/>
            <a:ext cx="1033780" cy="471170"/>
          </a:xfrm>
          <a:custGeom>
            <a:avLst/>
            <a:gdLst/>
            <a:ahLst/>
            <a:cxnLst/>
            <a:rect l="l" t="t" r="r" b="b"/>
            <a:pathLst>
              <a:path w="1033779" h="471170">
                <a:moveTo>
                  <a:pt x="235457" y="0"/>
                </a:moveTo>
                <a:lnTo>
                  <a:pt x="0" y="235458"/>
                </a:lnTo>
                <a:lnTo>
                  <a:pt x="235457" y="470916"/>
                </a:lnTo>
                <a:lnTo>
                  <a:pt x="235457" y="353187"/>
                </a:lnTo>
                <a:lnTo>
                  <a:pt x="1033271" y="353187"/>
                </a:lnTo>
                <a:lnTo>
                  <a:pt x="1033271" y="117729"/>
                </a:lnTo>
                <a:lnTo>
                  <a:pt x="235457" y="117729"/>
                </a:lnTo>
                <a:lnTo>
                  <a:pt x="235457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446021" y="5385039"/>
            <a:ext cx="782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6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om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518647" y="5291328"/>
            <a:ext cx="1033780" cy="471170"/>
          </a:xfrm>
          <a:custGeom>
            <a:avLst/>
            <a:gdLst/>
            <a:ahLst/>
            <a:cxnLst/>
            <a:rect l="l" t="t" r="r" b="b"/>
            <a:pathLst>
              <a:path w="1033779" h="471170">
                <a:moveTo>
                  <a:pt x="235457" y="0"/>
                </a:moveTo>
                <a:lnTo>
                  <a:pt x="0" y="235458"/>
                </a:lnTo>
                <a:lnTo>
                  <a:pt x="235457" y="470916"/>
                </a:lnTo>
                <a:lnTo>
                  <a:pt x="235457" y="353187"/>
                </a:lnTo>
                <a:lnTo>
                  <a:pt x="1033271" y="353187"/>
                </a:lnTo>
                <a:lnTo>
                  <a:pt x="1033271" y="117729"/>
                </a:lnTo>
                <a:lnTo>
                  <a:pt x="235457" y="117729"/>
                </a:lnTo>
                <a:lnTo>
                  <a:pt x="235457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907535" y="5385039"/>
            <a:ext cx="374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8772" y="5360666"/>
            <a:ext cx="1080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6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EMPTY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97504" y="2848383"/>
            <a:ext cx="26219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 algn="r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Popping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last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item</a:t>
            </a:r>
            <a:r>
              <a:rPr sz="2400" spc="-1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empties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9525" algn="r">
              <a:lnSpc>
                <a:spcPct val="100000"/>
              </a:lnSpc>
            </a:pP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stack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309104" y="2897885"/>
            <a:ext cx="1781810" cy="2908935"/>
            <a:chOff x="7309104" y="2897885"/>
            <a:chExt cx="1781810" cy="2908935"/>
          </a:xfrm>
        </p:grpSpPr>
        <p:sp>
          <p:nvSpPr>
            <p:cNvPr id="6" name="object 6"/>
            <p:cNvSpPr/>
            <p:nvPr/>
          </p:nvSpPr>
          <p:spPr>
            <a:xfrm>
              <a:off x="73235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0761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323582" y="5793485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3235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0761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323582" y="5793485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6471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First-in,</a:t>
            </a:r>
            <a:r>
              <a:rPr sz="2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First-out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(FIFO)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container.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19354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Qu</a:t>
            </a:r>
            <a:r>
              <a:rPr sz="4800" spc="-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9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ue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34016" y="2343911"/>
            <a:ext cx="1129283" cy="2171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092" y="2343911"/>
            <a:ext cx="1130807" cy="21716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03391" y="2337816"/>
            <a:ext cx="1129283" cy="21716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2792" y="2343911"/>
            <a:ext cx="1130807" cy="21716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3288" y="2436905"/>
            <a:ext cx="2914015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EF5A28"/>
                </a:solidFill>
              </a:rPr>
              <a:t>”Queuing”</a:t>
            </a:r>
            <a:r>
              <a:rPr sz="2400" spc="-140" dirty="0">
                <a:solidFill>
                  <a:srgbClr val="EF5A28"/>
                </a:solidFill>
              </a:rPr>
              <a:t> </a:t>
            </a:r>
            <a:r>
              <a:rPr sz="2400" spc="-5" dirty="0">
                <a:solidFill>
                  <a:srgbClr val="EF5A28"/>
                </a:solidFill>
              </a:rPr>
              <a:t>in</a:t>
            </a:r>
            <a:r>
              <a:rPr sz="2400" spc="-140" dirty="0">
                <a:solidFill>
                  <a:srgbClr val="EF5A28"/>
                </a:solidFill>
              </a:rPr>
              <a:t> </a:t>
            </a:r>
            <a:r>
              <a:rPr sz="2400" spc="-35" dirty="0">
                <a:solidFill>
                  <a:srgbClr val="EF5A28"/>
                </a:solidFill>
              </a:rPr>
              <a:t>a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10" dirty="0">
                <a:solidFill>
                  <a:srgbClr val="EF5A28"/>
                </a:solidFill>
              </a:rPr>
              <a:t>line</a:t>
            </a:r>
            <a:endParaRPr sz="2400"/>
          </a:p>
          <a:p>
            <a:pPr marR="5715" algn="r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EF5A28"/>
                </a:solidFill>
              </a:rPr>
              <a:t>Enqueue</a:t>
            </a:r>
            <a:r>
              <a:rPr sz="2400" spc="-140" dirty="0">
                <a:solidFill>
                  <a:srgbClr val="EF5A28"/>
                </a:solidFill>
              </a:rPr>
              <a:t> </a:t>
            </a:r>
            <a:r>
              <a:rPr sz="2400" dirty="0">
                <a:solidFill>
                  <a:srgbClr val="EF5A28"/>
                </a:solidFill>
              </a:rPr>
              <a:t>at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30" dirty="0">
                <a:solidFill>
                  <a:srgbClr val="EF5A28"/>
                </a:solidFill>
              </a:rPr>
              <a:t>end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85" dirty="0">
                <a:solidFill>
                  <a:srgbClr val="EF5A28"/>
                </a:solidFill>
              </a:rPr>
              <a:t>of</a:t>
            </a:r>
            <a:endParaRPr sz="2400"/>
          </a:p>
          <a:p>
            <a:pPr marR="8255" algn="r">
              <a:lnSpc>
                <a:spcPct val="100000"/>
              </a:lnSpc>
            </a:pPr>
            <a:r>
              <a:rPr sz="2400" spc="5" dirty="0">
                <a:solidFill>
                  <a:srgbClr val="EF5A28"/>
                </a:solidFill>
              </a:rPr>
              <a:t>line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34016" y="2343911"/>
            <a:ext cx="1129283" cy="21716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092" y="2343911"/>
            <a:ext cx="1130807" cy="21716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03391" y="2337816"/>
            <a:ext cx="1129283" cy="21716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2792" y="2343911"/>
            <a:ext cx="1130807" cy="217169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6520" y="2916965"/>
            <a:ext cx="219646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EF5A28"/>
                </a:solidFill>
              </a:rPr>
              <a:t>First</a:t>
            </a:r>
            <a:r>
              <a:rPr sz="2400" spc="-175" dirty="0">
                <a:solidFill>
                  <a:srgbClr val="EF5A28"/>
                </a:solidFill>
              </a:rPr>
              <a:t> </a:t>
            </a:r>
            <a:r>
              <a:rPr sz="2400" spc="-15" dirty="0">
                <a:solidFill>
                  <a:srgbClr val="EF5A28"/>
                </a:solidFill>
              </a:rPr>
              <a:t>is</a:t>
            </a:r>
            <a:r>
              <a:rPr sz="2400" spc="-175" dirty="0">
                <a:solidFill>
                  <a:srgbClr val="EF5A28"/>
                </a:solidFill>
              </a:rPr>
              <a:t> </a:t>
            </a:r>
            <a:r>
              <a:rPr sz="2400" spc="40" dirty="0">
                <a:solidFill>
                  <a:srgbClr val="EF5A28"/>
                </a:solidFill>
              </a:rPr>
              <a:t>“head”</a:t>
            </a:r>
            <a:endParaRPr sz="2400"/>
          </a:p>
          <a:p>
            <a:pPr marR="6350" algn="r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EF5A28"/>
                </a:solidFill>
              </a:rPr>
              <a:t>Last</a:t>
            </a:r>
            <a:r>
              <a:rPr sz="2400" spc="-150" dirty="0">
                <a:solidFill>
                  <a:srgbClr val="EF5A28"/>
                </a:solidFill>
              </a:rPr>
              <a:t> </a:t>
            </a:r>
            <a:r>
              <a:rPr sz="2400" spc="-15" dirty="0">
                <a:solidFill>
                  <a:srgbClr val="EF5A28"/>
                </a:solidFill>
              </a:rPr>
              <a:t>is</a:t>
            </a:r>
            <a:r>
              <a:rPr sz="2400" spc="-145" dirty="0">
                <a:solidFill>
                  <a:srgbClr val="EF5A28"/>
                </a:solidFill>
              </a:rPr>
              <a:t> </a:t>
            </a:r>
            <a:r>
              <a:rPr sz="2400" spc="35" dirty="0">
                <a:solidFill>
                  <a:srgbClr val="EF5A28"/>
                </a:solidFill>
              </a:rPr>
              <a:t>“tail”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34016" y="2343911"/>
            <a:ext cx="1129283" cy="21716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092" y="2343911"/>
            <a:ext cx="1130807" cy="21716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03391" y="2337816"/>
            <a:ext cx="1129283" cy="21716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2792" y="2343911"/>
            <a:ext cx="1130807" cy="21716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190779" y="4529815"/>
            <a:ext cx="805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9025" y="4529815"/>
            <a:ext cx="528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3416" y="2734083"/>
            <a:ext cx="3430904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4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head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line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24765" algn="r">
              <a:lnSpc>
                <a:spcPct val="100000"/>
              </a:lnSpc>
            </a:pP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“dequeued”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Next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now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“head”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22792" y="2348483"/>
            <a:ext cx="1130807" cy="21716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092" y="2343911"/>
            <a:ext cx="1130807" cy="21716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34016" y="2348483"/>
            <a:ext cx="1129283" cy="21716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190779" y="4535676"/>
            <a:ext cx="805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9181" y="4535678"/>
            <a:ext cx="528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7904" y="3031265"/>
            <a:ext cx="32391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066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solidFill>
                  <a:srgbClr val="EF5A28"/>
                </a:solidFill>
              </a:rPr>
              <a:t>A</a:t>
            </a:r>
            <a:r>
              <a:rPr sz="2400" spc="-150" dirty="0">
                <a:solidFill>
                  <a:srgbClr val="EF5A28"/>
                </a:solidFill>
              </a:rPr>
              <a:t> </a:t>
            </a:r>
            <a:r>
              <a:rPr sz="2400" spc="30" dirty="0">
                <a:solidFill>
                  <a:srgbClr val="EF5A28"/>
                </a:solidFill>
              </a:rPr>
              <a:t>new</a:t>
            </a:r>
            <a:r>
              <a:rPr sz="2400" spc="-150" dirty="0">
                <a:solidFill>
                  <a:srgbClr val="EF5A28"/>
                </a:solidFill>
              </a:rPr>
              <a:t> </a:t>
            </a:r>
            <a:r>
              <a:rPr sz="2400" spc="20" dirty="0">
                <a:solidFill>
                  <a:srgbClr val="EF5A28"/>
                </a:solidFill>
              </a:rPr>
              <a:t>person</a:t>
            </a:r>
            <a:r>
              <a:rPr sz="2400" spc="-145" dirty="0">
                <a:solidFill>
                  <a:srgbClr val="EF5A28"/>
                </a:solidFill>
              </a:rPr>
              <a:t> </a:t>
            </a:r>
            <a:r>
              <a:rPr sz="2400" spc="15" dirty="0">
                <a:solidFill>
                  <a:srgbClr val="EF5A28"/>
                </a:solidFill>
              </a:rPr>
              <a:t>waits </a:t>
            </a:r>
            <a:r>
              <a:rPr sz="2400" spc="-830" dirty="0">
                <a:solidFill>
                  <a:srgbClr val="EF5A28"/>
                </a:solidFill>
              </a:rPr>
              <a:t> </a:t>
            </a:r>
            <a:r>
              <a:rPr sz="2400" spc="-10" dirty="0">
                <a:solidFill>
                  <a:srgbClr val="EF5A28"/>
                </a:solidFill>
              </a:rPr>
              <a:t>at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the</a:t>
            </a:r>
            <a:r>
              <a:rPr sz="2400" spc="-120" dirty="0">
                <a:solidFill>
                  <a:srgbClr val="EF5A28"/>
                </a:solidFill>
              </a:rPr>
              <a:t> </a:t>
            </a:r>
            <a:r>
              <a:rPr sz="2400" spc="30" dirty="0">
                <a:solidFill>
                  <a:srgbClr val="EF5A28"/>
                </a:solidFill>
              </a:rPr>
              <a:t>end</a:t>
            </a:r>
            <a:r>
              <a:rPr sz="2400" spc="-120" dirty="0">
                <a:solidFill>
                  <a:srgbClr val="EF5A28"/>
                </a:solidFill>
              </a:rPr>
              <a:t> </a:t>
            </a:r>
            <a:r>
              <a:rPr sz="2400" spc="85" dirty="0">
                <a:solidFill>
                  <a:srgbClr val="EF5A28"/>
                </a:solidFill>
              </a:rPr>
              <a:t>of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the</a:t>
            </a:r>
            <a:r>
              <a:rPr sz="2400" spc="-120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line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22792" y="2336292"/>
            <a:ext cx="1130807" cy="21716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092" y="2330195"/>
            <a:ext cx="1130807" cy="21716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34016" y="2336292"/>
            <a:ext cx="1129283" cy="21716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190779" y="4522730"/>
            <a:ext cx="805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97296" y="2330195"/>
            <a:ext cx="1130807" cy="2171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093435" y="4522730"/>
            <a:ext cx="528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0008" y="3031265"/>
            <a:ext cx="2393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F5A28"/>
                </a:solidFill>
              </a:rPr>
              <a:t>The</a:t>
            </a:r>
            <a:r>
              <a:rPr sz="2400" spc="-180" dirty="0">
                <a:solidFill>
                  <a:srgbClr val="EF5A28"/>
                </a:solidFill>
              </a:rPr>
              <a:t> </a:t>
            </a:r>
            <a:r>
              <a:rPr sz="2400" spc="15" dirty="0">
                <a:solidFill>
                  <a:srgbClr val="EF5A28"/>
                </a:solidFill>
              </a:rPr>
              <a:t>queue</a:t>
            </a:r>
            <a:r>
              <a:rPr sz="2400" spc="-180" dirty="0">
                <a:solidFill>
                  <a:srgbClr val="EF5A28"/>
                </a:solidFill>
              </a:rPr>
              <a:t> </a:t>
            </a:r>
            <a:r>
              <a:rPr sz="2400" spc="30" dirty="0">
                <a:solidFill>
                  <a:srgbClr val="EF5A28"/>
                </a:solidFill>
              </a:rPr>
              <a:t>gets</a:t>
            </a:r>
            <a:endParaRPr sz="2400"/>
          </a:p>
          <a:p>
            <a:pPr marR="5080" algn="r">
              <a:lnSpc>
                <a:spcPct val="100000"/>
              </a:lnSpc>
            </a:pPr>
            <a:r>
              <a:rPr sz="2400" spc="-5" dirty="0">
                <a:solidFill>
                  <a:srgbClr val="EF5A28"/>
                </a:solidFill>
              </a:rPr>
              <a:t>shorter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22792" y="2336292"/>
            <a:ext cx="1130807" cy="21716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3092" y="2330195"/>
            <a:ext cx="1130807" cy="21716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34016" y="2336292"/>
            <a:ext cx="1129283" cy="21716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97296" y="2330195"/>
            <a:ext cx="1130807" cy="217169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1382" y="1119230"/>
            <a:ext cx="102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EF5A28"/>
                </a:solidFill>
              </a:rPr>
              <a:t>Stacks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641222" y="1561190"/>
            <a:ext cx="8909555" cy="307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6230" indent="-290195">
              <a:lnSpc>
                <a:spcPct val="100000"/>
              </a:lnSpc>
              <a:spcBef>
                <a:spcPts val="100"/>
              </a:spcBef>
              <a:buSzPct val="75000"/>
              <a:buFont typeface="Segoe UI" panose="020B0502040204020203"/>
              <a:buChar char="-"/>
              <a:tabLst>
                <a:tab pos="4126865" algn="l"/>
                <a:tab pos="4127500" algn="l"/>
              </a:tabLst>
            </a:pPr>
            <a:r>
              <a:rPr spc="10" dirty="0"/>
              <a:t>La</a:t>
            </a:r>
            <a:r>
              <a:rPr spc="-10" dirty="0"/>
              <a:t>s</a:t>
            </a:r>
            <a:r>
              <a:rPr spc="20" dirty="0"/>
              <a:t>t</a:t>
            </a:r>
            <a:r>
              <a:rPr spc="-114" dirty="0"/>
              <a:t>-</a:t>
            </a:r>
            <a:r>
              <a:rPr spc="-30" dirty="0"/>
              <a:t>i</a:t>
            </a:r>
            <a:r>
              <a:rPr spc="-215" dirty="0"/>
              <a:t>n</a:t>
            </a:r>
            <a:r>
              <a:rPr spc="-120" dirty="0"/>
              <a:t>,</a:t>
            </a:r>
            <a:r>
              <a:rPr spc="-150" dirty="0"/>
              <a:t> </a:t>
            </a:r>
            <a:r>
              <a:rPr spc="105" dirty="0"/>
              <a:t>F</a:t>
            </a:r>
            <a:r>
              <a:rPr spc="50" dirty="0"/>
              <a:t>i</a:t>
            </a:r>
            <a:r>
              <a:rPr spc="-55" dirty="0"/>
              <a:t>r</a:t>
            </a:r>
            <a:r>
              <a:rPr spc="-80" dirty="0"/>
              <a:t>s</a:t>
            </a:r>
            <a:r>
              <a:rPr spc="20" dirty="0"/>
              <a:t>t</a:t>
            </a:r>
            <a:r>
              <a:rPr spc="-114" dirty="0"/>
              <a:t>-</a:t>
            </a:r>
            <a:r>
              <a:rPr spc="85" dirty="0"/>
              <a:t>o</a:t>
            </a:r>
            <a:r>
              <a:rPr spc="-50" dirty="0"/>
              <a:t>u</a:t>
            </a:r>
            <a:r>
              <a:rPr spc="20" dirty="0"/>
              <a:t>t</a:t>
            </a:r>
            <a:r>
              <a:rPr spc="-125" dirty="0"/>
              <a:t> </a:t>
            </a:r>
            <a:r>
              <a:rPr spc="20" dirty="0"/>
              <a:t>d</a:t>
            </a:r>
            <a:r>
              <a:rPr spc="10" dirty="0"/>
              <a:t>a</a:t>
            </a:r>
            <a:r>
              <a:rPr spc="-15" dirty="0"/>
              <a:t>ta</a:t>
            </a:r>
            <a:r>
              <a:rPr spc="-125" dirty="0"/>
              <a:t> </a:t>
            </a:r>
            <a:r>
              <a:rPr spc="-80" dirty="0"/>
              <a:t>s</a:t>
            </a:r>
            <a:r>
              <a:rPr spc="-15" dirty="0"/>
              <a:t>tr</a:t>
            </a:r>
            <a:r>
              <a:rPr spc="-50" dirty="0"/>
              <a:t>u</a:t>
            </a:r>
            <a:r>
              <a:rPr spc="114" dirty="0"/>
              <a:t>c</a:t>
            </a:r>
            <a:r>
              <a:rPr spc="-10" dirty="0"/>
              <a:t>t</a:t>
            </a:r>
            <a:r>
              <a:rPr spc="-20" dirty="0"/>
              <a:t>u</a:t>
            </a:r>
            <a:r>
              <a:rPr spc="-105" dirty="0"/>
              <a:t>r</a:t>
            </a:r>
            <a:r>
              <a:rPr spc="-10" dirty="0"/>
              <a:t>e</a:t>
            </a:r>
            <a:endParaRPr spc="-10" dirty="0"/>
          </a:p>
          <a:p>
            <a:pPr marL="3602355">
              <a:lnSpc>
                <a:spcPct val="100000"/>
              </a:lnSpc>
              <a:spcBef>
                <a:spcPts val="1800"/>
              </a:spcBef>
            </a:pPr>
            <a:r>
              <a:rPr spc="10" dirty="0"/>
              <a:t>Queues</a:t>
            </a:r>
            <a:endParaRPr spc="10" dirty="0"/>
          </a:p>
          <a:p>
            <a:pPr marL="412623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4126865" algn="l"/>
                <a:tab pos="4127500" algn="l"/>
              </a:tabLst>
            </a:pPr>
            <a:r>
              <a:rPr spc="-50" dirty="0"/>
              <a:t>First-in,</a:t>
            </a:r>
            <a:r>
              <a:rPr spc="-160" dirty="0"/>
              <a:t> </a:t>
            </a:r>
            <a:r>
              <a:rPr dirty="0"/>
              <a:t>First-out</a:t>
            </a:r>
            <a:r>
              <a:rPr spc="-130" dirty="0"/>
              <a:t> </a:t>
            </a:r>
            <a:r>
              <a:rPr dirty="0"/>
              <a:t>data</a:t>
            </a:r>
            <a:r>
              <a:rPr spc="-130" dirty="0"/>
              <a:t> </a:t>
            </a:r>
            <a:r>
              <a:rPr spc="-20" dirty="0"/>
              <a:t>structure</a:t>
            </a:r>
            <a:endParaRPr spc="-20" dirty="0"/>
          </a:p>
          <a:p>
            <a:pPr marL="3602355">
              <a:lnSpc>
                <a:spcPct val="100000"/>
              </a:lnSpc>
              <a:spcBef>
                <a:spcPts val="1800"/>
              </a:spcBef>
            </a:pPr>
            <a:r>
              <a:rPr spc="25" dirty="0"/>
              <a:t>Deque</a:t>
            </a:r>
            <a:endParaRPr spc="25" dirty="0"/>
          </a:p>
          <a:p>
            <a:pPr marL="4126230" indent="-290195">
              <a:lnSpc>
                <a:spcPct val="100000"/>
              </a:lnSpc>
              <a:spcBef>
                <a:spcPts val="600"/>
              </a:spcBef>
              <a:buSzPct val="75000"/>
              <a:buFont typeface="Segoe UI" panose="020B0502040204020203"/>
              <a:buChar char="-"/>
              <a:tabLst>
                <a:tab pos="4126865" algn="l"/>
                <a:tab pos="4127500" algn="l"/>
              </a:tabLst>
            </a:pPr>
            <a:r>
              <a:rPr spc="10" dirty="0"/>
              <a:t>Double-ended</a:t>
            </a:r>
            <a:r>
              <a:rPr spc="-170" dirty="0"/>
              <a:t> </a:t>
            </a:r>
            <a:r>
              <a:rPr spc="-5" dirty="0"/>
              <a:t>queue</a:t>
            </a:r>
            <a:endParaRPr spc="-5" dirty="0"/>
          </a:p>
          <a:p>
            <a:pPr marL="3602355">
              <a:lnSpc>
                <a:spcPct val="100000"/>
              </a:lnSpc>
              <a:spcBef>
                <a:spcPts val="1800"/>
              </a:spcBef>
            </a:pPr>
            <a:endParaRPr spc="15" dirty="0"/>
          </a:p>
        </p:txBody>
      </p:sp>
      <p:sp>
        <p:nvSpPr>
          <p:cNvPr id="5" name="object 5"/>
          <p:cNvSpPr txBox="1"/>
          <p:nvPr/>
        </p:nvSpPr>
        <p:spPr>
          <a:xfrm>
            <a:off x="1243898" y="1916483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0008" y="3031265"/>
            <a:ext cx="2393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F5A28"/>
                </a:solidFill>
              </a:rPr>
              <a:t>The</a:t>
            </a:r>
            <a:r>
              <a:rPr sz="2400" spc="-180" dirty="0">
                <a:solidFill>
                  <a:srgbClr val="EF5A28"/>
                </a:solidFill>
              </a:rPr>
              <a:t> </a:t>
            </a:r>
            <a:r>
              <a:rPr sz="2400" spc="15" dirty="0">
                <a:solidFill>
                  <a:srgbClr val="EF5A28"/>
                </a:solidFill>
              </a:rPr>
              <a:t>queue</a:t>
            </a:r>
            <a:r>
              <a:rPr sz="2400" spc="-180" dirty="0">
                <a:solidFill>
                  <a:srgbClr val="EF5A28"/>
                </a:solidFill>
              </a:rPr>
              <a:t> </a:t>
            </a:r>
            <a:r>
              <a:rPr sz="2400" spc="30" dirty="0">
                <a:solidFill>
                  <a:srgbClr val="EF5A28"/>
                </a:solidFill>
              </a:rPr>
              <a:t>gets</a:t>
            </a:r>
            <a:endParaRPr sz="2400"/>
          </a:p>
          <a:p>
            <a:pPr marR="5080" algn="r">
              <a:lnSpc>
                <a:spcPct val="100000"/>
              </a:lnSpc>
            </a:pPr>
            <a:r>
              <a:rPr sz="2400" spc="-5" dirty="0">
                <a:solidFill>
                  <a:srgbClr val="EF5A28"/>
                </a:solidFill>
              </a:rPr>
              <a:t>shorter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34016" y="2336292"/>
            <a:ext cx="1129283" cy="21716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2792" y="2330195"/>
            <a:ext cx="1130807" cy="21716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6995" y="2330195"/>
            <a:ext cx="1130807" cy="21716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34016" y="2343911"/>
            <a:ext cx="1129283" cy="21716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0008" y="3031265"/>
            <a:ext cx="2393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F5A28"/>
                </a:solidFill>
              </a:rPr>
              <a:t>The</a:t>
            </a:r>
            <a:r>
              <a:rPr sz="2400" spc="-180" dirty="0">
                <a:solidFill>
                  <a:srgbClr val="EF5A28"/>
                </a:solidFill>
              </a:rPr>
              <a:t> </a:t>
            </a:r>
            <a:r>
              <a:rPr sz="2400" spc="15" dirty="0">
                <a:solidFill>
                  <a:srgbClr val="EF5A28"/>
                </a:solidFill>
              </a:rPr>
              <a:t>queue</a:t>
            </a:r>
            <a:r>
              <a:rPr sz="2400" spc="-180" dirty="0">
                <a:solidFill>
                  <a:srgbClr val="EF5A28"/>
                </a:solidFill>
              </a:rPr>
              <a:t> </a:t>
            </a:r>
            <a:r>
              <a:rPr sz="2400" spc="30" dirty="0">
                <a:solidFill>
                  <a:srgbClr val="EF5A28"/>
                </a:solidFill>
              </a:rPr>
              <a:t>gets</a:t>
            </a:r>
            <a:endParaRPr sz="2400"/>
          </a:p>
          <a:p>
            <a:pPr marR="5080" algn="r">
              <a:lnSpc>
                <a:spcPct val="100000"/>
              </a:lnSpc>
            </a:pPr>
            <a:r>
              <a:rPr sz="2400" spc="-5" dirty="0">
                <a:solidFill>
                  <a:srgbClr val="EF5A28"/>
                </a:solidFill>
              </a:rPr>
              <a:t>shorter</a:t>
            </a:r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8219" y="2342388"/>
            <a:ext cx="1129282" cy="217169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34016" y="2343911"/>
            <a:ext cx="1129283" cy="21716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0008" y="3031265"/>
            <a:ext cx="2393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F5A28"/>
                </a:solidFill>
              </a:rPr>
              <a:t>The</a:t>
            </a:r>
            <a:r>
              <a:rPr sz="2400" spc="-180" dirty="0">
                <a:solidFill>
                  <a:srgbClr val="EF5A28"/>
                </a:solidFill>
              </a:rPr>
              <a:t> </a:t>
            </a:r>
            <a:r>
              <a:rPr sz="2400" spc="15" dirty="0">
                <a:solidFill>
                  <a:srgbClr val="EF5A28"/>
                </a:solidFill>
              </a:rPr>
              <a:t>queue</a:t>
            </a:r>
            <a:r>
              <a:rPr sz="2400" spc="-180" dirty="0">
                <a:solidFill>
                  <a:srgbClr val="EF5A28"/>
                </a:solidFill>
              </a:rPr>
              <a:t> </a:t>
            </a:r>
            <a:r>
              <a:rPr sz="2400" spc="30" dirty="0">
                <a:solidFill>
                  <a:srgbClr val="EF5A28"/>
                </a:solidFill>
              </a:rPr>
              <a:t>gets</a:t>
            </a:r>
            <a:endParaRPr sz="2400"/>
          </a:p>
          <a:p>
            <a:pPr marR="5080" algn="r">
              <a:lnSpc>
                <a:spcPct val="100000"/>
              </a:lnSpc>
            </a:pPr>
            <a:r>
              <a:rPr sz="2400" spc="-5" dirty="0">
                <a:solidFill>
                  <a:srgbClr val="EF5A28"/>
                </a:solidFill>
              </a:rPr>
              <a:t>shorter</a:t>
            </a:r>
            <a:endParaRPr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6000" y="3214144"/>
            <a:ext cx="2459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F5A28"/>
                </a:solidFill>
              </a:rPr>
              <a:t>Until</a:t>
            </a:r>
            <a:r>
              <a:rPr sz="2400" spc="-140" dirty="0">
                <a:solidFill>
                  <a:srgbClr val="EF5A28"/>
                </a:solidFill>
              </a:rPr>
              <a:t> </a:t>
            </a:r>
            <a:r>
              <a:rPr sz="2400" spc="30" dirty="0">
                <a:solidFill>
                  <a:srgbClr val="EF5A28"/>
                </a:solidFill>
              </a:rPr>
              <a:t>it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-15" dirty="0">
                <a:solidFill>
                  <a:srgbClr val="EF5A28"/>
                </a:solidFill>
              </a:rPr>
              <a:t>is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25" dirty="0">
                <a:solidFill>
                  <a:srgbClr val="EF5A28"/>
                </a:solidFill>
              </a:rPr>
              <a:t>empty</a:t>
            </a:r>
            <a:endParaRPr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95491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2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queue-like</a:t>
            </a:r>
            <a:r>
              <a:rPr sz="2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container</a:t>
            </a:r>
            <a:r>
              <a:rPr sz="2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which</a:t>
            </a:r>
            <a:r>
              <a:rPr sz="2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both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First-in,</a:t>
            </a:r>
            <a:r>
              <a:rPr sz="2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First-out </a:t>
            </a:r>
            <a:r>
              <a:rPr sz="2800" spc="-96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Last-in,</a:t>
            </a:r>
            <a:r>
              <a:rPr sz="2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Last-out.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86645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4800" spc="-2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4800" spc="-15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800" spc="-10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4800" spc="-50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7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2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pc="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5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6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5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9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4800" spc="-2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19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eu</a:t>
            </a:r>
            <a:r>
              <a:rPr sz="4800" spc="-6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5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37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4800" spc="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1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6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4800" spc="-21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4800" spc="-3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1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224" y="520827"/>
            <a:ext cx="4853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Doubly</a:t>
            </a:r>
            <a:r>
              <a:rPr spc="-229" dirty="0"/>
              <a:t> </a:t>
            </a:r>
            <a:r>
              <a:rPr spc="55" dirty="0"/>
              <a:t>Ended</a:t>
            </a:r>
            <a:r>
              <a:rPr spc="-215" dirty="0"/>
              <a:t> </a:t>
            </a:r>
            <a:r>
              <a:rPr spc="-5" dirty="0"/>
              <a:t>Queue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5967984" y="2897123"/>
            <a:ext cx="5516880" cy="1064260"/>
            <a:chOff x="5967984" y="2897123"/>
            <a:chExt cx="5516880" cy="1064260"/>
          </a:xfrm>
        </p:grpSpPr>
        <p:sp>
          <p:nvSpPr>
            <p:cNvPr id="4" name="object 4"/>
            <p:cNvSpPr/>
            <p:nvPr/>
          </p:nvSpPr>
          <p:spPr>
            <a:xfrm>
              <a:off x="5967984" y="2897123"/>
              <a:ext cx="5516880" cy="1064260"/>
            </a:xfrm>
            <a:custGeom>
              <a:avLst/>
              <a:gdLst/>
              <a:ahLst/>
              <a:cxnLst/>
              <a:rect l="l" t="t" r="r" b="b"/>
              <a:pathLst>
                <a:path w="5516880" h="1064260">
                  <a:moveTo>
                    <a:pt x="5516879" y="0"/>
                  </a:moveTo>
                  <a:lnTo>
                    <a:pt x="0" y="0"/>
                  </a:lnTo>
                  <a:lnTo>
                    <a:pt x="0" y="1063752"/>
                  </a:lnTo>
                  <a:lnTo>
                    <a:pt x="5516879" y="1063752"/>
                  </a:lnTo>
                  <a:lnTo>
                    <a:pt x="5516879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71616" y="2961131"/>
              <a:ext cx="5290185" cy="929640"/>
            </a:xfrm>
            <a:custGeom>
              <a:avLst/>
              <a:gdLst/>
              <a:ahLst/>
              <a:cxnLst/>
              <a:rect l="l" t="t" r="r" b="b"/>
              <a:pathLst>
                <a:path w="5290184" h="929639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5290184" h="929639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5290184" h="929639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12"/>
                  </a:lnTo>
                  <a:lnTo>
                    <a:pt x="3131820" y="914412"/>
                  </a:lnTo>
                  <a:lnTo>
                    <a:pt x="3131820" y="0"/>
                  </a:lnTo>
                  <a:close/>
                </a:path>
                <a:path w="5290184" h="929639">
                  <a:moveTo>
                    <a:pt x="4210812" y="15240"/>
                  </a:moveTo>
                  <a:lnTo>
                    <a:pt x="3236976" y="15240"/>
                  </a:lnTo>
                  <a:lnTo>
                    <a:pt x="3236976" y="929640"/>
                  </a:lnTo>
                  <a:lnTo>
                    <a:pt x="4210812" y="929640"/>
                  </a:lnTo>
                  <a:lnTo>
                    <a:pt x="4210812" y="15240"/>
                  </a:lnTo>
                  <a:close/>
                </a:path>
                <a:path w="5290184" h="929639">
                  <a:moveTo>
                    <a:pt x="5289791" y="7620"/>
                  </a:moveTo>
                  <a:lnTo>
                    <a:pt x="4315968" y="7620"/>
                  </a:lnTo>
                  <a:lnTo>
                    <a:pt x="4315968" y="922020"/>
                  </a:lnTo>
                  <a:lnTo>
                    <a:pt x="5289791" y="922020"/>
                  </a:lnTo>
                  <a:lnTo>
                    <a:pt x="5289791" y="7620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495992" y="3999590"/>
            <a:ext cx="8235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8838" y="3999590"/>
            <a:ext cx="541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742" y="3724147"/>
            <a:ext cx="41135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empty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queue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224" y="520827"/>
            <a:ext cx="4853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Doubly</a:t>
            </a:r>
            <a:r>
              <a:rPr spc="-229" dirty="0"/>
              <a:t> </a:t>
            </a:r>
            <a:r>
              <a:rPr spc="55" dirty="0"/>
              <a:t>Ended</a:t>
            </a:r>
            <a:r>
              <a:rPr spc="-215" dirty="0"/>
              <a:t> </a:t>
            </a:r>
            <a:r>
              <a:rPr spc="-5" dirty="0"/>
              <a:t>Queue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5967984" y="2897123"/>
            <a:ext cx="5516880" cy="1064260"/>
            <a:chOff x="5967984" y="2897123"/>
            <a:chExt cx="5516880" cy="1064260"/>
          </a:xfrm>
        </p:grpSpPr>
        <p:sp>
          <p:nvSpPr>
            <p:cNvPr id="4" name="object 4"/>
            <p:cNvSpPr/>
            <p:nvPr/>
          </p:nvSpPr>
          <p:spPr>
            <a:xfrm>
              <a:off x="5967984" y="2897123"/>
              <a:ext cx="5516880" cy="1064260"/>
            </a:xfrm>
            <a:custGeom>
              <a:avLst/>
              <a:gdLst/>
              <a:ahLst/>
              <a:cxnLst/>
              <a:rect l="l" t="t" r="r" b="b"/>
              <a:pathLst>
                <a:path w="5516880" h="1064260">
                  <a:moveTo>
                    <a:pt x="5516879" y="0"/>
                  </a:moveTo>
                  <a:lnTo>
                    <a:pt x="0" y="0"/>
                  </a:lnTo>
                  <a:lnTo>
                    <a:pt x="0" y="1063752"/>
                  </a:lnTo>
                  <a:lnTo>
                    <a:pt x="5516879" y="1063752"/>
                  </a:lnTo>
                  <a:lnTo>
                    <a:pt x="5516879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71616" y="2961131"/>
              <a:ext cx="5290185" cy="929640"/>
            </a:xfrm>
            <a:custGeom>
              <a:avLst/>
              <a:gdLst/>
              <a:ahLst/>
              <a:cxnLst/>
              <a:rect l="l" t="t" r="r" b="b"/>
              <a:pathLst>
                <a:path w="5290184" h="929639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5290184" h="929639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5290184" h="929639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12"/>
                  </a:lnTo>
                  <a:lnTo>
                    <a:pt x="3131820" y="914412"/>
                  </a:lnTo>
                  <a:lnTo>
                    <a:pt x="3131820" y="0"/>
                  </a:lnTo>
                  <a:close/>
                </a:path>
                <a:path w="5290184" h="929639">
                  <a:moveTo>
                    <a:pt x="4210812" y="15240"/>
                  </a:moveTo>
                  <a:lnTo>
                    <a:pt x="3236976" y="15240"/>
                  </a:lnTo>
                  <a:lnTo>
                    <a:pt x="3236976" y="929640"/>
                  </a:lnTo>
                  <a:lnTo>
                    <a:pt x="4210812" y="929640"/>
                  </a:lnTo>
                  <a:lnTo>
                    <a:pt x="4210812" y="15240"/>
                  </a:lnTo>
                  <a:close/>
                </a:path>
                <a:path w="5290184" h="929639">
                  <a:moveTo>
                    <a:pt x="5289791" y="7620"/>
                  </a:moveTo>
                  <a:lnTo>
                    <a:pt x="4315968" y="7620"/>
                  </a:lnTo>
                  <a:lnTo>
                    <a:pt x="4315968" y="922020"/>
                  </a:lnTo>
                  <a:lnTo>
                    <a:pt x="5289791" y="922020"/>
                  </a:lnTo>
                  <a:lnTo>
                    <a:pt x="5289791" y="7620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540629" y="2895853"/>
            <a:ext cx="5516880" cy="1064260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R="462280" algn="r">
              <a:lnSpc>
                <a:spcPct val="100000"/>
              </a:lnSpc>
              <a:spcBef>
                <a:spcPts val="1860"/>
              </a:spcBef>
            </a:pPr>
            <a:r>
              <a:rPr sz="3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8838" y="3999590"/>
            <a:ext cx="5031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9575" algn="l"/>
              </a:tabLst>
            </a:pPr>
            <a:r>
              <a:rPr sz="24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742" y="3426967"/>
            <a:ext cx="4113529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empty</a:t>
            </a:r>
            <a:r>
              <a:rPr sz="2400" spc="-1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queue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”3”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224" y="520827"/>
            <a:ext cx="4853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Doubly</a:t>
            </a:r>
            <a:r>
              <a:rPr spc="-229" dirty="0"/>
              <a:t> </a:t>
            </a:r>
            <a:r>
              <a:rPr spc="55" dirty="0"/>
              <a:t>Ended</a:t>
            </a:r>
            <a:r>
              <a:rPr spc="-215" dirty="0"/>
              <a:t> </a:t>
            </a:r>
            <a:r>
              <a:rPr spc="-5" dirty="0"/>
              <a:t>Queue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5967984" y="2897123"/>
            <a:ext cx="5516880" cy="1064260"/>
            <a:chOff x="5967984" y="2897123"/>
            <a:chExt cx="5516880" cy="1064260"/>
          </a:xfrm>
        </p:grpSpPr>
        <p:sp>
          <p:nvSpPr>
            <p:cNvPr id="4" name="object 4"/>
            <p:cNvSpPr/>
            <p:nvPr/>
          </p:nvSpPr>
          <p:spPr>
            <a:xfrm>
              <a:off x="5967984" y="2897123"/>
              <a:ext cx="5516880" cy="1064260"/>
            </a:xfrm>
            <a:custGeom>
              <a:avLst/>
              <a:gdLst/>
              <a:ahLst/>
              <a:cxnLst/>
              <a:rect l="l" t="t" r="r" b="b"/>
              <a:pathLst>
                <a:path w="5516880" h="1064260">
                  <a:moveTo>
                    <a:pt x="5516879" y="0"/>
                  </a:moveTo>
                  <a:lnTo>
                    <a:pt x="0" y="0"/>
                  </a:lnTo>
                  <a:lnTo>
                    <a:pt x="0" y="1063752"/>
                  </a:lnTo>
                  <a:lnTo>
                    <a:pt x="5516879" y="1063752"/>
                  </a:lnTo>
                  <a:lnTo>
                    <a:pt x="5516879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71616" y="2961131"/>
              <a:ext cx="5290185" cy="929640"/>
            </a:xfrm>
            <a:custGeom>
              <a:avLst/>
              <a:gdLst/>
              <a:ahLst/>
              <a:cxnLst/>
              <a:rect l="l" t="t" r="r" b="b"/>
              <a:pathLst>
                <a:path w="5290184" h="929639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5290184" h="929639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5290184" h="929639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12"/>
                  </a:lnTo>
                  <a:lnTo>
                    <a:pt x="3131820" y="914412"/>
                  </a:lnTo>
                  <a:lnTo>
                    <a:pt x="3131820" y="0"/>
                  </a:lnTo>
                  <a:close/>
                </a:path>
                <a:path w="5290184" h="929639">
                  <a:moveTo>
                    <a:pt x="4210812" y="15240"/>
                  </a:moveTo>
                  <a:lnTo>
                    <a:pt x="3236976" y="15240"/>
                  </a:lnTo>
                  <a:lnTo>
                    <a:pt x="3236976" y="929640"/>
                  </a:lnTo>
                  <a:lnTo>
                    <a:pt x="4210812" y="929640"/>
                  </a:lnTo>
                  <a:lnTo>
                    <a:pt x="4210812" y="15240"/>
                  </a:lnTo>
                  <a:close/>
                </a:path>
                <a:path w="5290184" h="929639">
                  <a:moveTo>
                    <a:pt x="5289791" y="7620"/>
                  </a:moveTo>
                  <a:lnTo>
                    <a:pt x="4315968" y="7620"/>
                  </a:lnTo>
                  <a:lnTo>
                    <a:pt x="4315968" y="922020"/>
                  </a:lnTo>
                  <a:lnTo>
                    <a:pt x="5289791" y="922020"/>
                  </a:lnTo>
                  <a:lnTo>
                    <a:pt x="5289791" y="7620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510784" y="2897123"/>
            <a:ext cx="5516880" cy="1064260"/>
          </a:xfrm>
          <a:prstGeom prst="rect">
            <a:avLst/>
          </a:prstGeom>
        </p:spPr>
        <p:txBody>
          <a:bodyPr vert="horz" wrap="square" lIns="0" tIns="243204" rIns="0" bIns="0" rtlCol="0">
            <a:spAutoFit/>
          </a:bodyPr>
          <a:lstStyle/>
          <a:p>
            <a:pPr marR="462280" algn="r">
              <a:lnSpc>
                <a:spcPct val="100000"/>
              </a:lnSpc>
              <a:spcBef>
                <a:spcPts val="1915"/>
              </a:spcBef>
              <a:tabLst>
                <a:tab pos="1076960" algn="l"/>
              </a:tabLst>
            </a:pPr>
            <a:r>
              <a:rPr sz="3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	</a:t>
            </a:r>
            <a:r>
              <a:rPr sz="3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8838" y="3999590"/>
            <a:ext cx="5031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9575" algn="l"/>
              </a:tabLst>
            </a:pPr>
            <a:r>
              <a:rPr sz="24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742" y="3129788"/>
            <a:ext cx="4113529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empty</a:t>
            </a:r>
            <a:r>
              <a:rPr sz="2400" spc="-1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queue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012825">
              <a:lnSpc>
                <a:spcPct val="163000"/>
              </a:lnSpc>
            </a:pPr>
            <a:r>
              <a:rPr sz="2400" spc="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”3”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head </a:t>
            </a:r>
            <a:r>
              <a:rPr sz="2400" spc="-8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“2”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tail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224" y="520827"/>
            <a:ext cx="4853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Doubly</a:t>
            </a:r>
            <a:r>
              <a:rPr spc="-229" dirty="0"/>
              <a:t> </a:t>
            </a:r>
            <a:r>
              <a:rPr spc="55" dirty="0"/>
              <a:t>Ended</a:t>
            </a:r>
            <a:r>
              <a:rPr spc="-215" dirty="0"/>
              <a:t> </a:t>
            </a:r>
            <a:r>
              <a:rPr spc="-5" dirty="0"/>
              <a:t>Queue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5967984" y="2897123"/>
            <a:ext cx="5516880" cy="1064260"/>
            <a:chOff x="5967984" y="2897123"/>
            <a:chExt cx="5516880" cy="1064260"/>
          </a:xfrm>
        </p:grpSpPr>
        <p:sp>
          <p:nvSpPr>
            <p:cNvPr id="4" name="object 4"/>
            <p:cNvSpPr/>
            <p:nvPr/>
          </p:nvSpPr>
          <p:spPr>
            <a:xfrm>
              <a:off x="5967984" y="2897123"/>
              <a:ext cx="5516880" cy="1064260"/>
            </a:xfrm>
            <a:custGeom>
              <a:avLst/>
              <a:gdLst/>
              <a:ahLst/>
              <a:cxnLst/>
              <a:rect l="l" t="t" r="r" b="b"/>
              <a:pathLst>
                <a:path w="5516880" h="1064260">
                  <a:moveTo>
                    <a:pt x="5516879" y="0"/>
                  </a:moveTo>
                  <a:lnTo>
                    <a:pt x="0" y="0"/>
                  </a:lnTo>
                  <a:lnTo>
                    <a:pt x="0" y="1063752"/>
                  </a:lnTo>
                  <a:lnTo>
                    <a:pt x="5516879" y="1063752"/>
                  </a:lnTo>
                  <a:lnTo>
                    <a:pt x="5516879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71616" y="2961131"/>
              <a:ext cx="5290185" cy="929640"/>
            </a:xfrm>
            <a:custGeom>
              <a:avLst/>
              <a:gdLst/>
              <a:ahLst/>
              <a:cxnLst/>
              <a:rect l="l" t="t" r="r" b="b"/>
              <a:pathLst>
                <a:path w="5290184" h="929639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5290184" h="929639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5290184" h="929639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12"/>
                  </a:lnTo>
                  <a:lnTo>
                    <a:pt x="3131820" y="914412"/>
                  </a:lnTo>
                  <a:lnTo>
                    <a:pt x="3131820" y="0"/>
                  </a:lnTo>
                  <a:close/>
                </a:path>
                <a:path w="5290184" h="929639">
                  <a:moveTo>
                    <a:pt x="4210812" y="15240"/>
                  </a:moveTo>
                  <a:lnTo>
                    <a:pt x="3236976" y="15240"/>
                  </a:lnTo>
                  <a:lnTo>
                    <a:pt x="3236976" y="929640"/>
                  </a:lnTo>
                  <a:lnTo>
                    <a:pt x="4210812" y="929640"/>
                  </a:lnTo>
                  <a:lnTo>
                    <a:pt x="4210812" y="15240"/>
                  </a:lnTo>
                  <a:close/>
                </a:path>
                <a:path w="5290184" h="929639">
                  <a:moveTo>
                    <a:pt x="5289791" y="7620"/>
                  </a:moveTo>
                  <a:lnTo>
                    <a:pt x="4315968" y="7620"/>
                  </a:lnTo>
                  <a:lnTo>
                    <a:pt x="4315968" y="922020"/>
                  </a:lnTo>
                  <a:lnTo>
                    <a:pt x="5289791" y="922020"/>
                  </a:lnTo>
                  <a:lnTo>
                    <a:pt x="5289791" y="7620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967984" y="2897123"/>
            <a:ext cx="5516880" cy="1064260"/>
          </a:xfrm>
          <a:prstGeom prst="rect">
            <a:avLst/>
          </a:prstGeom>
        </p:spPr>
        <p:txBody>
          <a:bodyPr vert="horz" wrap="square" lIns="0" tIns="243204" rIns="0" bIns="0" rtlCol="0">
            <a:spAutoFit/>
          </a:bodyPr>
          <a:lstStyle/>
          <a:p>
            <a:pPr marL="2607945">
              <a:lnSpc>
                <a:spcPct val="100000"/>
              </a:lnSpc>
              <a:spcBef>
                <a:spcPts val="1915"/>
              </a:spcBef>
              <a:tabLst>
                <a:tab pos="3685540" algn="l"/>
                <a:tab pos="4750435" algn="l"/>
              </a:tabLst>
            </a:pPr>
            <a:r>
              <a:rPr sz="5400" spc="-127" baseline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	</a:t>
            </a:r>
            <a:r>
              <a:rPr sz="3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	</a:t>
            </a:r>
            <a:r>
              <a:rPr sz="3600" spc="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8838" y="3999590"/>
            <a:ext cx="5031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9575" algn="l"/>
              </a:tabLst>
            </a:pPr>
            <a:r>
              <a:rPr sz="24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742" y="2832608"/>
            <a:ext cx="4113529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empty</a:t>
            </a:r>
            <a:r>
              <a:rPr sz="2400" spc="-1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queue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993140">
              <a:lnSpc>
                <a:spcPct val="163000"/>
              </a:lnSpc>
            </a:pPr>
            <a:r>
              <a:rPr sz="2400" spc="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”3”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head </a:t>
            </a:r>
            <a:r>
              <a:rPr sz="2400" spc="-8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Add </a:t>
            </a:r>
            <a:r>
              <a:rPr sz="2400" spc="4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“2” </a:t>
            </a:r>
            <a:r>
              <a:rPr sz="2400" spc="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1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tail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”4”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224" y="520827"/>
            <a:ext cx="4853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Doubly</a:t>
            </a:r>
            <a:r>
              <a:rPr spc="-229" dirty="0"/>
              <a:t> </a:t>
            </a:r>
            <a:r>
              <a:rPr spc="55" dirty="0"/>
              <a:t>Ended</a:t>
            </a:r>
            <a:r>
              <a:rPr spc="-215" dirty="0"/>
              <a:t> </a:t>
            </a:r>
            <a:r>
              <a:rPr spc="-5" dirty="0"/>
              <a:t>Queue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5967984" y="2897123"/>
            <a:ext cx="5516880" cy="1064260"/>
            <a:chOff x="5967984" y="2897123"/>
            <a:chExt cx="5516880" cy="1064260"/>
          </a:xfrm>
        </p:grpSpPr>
        <p:sp>
          <p:nvSpPr>
            <p:cNvPr id="4" name="object 4"/>
            <p:cNvSpPr/>
            <p:nvPr/>
          </p:nvSpPr>
          <p:spPr>
            <a:xfrm>
              <a:off x="5967984" y="2897123"/>
              <a:ext cx="5516880" cy="1064260"/>
            </a:xfrm>
            <a:custGeom>
              <a:avLst/>
              <a:gdLst/>
              <a:ahLst/>
              <a:cxnLst/>
              <a:rect l="l" t="t" r="r" b="b"/>
              <a:pathLst>
                <a:path w="5516880" h="1064260">
                  <a:moveTo>
                    <a:pt x="5516879" y="0"/>
                  </a:moveTo>
                  <a:lnTo>
                    <a:pt x="0" y="0"/>
                  </a:lnTo>
                  <a:lnTo>
                    <a:pt x="0" y="1063752"/>
                  </a:lnTo>
                  <a:lnTo>
                    <a:pt x="5516879" y="1063752"/>
                  </a:lnTo>
                  <a:lnTo>
                    <a:pt x="5516879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71616" y="2961131"/>
              <a:ext cx="5290185" cy="929640"/>
            </a:xfrm>
            <a:custGeom>
              <a:avLst/>
              <a:gdLst/>
              <a:ahLst/>
              <a:cxnLst/>
              <a:rect l="l" t="t" r="r" b="b"/>
              <a:pathLst>
                <a:path w="5290184" h="929639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5290184" h="929639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5290184" h="929639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12"/>
                  </a:lnTo>
                  <a:lnTo>
                    <a:pt x="3131820" y="914412"/>
                  </a:lnTo>
                  <a:lnTo>
                    <a:pt x="3131820" y="0"/>
                  </a:lnTo>
                  <a:close/>
                </a:path>
                <a:path w="5290184" h="929639">
                  <a:moveTo>
                    <a:pt x="4210812" y="15240"/>
                  </a:moveTo>
                  <a:lnTo>
                    <a:pt x="3236976" y="15240"/>
                  </a:lnTo>
                  <a:lnTo>
                    <a:pt x="3236976" y="929640"/>
                  </a:lnTo>
                  <a:lnTo>
                    <a:pt x="4210812" y="929640"/>
                  </a:lnTo>
                  <a:lnTo>
                    <a:pt x="4210812" y="15240"/>
                  </a:lnTo>
                  <a:close/>
                </a:path>
                <a:path w="5290184" h="929639">
                  <a:moveTo>
                    <a:pt x="5289791" y="7620"/>
                  </a:moveTo>
                  <a:lnTo>
                    <a:pt x="4315968" y="7620"/>
                  </a:lnTo>
                  <a:lnTo>
                    <a:pt x="4315968" y="922020"/>
                  </a:lnTo>
                  <a:lnTo>
                    <a:pt x="5289791" y="922020"/>
                  </a:lnTo>
                  <a:lnTo>
                    <a:pt x="5289791" y="7620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967984" y="2897123"/>
            <a:ext cx="5516880" cy="1064260"/>
          </a:xfrm>
          <a:prstGeom prst="rect">
            <a:avLst/>
          </a:prstGeom>
        </p:spPr>
        <p:txBody>
          <a:bodyPr vert="horz" wrap="square" lIns="0" tIns="243204" rIns="0" bIns="0" rtlCol="0">
            <a:spAutoFit/>
          </a:bodyPr>
          <a:lstStyle/>
          <a:p>
            <a:pPr marL="1123315" algn="ctr">
              <a:lnSpc>
                <a:spcPct val="100000"/>
              </a:lnSpc>
              <a:spcBef>
                <a:spcPts val="1915"/>
              </a:spcBef>
              <a:tabLst>
                <a:tab pos="2153285" algn="l"/>
                <a:tab pos="3230245" algn="l"/>
                <a:tab pos="4295140" algn="l"/>
              </a:tabLst>
            </a:pPr>
            <a:r>
              <a:rPr sz="3600" spc="-8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	</a:t>
            </a:r>
            <a:r>
              <a:rPr sz="5400" spc="-127" baseline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	</a:t>
            </a:r>
            <a:r>
              <a:rPr sz="3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	</a:t>
            </a:r>
            <a:r>
              <a:rPr sz="3600" spc="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8838" y="3999590"/>
            <a:ext cx="5031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9575" algn="l"/>
              </a:tabLst>
            </a:pPr>
            <a:r>
              <a:rPr sz="24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742" y="2535428"/>
            <a:ext cx="4113529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empty</a:t>
            </a:r>
            <a:r>
              <a:rPr sz="2400" spc="-1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queue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993140">
              <a:lnSpc>
                <a:spcPct val="163000"/>
              </a:lnSpc>
            </a:pPr>
            <a:r>
              <a:rPr sz="2400" spc="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”3”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head </a:t>
            </a:r>
            <a:r>
              <a:rPr sz="2400" spc="-8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Add </a:t>
            </a:r>
            <a:r>
              <a:rPr sz="2400" spc="4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“2” </a:t>
            </a:r>
            <a:r>
              <a:rPr sz="2400" spc="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1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tail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”4”</a:t>
            </a:r>
            <a:r>
              <a:rPr sz="24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head </a:t>
            </a:r>
            <a:r>
              <a:rPr sz="2400" spc="-8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dd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2400" spc="-5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”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73094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Last-in,</a:t>
            </a:r>
            <a:r>
              <a:rPr sz="2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First-out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(LIFO)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container.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164083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4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8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2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1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pc="-15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k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224" y="520827"/>
            <a:ext cx="4853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Doubly</a:t>
            </a:r>
            <a:r>
              <a:rPr spc="-229" dirty="0"/>
              <a:t> </a:t>
            </a:r>
            <a:r>
              <a:rPr spc="55" dirty="0"/>
              <a:t>Ended</a:t>
            </a:r>
            <a:r>
              <a:rPr spc="-215" dirty="0"/>
              <a:t> </a:t>
            </a:r>
            <a:r>
              <a:rPr spc="-5" dirty="0"/>
              <a:t>Queue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5967984" y="2897123"/>
            <a:ext cx="5516880" cy="1064260"/>
            <a:chOff x="5967984" y="2897123"/>
            <a:chExt cx="5516880" cy="1064260"/>
          </a:xfrm>
        </p:grpSpPr>
        <p:sp>
          <p:nvSpPr>
            <p:cNvPr id="4" name="object 4"/>
            <p:cNvSpPr/>
            <p:nvPr/>
          </p:nvSpPr>
          <p:spPr>
            <a:xfrm>
              <a:off x="5967984" y="2897123"/>
              <a:ext cx="5516880" cy="1064260"/>
            </a:xfrm>
            <a:custGeom>
              <a:avLst/>
              <a:gdLst/>
              <a:ahLst/>
              <a:cxnLst/>
              <a:rect l="l" t="t" r="r" b="b"/>
              <a:pathLst>
                <a:path w="5516880" h="1064260">
                  <a:moveTo>
                    <a:pt x="5516879" y="0"/>
                  </a:moveTo>
                  <a:lnTo>
                    <a:pt x="0" y="0"/>
                  </a:lnTo>
                  <a:lnTo>
                    <a:pt x="0" y="1063752"/>
                  </a:lnTo>
                  <a:lnTo>
                    <a:pt x="5516879" y="1063752"/>
                  </a:lnTo>
                  <a:lnTo>
                    <a:pt x="5516879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71616" y="2961131"/>
              <a:ext cx="5290185" cy="929640"/>
            </a:xfrm>
            <a:custGeom>
              <a:avLst/>
              <a:gdLst/>
              <a:ahLst/>
              <a:cxnLst/>
              <a:rect l="l" t="t" r="r" b="b"/>
              <a:pathLst>
                <a:path w="5290184" h="929639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5290184" h="929639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5290184" h="929639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12"/>
                  </a:lnTo>
                  <a:lnTo>
                    <a:pt x="3131820" y="914412"/>
                  </a:lnTo>
                  <a:lnTo>
                    <a:pt x="3131820" y="0"/>
                  </a:lnTo>
                  <a:close/>
                </a:path>
                <a:path w="5290184" h="929639">
                  <a:moveTo>
                    <a:pt x="4210812" y="15240"/>
                  </a:moveTo>
                  <a:lnTo>
                    <a:pt x="3236976" y="15240"/>
                  </a:lnTo>
                  <a:lnTo>
                    <a:pt x="3236976" y="929640"/>
                  </a:lnTo>
                  <a:lnTo>
                    <a:pt x="4210812" y="929640"/>
                  </a:lnTo>
                  <a:lnTo>
                    <a:pt x="4210812" y="15240"/>
                  </a:lnTo>
                  <a:close/>
                </a:path>
                <a:path w="5290184" h="929639">
                  <a:moveTo>
                    <a:pt x="5289791" y="7620"/>
                  </a:moveTo>
                  <a:lnTo>
                    <a:pt x="4315968" y="7620"/>
                  </a:lnTo>
                  <a:lnTo>
                    <a:pt x="4315968" y="922020"/>
                  </a:lnTo>
                  <a:lnTo>
                    <a:pt x="5289791" y="922020"/>
                  </a:lnTo>
                  <a:lnTo>
                    <a:pt x="5289791" y="7620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967984" y="2897123"/>
            <a:ext cx="5516880" cy="1064260"/>
          </a:xfrm>
          <a:prstGeom prst="rect">
            <a:avLst/>
          </a:prstGeom>
        </p:spPr>
        <p:txBody>
          <a:bodyPr vert="horz" wrap="square" lIns="0" tIns="243204" rIns="0" bIns="0" rtlCol="0">
            <a:spAutoFit/>
          </a:bodyPr>
          <a:lstStyle/>
          <a:p>
            <a:pPr marL="499745">
              <a:lnSpc>
                <a:spcPct val="100000"/>
              </a:lnSpc>
              <a:spcBef>
                <a:spcPts val="1915"/>
              </a:spcBef>
              <a:tabLst>
                <a:tab pos="1529715" algn="l"/>
                <a:tab pos="2606675" algn="l"/>
                <a:tab pos="3671570" algn="l"/>
                <a:tab pos="4762500" algn="l"/>
              </a:tabLst>
            </a:pPr>
            <a:r>
              <a:rPr sz="3600" spc="-8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	</a:t>
            </a:r>
            <a:r>
              <a:rPr sz="3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	</a:t>
            </a:r>
            <a:r>
              <a:rPr sz="5400" spc="-97" baseline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	</a:t>
            </a:r>
            <a:r>
              <a:rPr sz="3600" spc="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	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8838" y="3999590"/>
            <a:ext cx="5031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9575" algn="l"/>
              </a:tabLst>
            </a:pPr>
            <a:r>
              <a:rPr sz="24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742" y="2238246"/>
            <a:ext cx="4113529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Start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empty</a:t>
            </a:r>
            <a:r>
              <a:rPr sz="2400" spc="-1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queue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993140">
              <a:lnSpc>
                <a:spcPct val="163000"/>
              </a:lnSpc>
            </a:pPr>
            <a:r>
              <a:rPr sz="2400" spc="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”3”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head </a:t>
            </a:r>
            <a:r>
              <a:rPr sz="2400" spc="-8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Add </a:t>
            </a:r>
            <a:r>
              <a:rPr sz="2400" spc="4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“2” </a:t>
            </a:r>
            <a:r>
              <a:rPr sz="2400" spc="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1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tail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”4”</a:t>
            </a:r>
            <a:r>
              <a:rPr sz="24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head </a:t>
            </a:r>
            <a:r>
              <a:rPr sz="2400" spc="-8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9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1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dd</a:t>
            </a:r>
            <a:r>
              <a:rPr sz="2400" spc="-114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2400" spc="-58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10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”</a:t>
            </a:r>
            <a:r>
              <a:rPr sz="2400" spc="-114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2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2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l  </a:t>
            </a:r>
            <a:r>
              <a:rPr sz="2400" spc="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“5”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224" y="520827"/>
            <a:ext cx="4853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Doubly</a:t>
            </a:r>
            <a:r>
              <a:rPr spc="-229" dirty="0"/>
              <a:t> </a:t>
            </a:r>
            <a:r>
              <a:rPr spc="55" dirty="0"/>
              <a:t>Ended</a:t>
            </a:r>
            <a:r>
              <a:rPr spc="-215" dirty="0"/>
              <a:t> </a:t>
            </a:r>
            <a:r>
              <a:rPr spc="-5" dirty="0"/>
              <a:t>Queue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5967984" y="2897123"/>
            <a:ext cx="5516880" cy="1064260"/>
            <a:chOff x="5967984" y="2897123"/>
            <a:chExt cx="5516880" cy="1064260"/>
          </a:xfrm>
        </p:grpSpPr>
        <p:sp>
          <p:nvSpPr>
            <p:cNvPr id="4" name="object 4"/>
            <p:cNvSpPr/>
            <p:nvPr/>
          </p:nvSpPr>
          <p:spPr>
            <a:xfrm>
              <a:off x="5967984" y="2897123"/>
              <a:ext cx="5516880" cy="1064260"/>
            </a:xfrm>
            <a:custGeom>
              <a:avLst/>
              <a:gdLst/>
              <a:ahLst/>
              <a:cxnLst/>
              <a:rect l="l" t="t" r="r" b="b"/>
              <a:pathLst>
                <a:path w="5516880" h="1064260">
                  <a:moveTo>
                    <a:pt x="5516879" y="0"/>
                  </a:moveTo>
                  <a:lnTo>
                    <a:pt x="0" y="0"/>
                  </a:lnTo>
                  <a:lnTo>
                    <a:pt x="0" y="1063752"/>
                  </a:lnTo>
                  <a:lnTo>
                    <a:pt x="5516879" y="1063752"/>
                  </a:lnTo>
                  <a:lnTo>
                    <a:pt x="5516879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71616" y="2961131"/>
              <a:ext cx="5290185" cy="929640"/>
            </a:xfrm>
            <a:custGeom>
              <a:avLst/>
              <a:gdLst/>
              <a:ahLst/>
              <a:cxnLst/>
              <a:rect l="l" t="t" r="r" b="b"/>
              <a:pathLst>
                <a:path w="5290184" h="929639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5290184" h="929639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5290184" h="929639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12"/>
                  </a:lnTo>
                  <a:lnTo>
                    <a:pt x="3131820" y="914412"/>
                  </a:lnTo>
                  <a:lnTo>
                    <a:pt x="3131820" y="0"/>
                  </a:lnTo>
                  <a:close/>
                </a:path>
                <a:path w="5290184" h="929639">
                  <a:moveTo>
                    <a:pt x="4210812" y="15240"/>
                  </a:moveTo>
                  <a:lnTo>
                    <a:pt x="3236976" y="15240"/>
                  </a:lnTo>
                  <a:lnTo>
                    <a:pt x="3236976" y="929640"/>
                  </a:lnTo>
                  <a:lnTo>
                    <a:pt x="4210812" y="929640"/>
                  </a:lnTo>
                  <a:lnTo>
                    <a:pt x="4210812" y="15240"/>
                  </a:lnTo>
                  <a:close/>
                </a:path>
                <a:path w="5290184" h="929639">
                  <a:moveTo>
                    <a:pt x="5289791" y="7620"/>
                  </a:moveTo>
                  <a:lnTo>
                    <a:pt x="4315968" y="7620"/>
                  </a:lnTo>
                  <a:lnTo>
                    <a:pt x="4315968" y="922020"/>
                  </a:lnTo>
                  <a:lnTo>
                    <a:pt x="5289791" y="922020"/>
                  </a:lnTo>
                  <a:lnTo>
                    <a:pt x="5289791" y="7620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967984" y="2897123"/>
            <a:ext cx="5516880" cy="1064260"/>
          </a:xfrm>
          <a:prstGeom prst="rect">
            <a:avLst/>
          </a:prstGeom>
        </p:spPr>
        <p:txBody>
          <a:bodyPr vert="horz" wrap="square" lIns="0" tIns="243204" rIns="0" bIns="0" rtlCol="0">
            <a:spAutoFit/>
          </a:bodyPr>
          <a:lstStyle/>
          <a:p>
            <a:pPr marL="1123315" algn="ctr">
              <a:lnSpc>
                <a:spcPct val="100000"/>
              </a:lnSpc>
              <a:spcBef>
                <a:spcPts val="1915"/>
              </a:spcBef>
              <a:tabLst>
                <a:tab pos="2153285" algn="l"/>
                <a:tab pos="3230245" algn="l"/>
                <a:tab pos="4295140" algn="l"/>
              </a:tabLst>
            </a:pPr>
            <a:r>
              <a:rPr sz="3600" spc="-8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	</a:t>
            </a:r>
            <a:r>
              <a:rPr sz="5400" spc="-127" baseline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	</a:t>
            </a:r>
            <a:r>
              <a:rPr sz="3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	</a:t>
            </a:r>
            <a:r>
              <a:rPr sz="3600" spc="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8838" y="3999590"/>
            <a:ext cx="5031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9575" algn="l"/>
              </a:tabLst>
            </a:pPr>
            <a:r>
              <a:rPr sz="24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742" y="3724147"/>
            <a:ext cx="4130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400" spc="-1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“5”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224" y="520827"/>
            <a:ext cx="4853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Doubly</a:t>
            </a:r>
            <a:r>
              <a:rPr spc="-229" dirty="0"/>
              <a:t> </a:t>
            </a:r>
            <a:r>
              <a:rPr spc="55" dirty="0"/>
              <a:t>Ended</a:t>
            </a:r>
            <a:r>
              <a:rPr spc="-215" dirty="0"/>
              <a:t> </a:t>
            </a:r>
            <a:r>
              <a:rPr spc="-5" dirty="0"/>
              <a:t>Queue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5967984" y="2897123"/>
            <a:ext cx="5516880" cy="1064260"/>
            <a:chOff x="5967984" y="2897123"/>
            <a:chExt cx="5516880" cy="1064260"/>
          </a:xfrm>
        </p:grpSpPr>
        <p:sp>
          <p:nvSpPr>
            <p:cNvPr id="4" name="object 4"/>
            <p:cNvSpPr/>
            <p:nvPr/>
          </p:nvSpPr>
          <p:spPr>
            <a:xfrm>
              <a:off x="5967984" y="2897123"/>
              <a:ext cx="5516880" cy="1064260"/>
            </a:xfrm>
            <a:custGeom>
              <a:avLst/>
              <a:gdLst/>
              <a:ahLst/>
              <a:cxnLst/>
              <a:rect l="l" t="t" r="r" b="b"/>
              <a:pathLst>
                <a:path w="5516880" h="1064260">
                  <a:moveTo>
                    <a:pt x="5516879" y="0"/>
                  </a:moveTo>
                  <a:lnTo>
                    <a:pt x="0" y="0"/>
                  </a:lnTo>
                  <a:lnTo>
                    <a:pt x="0" y="1063752"/>
                  </a:lnTo>
                  <a:lnTo>
                    <a:pt x="5516879" y="1063752"/>
                  </a:lnTo>
                  <a:lnTo>
                    <a:pt x="5516879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71616" y="2961131"/>
              <a:ext cx="5290185" cy="929640"/>
            </a:xfrm>
            <a:custGeom>
              <a:avLst/>
              <a:gdLst/>
              <a:ahLst/>
              <a:cxnLst/>
              <a:rect l="l" t="t" r="r" b="b"/>
              <a:pathLst>
                <a:path w="5290184" h="929639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5290184" h="929639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5290184" h="929639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12"/>
                  </a:lnTo>
                  <a:lnTo>
                    <a:pt x="3131820" y="914412"/>
                  </a:lnTo>
                  <a:lnTo>
                    <a:pt x="3131820" y="0"/>
                  </a:lnTo>
                  <a:close/>
                </a:path>
                <a:path w="5290184" h="929639">
                  <a:moveTo>
                    <a:pt x="4210812" y="15240"/>
                  </a:moveTo>
                  <a:lnTo>
                    <a:pt x="3236976" y="15240"/>
                  </a:lnTo>
                  <a:lnTo>
                    <a:pt x="3236976" y="929640"/>
                  </a:lnTo>
                  <a:lnTo>
                    <a:pt x="4210812" y="929640"/>
                  </a:lnTo>
                  <a:lnTo>
                    <a:pt x="4210812" y="15240"/>
                  </a:lnTo>
                  <a:close/>
                </a:path>
                <a:path w="5290184" h="929639">
                  <a:moveTo>
                    <a:pt x="5289791" y="7620"/>
                  </a:moveTo>
                  <a:lnTo>
                    <a:pt x="4315968" y="7620"/>
                  </a:lnTo>
                  <a:lnTo>
                    <a:pt x="4315968" y="922020"/>
                  </a:lnTo>
                  <a:lnTo>
                    <a:pt x="5289791" y="922020"/>
                  </a:lnTo>
                  <a:lnTo>
                    <a:pt x="5289791" y="7620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967984" y="2897123"/>
            <a:ext cx="5516880" cy="1064260"/>
          </a:xfrm>
          <a:prstGeom prst="rect">
            <a:avLst/>
          </a:prstGeom>
        </p:spPr>
        <p:txBody>
          <a:bodyPr vert="horz" wrap="square" lIns="0" tIns="243204" rIns="0" bIns="0" rtlCol="0">
            <a:spAutoFit/>
          </a:bodyPr>
          <a:lstStyle/>
          <a:p>
            <a:pPr marL="2607945">
              <a:lnSpc>
                <a:spcPct val="100000"/>
              </a:lnSpc>
              <a:spcBef>
                <a:spcPts val="1915"/>
              </a:spcBef>
              <a:tabLst>
                <a:tab pos="3685540" algn="l"/>
                <a:tab pos="4750435" algn="l"/>
              </a:tabLst>
            </a:pPr>
            <a:r>
              <a:rPr sz="5400" spc="-127" baseline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	</a:t>
            </a:r>
            <a:r>
              <a:rPr sz="3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	</a:t>
            </a:r>
            <a:r>
              <a:rPr sz="3600" spc="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8838" y="3999590"/>
            <a:ext cx="5031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9575" algn="l"/>
              </a:tabLst>
            </a:pPr>
            <a:r>
              <a:rPr sz="24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742" y="3426967"/>
            <a:ext cx="413067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400" spc="-14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“5”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head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7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“1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”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224" y="520827"/>
            <a:ext cx="4853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Doubly</a:t>
            </a:r>
            <a:r>
              <a:rPr spc="-229" dirty="0"/>
              <a:t> </a:t>
            </a:r>
            <a:r>
              <a:rPr spc="55" dirty="0"/>
              <a:t>Ended</a:t>
            </a:r>
            <a:r>
              <a:rPr spc="-215" dirty="0"/>
              <a:t> </a:t>
            </a:r>
            <a:r>
              <a:rPr spc="-5" dirty="0"/>
              <a:t>Queue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5967984" y="2897123"/>
            <a:ext cx="5516880" cy="1064260"/>
            <a:chOff x="5967984" y="2897123"/>
            <a:chExt cx="5516880" cy="1064260"/>
          </a:xfrm>
        </p:grpSpPr>
        <p:sp>
          <p:nvSpPr>
            <p:cNvPr id="4" name="object 4"/>
            <p:cNvSpPr/>
            <p:nvPr/>
          </p:nvSpPr>
          <p:spPr>
            <a:xfrm>
              <a:off x="5967984" y="2897123"/>
              <a:ext cx="5516880" cy="1064260"/>
            </a:xfrm>
            <a:custGeom>
              <a:avLst/>
              <a:gdLst/>
              <a:ahLst/>
              <a:cxnLst/>
              <a:rect l="l" t="t" r="r" b="b"/>
              <a:pathLst>
                <a:path w="5516880" h="1064260">
                  <a:moveTo>
                    <a:pt x="5516879" y="0"/>
                  </a:moveTo>
                  <a:lnTo>
                    <a:pt x="0" y="0"/>
                  </a:lnTo>
                  <a:lnTo>
                    <a:pt x="0" y="1063752"/>
                  </a:lnTo>
                  <a:lnTo>
                    <a:pt x="5516879" y="1063752"/>
                  </a:lnTo>
                  <a:lnTo>
                    <a:pt x="5516879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71616" y="2961131"/>
              <a:ext cx="5290185" cy="929640"/>
            </a:xfrm>
            <a:custGeom>
              <a:avLst/>
              <a:gdLst/>
              <a:ahLst/>
              <a:cxnLst/>
              <a:rect l="l" t="t" r="r" b="b"/>
              <a:pathLst>
                <a:path w="5290184" h="929639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5290184" h="929639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5290184" h="929639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12"/>
                  </a:lnTo>
                  <a:lnTo>
                    <a:pt x="3131820" y="914412"/>
                  </a:lnTo>
                  <a:lnTo>
                    <a:pt x="3131820" y="0"/>
                  </a:lnTo>
                  <a:close/>
                </a:path>
                <a:path w="5290184" h="929639">
                  <a:moveTo>
                    <a:pt x="4210812" y="15240"/>
                  </a:moveTo>
                  <a:lnTo>
                    <a:pt x="3236976" y="15240"/>
                  </a:lnTo>
                  <a:lnTo>
                    <a:pt x="3236976" y="929640"/>
                  </a:lnTo>
                  <a:lnTo>
                    <a:pt x="4210812" y="929640"/>
                  </a:lnTo>
                  <a:lnTo>
                    <a:pt x="4210812" y="15240"/>
                  </a:lnTo>
                  <a:close/>
                </a:path>
                <a:path w="5290184" h="929639">
                  <a:moveTo>
                    <a:pt x="5289791" y="7620"/>
                  </a:moveTo>
                  <a:lnTo>
                    <a:pt x="4315968" y="7620"/>
                  </a:lnTo>
                  <a:lnTo>
                    <a:pt x="4315968" y="922020"/>
                  </a:lnTo>
                  <a:lnTo>
                    <a:pt x="5289791" y="922020"/>
                  </a:lnTo>
                  <a:lnTo>
                    <a:pt x="5289791" y="7620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967984" y="2897123"/>
            <a:ext cx="5516880" cy="1064260"/>
          </a:xfrm>
          <a:prstGeom prst="rect">
            <a:avLst/>
          </a:prstGeom>
        </p:spPr>
        <p:txBody>
          <a:bodyPr vert="horz" wrap="square" lIns="0" tIns="243204" rIns="0" bIns="0" rtlCol="0">
            <a:spAutoFit/>
          </a:bodyPr>
          <a:lstStyle/>
          <a:p>
            <a:pPr marR="447040" algn="r">
              <a:lnSpc>
                <a:spcPct val="100000"/>
              </a:lnSpc>
              <a:spcBef>
                <a:spcPts val="1915"/>
              </a:spcBef>
              <a:tabLst>
                <a:tab pos="1064895" algn="l"/>
              </a:tabLst>
            </a:pPr>
            <a:r>
              <a:rPr sz="3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	</a:t>
            </a:r>
            <a:r>
              <a:rPr sz="3600" spc="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8838" y="3999590"/>
            <a:ext cx="5031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9575" algn="l"/>
              </a:tabLst>
            </a:pPr>
            <a:r>
              <a:rPr sz="24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742" y="3129788"/>
            <a:ext cx="413067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400" spc="-14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“5”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head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313055">
              <a:lnSpc>
                <a:spcPct val="163000"/>
              </a:lnSpc>
            </a:pPr>
            <a:r>
              <a:rPr sz="2400" spc="4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7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“1</a:t>
            </a:r>
            <a:r>
              <a:rPr sz="2400" spc="-114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”</a:t>
            </a:r>
            <a:r>
              <a:rPr sz="2400" spc="-114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14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1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il 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“2”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tail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224" y="520827"/>
            <a:ext cx="4853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Doubly</a:t>
            </a:r>
            <a:r>
              <a:rPr spc="-229" dirty="0"/>
              <a:t> </a:t>
            </a:r>
            <a:r>
              <a:rPr spc="55" dirty="0"/>
              <a:t>Ended</a:t>
            </a:r>
            <a:r>
              <a:rPr spc="-215" dirty="0"/>
              <a:t> </a:t>
            </a:r>
            <a:r>
              <a:rPr spc="-5" dirty="0"/>
              <a:t>Queue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5967984" y="2897123"/>
            <a:ext cx="5516880" cy="1064260"/>
            <a:chOff x="5967984" y="2897123"/>
            <a:chExt cx="5516880" cy="1064260"/>
          </a:xfrm>
        </p:grpSpPr>
        <p:sp>
          <p:nvSpPr>
            <p:cNvPr id="4" name="object 4"/>
            <p:cNvSpPr/>
            <p:nvPr/>
          </p:nvSpPr>
          <p:spPr>
            <a:xfrm>
              <a:off x="5967984" y="2897123"/>
              <a:ext cx="5516880" cy="1064260"/>
            </a:xfrm>
            <a:custGeom>
              <a:avLst/>
              <a:gdLst/>
              <a:ahLst/>
              <a:cxnLst/>
              <a:rect l="l" t="t" r="r" b="b"/>
              <a:pathLst>
                <a:path w="5516880" h="1064260">
                  <a:moveTo>
                    <a:pt x="5516879" y="0"/>
                  </a:moveTo>
                  <a:lnTo>
                    <a:pt x="0" y="0"/>
                  </a:lnTo>
                  <a:lnTo>
                    <a:pt x="0" y="1063752"/>
                  </a:lnTo>
                  <a:lnTo>
                    <a:pt x="5516879" y="1063752"/>
                  </a:lnTo>
                  <a:lnTo>
                    <a:pt x="5516879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71616" y="2961131"/>
              <a:ext cx="5290185" cy="929640"/>
            </a:xfrm>
            <a:custGeom>
              <a:avLst/>
              <a:gdLst/>
              <a:ahLst/>
              <a:cxnLst/>
              <a:rect l="l" t="t" r="r" b="b"/>
              <a:pathLst>
                <a:path w="5290184" h="929639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5290184" h="929639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5290184" h="929639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12"/>
                  </a:lnTo>
                  <a:lnTo>
                    <a:pt x="3131820" y="914412"/>
                  </a:lnTo>
                  <a:lnTo>
                    <a:pt x="3131820" y="0"/>
                  </a:lnTo>
                  <a:close/>
                </a:path>
                <a:path w="5290184" h="929639">
                  <a:moveTo>
                    <a:pt x="4210812" y="15240"/>
                  </a:moveTo>
                  <a:lnTo>
                    <a:pt x="3236976" y="15240"/>
                  </a:lnTo>
                  <a:lnTo>
                    <a:pt x="3236976" y="929640"/>
                  </a:lnTo>
                  <a:lnTo>
                    <a:pt x="4210812" y="929640"/>
                  </a:lnTo>
                  <a:lnTo>
                    <a:pt x="4210812" y="15240"/>
                  </a:lnTo>
                  <a:close/>
                </a:path>
                <a:path w="5290184" h="929639">
                  <a:moveTo>
                    <a:pt x="5289791" y="7620"/>
                  </a:moveTo>
                  <a:lnTo>
                    <a:pt x="4315968" y="7620"/>
                  </a:lnTo>
                  <a:lnTo>
                    <a:pt x="4315968" y="922020"/>
                  </a:lnTo>
                  <a:lnTo>
                    <a:pt x="5289791" y="922020"/>
                  </a:lnTo>
                  <a:lnTo>
                    <a:pt x="5289791" y="7620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510784" y="2897123"/>
            <a:ext cx="5516880" cy="1064260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R="462280" algn="r">
              <a:lnSpc>
                <a:spcPct val="100000"/>
              </a:lnSpc>
              <a:spcBef>
                <a:spcPts val="1860"/>
              </a:spcBef>
            </a:pPr>
            <a:r>
              <a:rPr sz="3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8838" y="3999590"/>
            <a:ext cx="5031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9575" algn="l"/>
              </a:tabLst>
            </a:pPr>
            <a:r>
              <a:rPr sz="24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742" y="2832608"/>
            <a:ext cx="413067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400" spc="-14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“5”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head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3335">
              <a:lnSpc>
                <a:spcPct val="163000"/>
              </a:lnSpc>
            </a:pPr>
            <a:r>
              <a:rPr sz="2400" spc="4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7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“1</a:t>
            </a:r>
            <a:r>
              <a:rPr sz="2400" spc="-114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”</a:t>
            </a:r>
            <a:r>
              <a:rPr sz="2400" spc="-114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114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1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il  </a:t>
            </a:r>
            <a:r>
              <a:rPr sz="240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Remove </a:t>
            </a:r>
            <a:r>
              <a:rPr sz="2400" spc="4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“2”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from the </a:t>
            </a:r>
            <a:r>
              <a:rPr sz="2400" spc="1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tail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“4”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224" y="520827"/>
            <a:ext cx="4853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Doubly</a:t>
            </a:r>
            <a:r>
              <a:rPr spc="-229" dirty="0"/>
              <a:t> </a:t>
            </a:r>
            <a:r>
              <a:rPr spc="55" dirty="0"/>
              <a:t>Ended</a:t>
            </a:r>
            <a:r>
              <a:rPr spc="-215" dirty="0"/>
              <a:t> </a:t>
            </a:r>
            <a:r>
              <a:rPr spc="-5" dirty="0"/>
              <a:t>Queue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5967984" y="2897123"/>
            <a:ext cx="5516880" cy="1064260"/>
            <a:chOff x="5967984" y="2897123"/>
            <a:chExt cx="5516880" cy="1064260"/>
          </a:xfrm>
        </p:grpSpPr>
        <p:sp>
          <p:nvSpPr>
            <p:cNvPr id="4" name="object 4"/>
            <p:cNvSpPr/>
            <p:nvPr/>
          </p:nvSpPr>
          <p:spPr>
            <a:xfrm>
              <a:off x="5967984" y="2897123"/>
              <a:ext cx="5516880" cy="1064260"/>
            </a:xfrm>
            <a:custGeom>
              <a:avLst/>
              <a:gdLst/>
              <a:ahLst/>
              <a:cxnLst/>
              <a:rect l="l" t="t" r="r" b="b"/>
              <a:pathLst>
                <a:path w="5516880" h="1064260">
                  <a:moveTo>
                    <a:pt x="5516879" y="0"/>
                  </a:moveTo>
                  <a:lnTo>
                    <a:pt x="0" y="0"/>
                  </a:lnTo>
                  <a:lnTo>
                    <a:pt x="0" y="1063752"/>
                  </a:lnTo>
                  <a:lnTo>
                    <a:pt x="5516879" y="1063752"/>
                  </a:lnTo>
                  <a:lnTo>
                    <a:pt x="5516879" y="0"/>
                  </a:lnTo>
                  <a:close/>
                </a:path>
              </a:pathLst>
            </a:custGeom>
            <a:solidFill>
              <a:srgbClr val="EF5A2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071616" y="2961131"/>
              <a:ext cx="5290185" cy="929640"/>
            </a:xfrm>
            <a:custGeom>
              <a:avLst/>
              <a:gdLst/>
              <a:ahLst/>
              <a:cxnLst/>
              <a:rect l="l" t="t" r="r" b="b"/>
              <a:pathLst>
                <a:path w="5290184" h="929639">
                  <a:moveTo>
                    <a:pt x="973836" y="7620"/>
                  </a:moveTo>
                  <a:lnTo>
                    <a:pt x="0" y="7620"/>
                  </a:lnTo>
                  <a:lnTo>
                    <a:pt x="0" y="922020"/>
                  </a:lnTo>
                  <a:lnTo>
                    <a:pt x="973836" y="922020"/>
                  </a:lnTo>
                  <a:lnTo>
                    <a:pt x="973836" y="7620"/>
                  </a:lnTo>
                  <a:close/>
                </a:path>
                <a:path w="5290184" h="929639">
                  <a:moveTo>
                    <a:pt x="2052828" y="7620"/>
                  </a:moveTo>
                  <a:lnTo>
                    <a:pt x="1078992" y="7620"/>
                  </a:lnTo>
                  <a:lnTo>
                    <a:pt x="1078992" y="922020"/>
                  </a:lnTo>
                  <a:lnTo>
                    <a:pt x="2052828" y="922020"/>
                  </a:lnTo>
                  <a:lnTo>
                    <a:pt x="2052828" y="7620"/>
                  </a:lnTo>
                  <a:close/>
                </a:path>
                <a:path w="5290184" h="929639">
                  <a:moveTo>
                    <a:pt x="3131820" y="0"/>
                  </a:moveTo>
                  <a:lnTo>
                    <a:pt x="2157984" y="0"/>
                  </a:lnTo>
                  <a:lnTo>
                    <a:pt x="2157984" y="914412"/>
                  </a:lnTo>
                  <a:lnTo>
                    <a:pt x="3131820" y="914412"/>
                  </a:lnTo>
                  <a:lnTo>
                    <a:pt x="3131820" y="0"/>
                  </a:lnTo>
                  <a:close/>
                </a:path>
                <a:path w="5290184" h="929639">
                  <a:moveTo>
                    <a:pt x="4210812" y="15240"/>
                  </a:moveTo>
                  <a:lnTo>
                    <a:pt x="3236976" y="15240"/>
                  </a:lnTo>
                  <a:lnTo>
                    <a:pt x="3236976" y="929640"/>
                  </a:lnTo>
                  <a:lnTo>
                    <a:pt x="4210812" y="929640"/>
                  </a:lnTo>
                  <a:lnTo>
                    <a:pt x="4210812" y="15240"/>
                  </a:lnTo>
                  <a:close/>
                </a:path>
                <a:path w="5290184" h="929639">
                  <a:moveTo>
                    <a:pt x="5289791" y="7620"/>
                  </a:moveTo>
                  <a:lnTo>
                    <a:pt x="4315968" y="7620"/>
                  </a:lnTo>
                  <a:lnTo>
                    <a:pt x="4315968" y="922020"/>
                  </a:lnTo>
                  <a:lnTo>
                    <a:pt x="5289791" y="922020"/>
                  </a:lnTo>
                  <a:lnTo>
                    <a:pt x="5289791" y="7620"/>
                  </a:lnTo>
                  <a:close/>
                </a:path>
              </a:pathLst>
            </a:custGeom>
            <a:solidFill>
              <a:srgbClr val="EF5A2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495992" y="3999590"/>
            <a:ext cx="8235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8838" y="3999590"/>
            <a:ext cx="541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170" y="2352546"/>
            <a:ext cx="415925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400" spc="-14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“5”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head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7145" marR="5080">
              <a:lnSpc>
                <a:spcPct val="163000"/>
              </a:lnSpc>
            </a:pPr>
            <a:r>
              <a:rPr sz="2400" spc="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Remov</a:t>
            </a:r>
            <a:r>
              <a:rPr sz="2400" spc="2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14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4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“1</a:t>
            </a:r>
            <a:r>
              <a:rPr sz="2400" spc="-114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”</a:t>
            </a:r>
            <a:r>
              <a:rPr sz="2400" spc="-114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fro</a:t>
            </a:r>
            <a:r>
              <a:rPr sz="2400" spc="3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114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2400" spc="1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14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tail  </a:t>
            </a:r>
            <a:r>
              <a:rPr sz="2400" spc="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Remove </a:t>
            </a:r>
            <a:r>
              <a:rPr sz="2400" spc="4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“2” </a:t>
            </a:r>
            <a:r>
              <a:rPr sz="2400" spc="2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tail </a:t>
            </a:r>
            <a:r>
              <a:rPr sz="2400" spc="2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“4”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F2F2F"/>
                </a:solidFill>
                <a:latin typeface="Verdana" panose="020B0604030504040204"/>
                <a:cs typeface="Verdana" panose="020B0604030504040204"/>
              </a:rPr>
              <a:t>head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88290" indent="4445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Remove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“3”</a:t>
            </a:r>
            <a:r>
              <a:rPr sz="2400" spc="-1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tail</a:t>
            </a:r>
            <a:r>
              <a:rPr sz="2400" spc="-1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head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066800"/>
            <a:ext cx="11411585" cy="281559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457200"/>
            <a:ext cx="8230870" cy="607631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8575" y="609600"/>
            <a:ext cx="7054850" cy="524256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457200"/>
            <a:ext cx="7853045" cy="57283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54960" y="3031265"/>
            <a:ext cx="3249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stack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plates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</a:pP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initially</a:t>
            </a:r>
            <a:r>
              <a:rPr sz="2400" spc="-1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empty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09104" y="2897885"/>
            <a:ext cx="1781810" cy="2908935"/>
            <a:chOff x="7309104" y="2897885"/>
            <a:chExt cx="1781810" cy="2908935"/>
          </a:xfrm>
        </p:grpSpPr>
        <p:sp>
          <p:nvSpPr>
            <p:cNvPr id="5" name="object 5"/>
            <p:cNvSpPr/>
            <p:nvPr/>
          </p:nvSpPr>
          <p:spPr>
            <a:xfrm>
              <a:off x="73235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0761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323582" y="5793485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658772" y="5360666"/>
            <a:ext cx="1080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65" dirty="0">
                <a:solidFill>
                  <a:srgbClr val="838383"/>
                </a:solidFill>
                <a:latin typeface="Verdana" panose="020B0604030504040204"/>
                <a:cs typeface="Verdana" panose="020B0604030504040204"/>
              </a:rPr>
              <a:t>EMPTY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2180" y="152400"/>
            <a:ext cx="8161020" cy="62357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0" y="304800"/>
            <a:ext cx="7387590" cy="614553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609600"/>
            <a:ext cx="8267065" cy="560006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685800"/>
            <a:ext cx="8185785" cy="536765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8645" y="1917065"/>
            <a:ext cx="40449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sz="36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1384" y="2818490"/>
            <a:ext cx="62357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Operations performed on a Stack</a:t>
            </a:r>
            <a:endParaRPr sz="2400" dirty="0">
              <a:solidFill>
                <a:srgbClr val="2A9FBB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0"/>
            <a:ext cx="8625205" cy="66167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8645" y="1917065"/>
            <a:ext cx="40449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sz="36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1384" y="2818490"/>
            <a:ext cx="62357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Operations performed on a Queue</a:t>
            </a:r>
            <a:endParaRPr sz="2400" dirty="0">
              <a:solidFill>
                <a:srgbClr val="2A9FBB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8645" y="1917065"/>
            <a:ext cx="40449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sz="36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1384" y="2818490"/>
            <a:ext cx="62357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Introduction to the Java ArrayDeque</a:t>
            </a:r>
            <a:endParaRPr sz="2400" dirty="0">
              <a:solidFill>
                <a:srgbClr val="2A9FBB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30" y="457084"/>
            <a:ext cx="8939469" cy="553720"/>
          </a:xfrm>
        </p:spPr>
        <p:txBody>
          <a:bodyPr/>
          <a:p>
            <a:pPr algn="ctr"/>
            <a:r>
              <a:rPr lang="en-US"/>
              <a:t>The API at a Glance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1752600"/>
            <a:ext cx="8843010" cy="403034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457200"/>
            <a:ext cx="8163560" cy="553720"/>
          </a:xfrm>
        </p:spPr>
        <p:txBody>
          <a:bodyPr wrap="square"/>
          <a:p>
            <a:pPr algn="ctr"/>
            <a:r>
              <a:rPr lang="en-US"/>
              <a:t>How's ArrayDeque Implemented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37185" y="1371600"/>
            <a:ext cx="11245215" cy="50463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14116" y="5138875"/>
            <a:ext cx="1562458" cy="19675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323581" y="2897885"/>
            <a:ext cx="0" cy="2895600"/>
          </a:xfrm>
          <a:custGeom>
            <a:avLst/>
            <a:gdLst/>
            <a:ahLst/>
            <a:cxnLst/>
            <a:rect l="l" t="t" r="r" b="b"/>
            <a:pathLst>
              <a:path h="2895600">
                <a:moveTo>
                  <a:pt x="0" y="0"/>
                </a:moveTo>
                <a:lnTo>
                  <a:pt x="0" y="2895600"/>
                </a:lnTo>
              </a:path>
            </a:pathLst>
          </a:custGeom>
          <a:ln w="28956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7323581" y="2897885"/>
            <a:ext cx="1767205" cy="2908935"/>
            <a:chOff x="7323581" y="2897885"/>
            <a:chExt cx="1767205" cy="2908935"/>
          </a:xfrm>
        </p:grpSpPr>
        <p:sp>
          <p:nvSpPr>
            <p:cNvPr id="6" name="object 6"/>
            <p:cNvSpPr/>
            <p:nvPr/>
          </p:nvSpPr>
          <p:spPr>
            <a:xfrm>
              <a:off x="9076181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323581" y="5793485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6676" y="5435869"/>
              <a:ext cx="1584886" cy="20926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20848" y="3031265"/>
            <a:ext cx="33972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4775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EF5A28"/>
                </a:solidFill>
              </a:rPr>
              <a:t>Additional</a:t>
            </a:r>
            <a:r>
              <a:rPr sz="2400" spc="-130" dirty="0">
                <a:solidFill>
                  <a:srgbClr val="EF5A28"/>
                </a:solidFill>
              </a:rPr>
              <a:t> </a:t>
            </a:r>
            <a:r>
              <a:rPr sz="2400" spc="15" dirty="0">
                <a:solidFill>
                  <a:srgbClr val="EF5A28"/>
                </a:solidFill>
              </a:rPr>
              <a:t>plates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15" dirty="0">
                <a:solidFill>
                  <a:srgbClr val="EF5A28"/>
                </a:solidFill>
              </a:rPr>
              <a:t>can </a:t>
            </a:r>
            <a:r>
              <a:rPr sz="2400" spc="-835" dirty="0">
                <a:solidFill>
                  <a:srgbClr val="EF5A28"/>
                </a:solidFill>
              </a:rPr>
              <a:t> </a:t>
            </a:r>
            <a:r>
              <a:rPr sz="2400" spc="65" dirty="0">
                <a:solidFill>
                  <a:srgbClr val="EF5A28"/>
                </a:solidFill>
              </a:rPr>
              <a:t>be</a:t>
            </a:r>
            <a:r>
              <a:rPr sz="2400" spc="-120" dirty="0">
                <a:solidFill>
                  <a:srgbClr val="EF5A28"/>
                </a:solidFill>
              </a:rPr>
              <a:t> </a:t>
            </a:r>
            <a:r>
              <a:rPr sz="2400" spc="60" dirty="0">
                <a:solidFill>
                  <a:srgbClr val="EF5A28"/>
                </a:solidFill>
              </a:rPr>
              <a:t>added</a:t>
            </a:r>
            <a:r>
              <a:rPr sz="2400" spc="-110" dirty="0">
                <a:solidFill>
                  <a:srgbClr val="EF5A28"/>
                </a:solidFill>
              </a:rPr>
              <a:t> </a:t>
            </a:r>
            <a:r>
              <a:rPr sz="2400" spc="55" dirty="0">
                <a:solidFill>
                  <a:srgbClr val="EF5A28"/>
                </a:solidFill>
              </a:rPr>
              <a:t>to</a:t>
            </a:r>
            <a:r>
              <a:rPr sz="2400" spc="-130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the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dirty="0">
                <a:solidFill>
                  <a:srgbClr val="EF5A28"/>
                </a:solidFill>
              </a:rPr>
              <a:t>stack</a:t>
            </a:r>
            <a:endParaRPr sz="24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69224" y="368427"/>
            <a:ext cx="4853551" cy="553720"/>
          </a:xfrm>
        </p:spPr>
        <p:txBody>
          <a:bodyPr/>
          <a:p>
            <a:pPr algn="ctr"/>
            <a:r>
              <a:rPr lang="en-US"/>
              <a:t>ArrayDeque as Stack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00200" y="990600"/>
            <a:ext cx="9002395" cy="570992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0" y="381000"/>
            <a:ext cx="6715760" cy="553720"/>
          </a:xfrm>
        </p:spPr>
        <p:txBody>
          <a:bodyPr wrap="square"/>
          <a:p>
            <a:pPr algn="ctr"/>
            <a:r>
              <a:rPr lang="en-US"/>
              <a:t>ArrayDeque as a Queue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514600" y="1094740"/>
            <a:ext cx="7641590" cy="5168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99019" y="4648200"/>
            <a:ext cx="1584886" cy="19811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323581" y="2897885"/>
            <a:ext cx="0" cy="2895600"/>
          </a:xfrm>
          <a:custGeom>
            <a:avLst/>
            <a:gdLst/>
            <a:ahLst/>
            <a:cxnLst/>
            <a:rect l="l" t="t" r="r" b="b"/>
            <a:pathLst>
              <a:path h="2895600">
                <a:moveTo>
                  <a:pt x="0" y="0"/>
                </a:moveTo>
                <a:lnTo>
                  <a:pt x="0" y="2895600"/>
                </a:lnTo>
              </a:path>
            </a:pathLst>
          </a:custGeom>
          <a:ln w="28956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7323581" y="2897885"/>
            <a:ext cx="1767205" cy="2908935"/>
            <a:chOff x="7323581" y="2897885"/>
            <a:chExt cx="1767205" cy="2908935"/>
          </a:xfrm>
        </p:grpSpPr>
        <p:sp>
          <p:nvSpPr>
            <p:cNvPr id="6" name="object 6"/>
            <p:cNvSpPr/>
            <p:nvPr/>
          </p:nvSpPr>
          <p:spPr>
            <a:xfrm>
              <a:off x="9076181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323581" y="5793485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6676" y="5435869"/>
              <a:ext cx="1584886" cy="2092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8875" y="5038291"/>
              <a:ext cx="1562458" cy="19675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2560" y="2848383"/>
            <a:ext cx="34226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1160" algn="r">
              <a:lnSpc>
                <a:spcPct val="100000"/>
              </a:lnSpc>
              <a:spcBef>
                <a:spcPts val="100"/>
              </a:spcBef>
            </a:pPr>
            <a:r>
              <a:rPr sz="2400" spc="160" dirty="0">
                <a:solidFill>
                  <a:srgbClr val="EF5A28"/>
                </a:solidFill>
              </a:rPr>
              <a:t>We</a:t>
            </a:r>
            <a:r>
              <a:rPr sz="2400" spc="-160" dirty="0">
                <a:solidFill>
                  <a:srgbClr val="EF5A28"/>
                </a:solidFill>
              </a:rPr>
              <a:t> </a:t>
            </a:r>
            <a:r>
              <a:rPr sz="2400" spc="15" dirty="0">
                <a:solidFill>
                  <a:srgbClr val="EF5A28"/>
                </a:solidFill>
              </a:rPr>
              <a:t>can</a:t>
            </a:r>
            <a:r>
              <a:rPr sz="2400" spc="-155" dirty="0">
                <a:solidFill>
                  <a:srgbClr val="EF5A28"/>
                </a:solidFill>
              </a:rPr>
              <a:t> </a:t>
            </a:r>
            <a:r>
              <a:rPr sz="2400" spc="25" dirty="0">
                <a:solidFill>
                  <a:srgbClr val="EF5A28"/>
                </a:solidFill>
              </a:rPr>
              <a:t>only</a:t>
            </a:r>
            <a:r>
              <a:rPr sz="2400" spc="-155" dirty="0">
                <a:solidFill>
                  <a:srgbClr val="EF5A28"/>
                </a:solidFill>
              </a:rPr>
              <a:t> </a:t>
            </a:r>
            <a:r>
              <a:rPr sz="2400" spc="15" dirty="0">
                <a:solidFill>
                  <a:srgbClr val="EF5A28"/>
                </a:solidFill>
              </a:rPr>
              <a:t>access </a:t>
            </a:r>
            <a:r>
              <a:rPr sz="2400" spc="-830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the</a:t>
            </a:r>
            <a:r>
              <a:rPr sz="2400" spc="-140" dirty="0">
                <a:solidFill>
                  <a:srgbClr val="EF5A28"/>
                </a:solidFill>
              </a:rPr>
              <a:t> </a:t>
            </a:r>
            <a:r>
              <a:rPr sz="2400" spc="20" dirty="0">
                <a:solidFill>
                  <a:srgbClr val="EF5A28"/>
                </a:solidFill>
              </a:rPr>
              <a:t>plate</a:t>
            </a:r>
            <a:r>
              <a:rPr sz="2400" spc="-114" dirty="0">
                <a:solidFill>
                  <a:srgbClr val="EF5A28"/>
                </a:solidFill>
              </a:rPr>
              <a:t> </a:t>
            </a:r>
            <a:r>
              <a:rPr sz="2400" spc="-10" dirty="0">
                <a:solidFill>
                  <a:srgbClr val="EF5A28"/>
                </a:solidFill>
              </a:rPr>
              <a:t>at</a:t>
            </a:r>
            <a:r>
              <a:rPr sz="2400" spc="-110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the</a:t>
            </a:r>
            <a:r>
              <a:rPr sz="2400" spc="-140" dirty="0">
                <a:solidFill>
                  <a:srgbClr val="EF5A28"/>
                </a:solidFill>
              </a:rPr>
              <a:t> </a:t>
            </a:r>
            <a:r>
              <a:rPr sz="2400" spc="75" dirty="0">
                <a:solidFill>
                  <a:srgbClr val="EF5A28"/>
                </a:solidFill>
              </a:rPr>
              <a:t>top</a:t>
            </a:r>
            <a:r>
              <a:rPr sz="2400" spc="-110" dirty="0">
                <a:solidFill>
                  <a:srgbClr val="EF5A28"/>
                </a:solidFill>
              </a:rPr>
              <a:t> </a:t>
            </a:r>
            <a:r>
              <a:rPr sz="2400" spc="85" dirty="0">
                <a:solidFill>
                  <a:srgbClr val="EF5A28"/>
                </a:solidFill>
              </a:rPr>
              <a:t>of</a:t>
            </a:r>
            <a:endParaRPr sz="2400"/>
          </a:p>
          <a:p>
            <a:pPr marR="25400" algn="r">
              <a:lnSpc>
                <a:spcPct val="100000"/>
              </a:lnSpc>
            </a:pPr>
            <a:r>
              <a:rPr sz="2400" spc="5" dirty="0">
                <a:solidFill>
                  <a:srgbClr val="EF5A28"/>
                </a:solidFill>
              </a:rPr>
              <a:t>the</a:t>
            </a:r>
            <a:r>
              <a:rPr sz="2400" spc="-200" dirty="0">
                <a:solidFill>
                  <a:srgbClr val="EF5A28"/>
                </a:solidFill>
              </a:rPr>
              <a:t> </a:t>
            </a:r>
            <a:r>
              <a:rPr sz="2400" dirty="0">
                <a:solidFill>
                  <a:srgbClr val="EF5A28"/>
                </a:solidFill>
              </a:rPr>
              <a:t>stack</a:t>
            </a:r>
            <a:endParaRPr sz="240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14116" y="4242763"/>
            <a:ext cx="1562458" cy="19675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323581" y="2897885"/>
            <a:ext cx="0" cy="2895600"/>
          </a:xfrm>
          <a:custGeom>
            <a:avLst/>
            <a:gdLst/>
            <a:ahLst/>
            <a:cxnLst/>
            <a:rect l="l" t="t" r="r" b="b"/>
            <a:pathLst>
              <a:path h="2895600">
                <a:moveTo>
                  <a:pt x="0" y="0"/>
                </a:moveTo>
                <a:lnTo>
                  <a:pt x="0" y="2895600"/>
                </a:lnTo>
              </a:path>
            </a:pathLst>
          </a:custGeom>
          <a:ln w="28956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7309104" y="2897885"/>
            <a:ext cx="1781810" cy="2908935"/>
            <a:chOff x="7309104" y="2897885"/>
            <a:chExt cx="1781810" cy="2908935"/>
          </a:xfrm>
        </p:grpSpPr>
        <p:sp>
          <p:nvSpPr>
            <p:cNvPr id="6" name="object 6"/>
            <p:cNvSpPr/>
            <p:nvPr/>
          </p:nvSpPr>
          <p:spPr>
            <a:xfrm>
              <a:off x="90761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323582" y="5793485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6676" y="5435869"/>
              <a:ext cx="1584886" cy="2092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8876" y="5038291"/>
              <a:ext cx="1562458" cy="19675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9020" y="4620767"/>
              <a:ext cx="1584886" cy="19953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3235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0761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323582" y="5793485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54960" y="3031265"/>
            <a:ext cx="3249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EF5A28"/>
                </a:solidFill>
              </a:rPr>
              <a:t>The</a:t>
            </a:r>
            <a:r>
              <a:rPr sz="2400" spc="-155" dirty="0">
                <a:solidFill>
                  <a:srgbClr val="EF5A28"/>
                </a:solidFill>
              </a:rPr>
              <a:t> </a:t>
            </a:r>
            <a:r>
              <a:rPr sz="2400" spc="10" dirty="0">
                <a:solidFill>
                  <a:srgbClr val="EF5A28"/>
                </a:solidFill>
              </a:rPr>
              <a:t>stack</a:t>
            </a:r>
            <a:r>
              <a:rPr sz="2400" spc="-155" dirty="0">
                <a:solidFill>
                  <a:srgbClr val="EF5A28"/>
                </a:solidFill>
              </a:rPr>
              <a:t> </a:t>
            </a:r>
            <a:r>
              <a:rPr sz="2400" spc="85" dirty="0">
                <a:solidFill>
                  <a:srgbClr val="EF5A28"/>
                </a:solidFill>
              </a:rPr>
              <a:t>of</a:t>
            </a:r>
            <a:r>
              <a:rPr sz="2400" spc="-150" dirty="0">
                <a:solidFill>
                  <a:srgbClr val="EF5A28"/>
                </a:solidFill>
              </a:rPr>
              <a:t> </a:t>
            </a:r>
            <a:r>
              <a:rPr sz="2400" spc="15" dirty="0">
                <a:solidFill>
                  <a:srgbClr val="EF5A28"/>
                </a:solidFill>
              </a:rPr>
              <a:t>plates</a:t>
            </a:r>
            <a:r>
              <a:rPr sz="2400" spc="-155" dirty="0">
                <a:solidFill>
                  <a:srgbClr val="EF5A28"/>
                </a:solidFill>
              </a:rPr>
              <a:t> </a:t>
            </a:r>
            <a:r>
              <a:rPr sz="2400" spc="-15" dirty="0">
                <a:solidFill>
                  <a:srgbClr val="EF5A28"/>
                </a:solidFill>
              </a:rPr>
              <a:t>is</a:t>
            </a:r>
            <a:endParaRPr sz="2400"/>
          </a:p>
          <a:p>
            <a:pPr marR="5715" algn="r">
              <a:lnSpc>
                <a:spcPct val="100000"/>
              </a:lnSpc>
            </a:pPr>
            <a:r>
              <a:rPr sz="2400" spc="40" dirty="0">
                <a:solidFill>
                  <a:srgbClr val="EF5A28"/>
                </a:solidFill>
              </a:rPr>
              <a:t>now</a:t>
            </a:r>
            <a:r>
              <a:rPr sz="2400" spc="-175" dirty="0">
                <a:solidFill>
                  <a:srgbClr val="EF5A28"/>
                </a:solidFill>
              </a:rPr>
              <a:t> </a:t>
            </a:r>
            <a:r>
              <a:rPr sz="2400" spc="105" dirty="0">
                <a:solidFill>
                  <a:srgbClr val="EF5A28"/>
                </a:solidFill>
              </a:rPr>
              <a:t>4</a:t>
            </a:r>
            <a:r>
              <a:rPr sz="2400" spc="-155" dirty="0">
                <a:solidFill>
                  <a:srgbClr val="EF5A28"/>
                </a:solidFill>
              </a:rPr>
              <a:t> </a:t>
            </a:r>
            <a:r>
              <a:rPr sz="2400" spc="65" dirty="0">
                <a:solidFill>
                  <a:srgbClr val="EF5A28"/>
                </a:solidFill>
              </a:rPr>
              <a:t>deep</a:t>
            </a:r>
            <a:endParaRPr sz="240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23581" y="2897885"/>
            <a:ext cx="0" cy="2895600"/>
          </a:xfrm>
          <a:custGeom>
            <a:avLst/>
            <a:gdLst/>
            <a:ahLst/>
            <a:cxnLst/>
            <a:rect l="l" t="t" r="r" b="b"/>
            <a:pathLst>
              <a:path h="2895600">
                <a:moveTo>
                  <a:pt x="0" y="0"/>
                </a:moveTo>
                <a:lnTo>
                  <a:pt x="0" y="2895600"/>
                </a:lnTo>
              </a:path>
            </a:pathLst>
          </a:custGeom>
          <a:ln w="28956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7323581" y="2897885"/>
            <a:ext cx="1767205" cy="2908935"/>
            <a:chOff x="7323581" y="2897885"/>
            <a:chExt cx="1767205" cy="2908935"/>
          </a:xfrm>
        </p:grpSpPr>
        <p:sp>
          <p:nvSpPr>
            <p:cNvPr id="5" name="object 5"/>
            <p:cNvSpPr/>
            <p:nvPr/>
          </p:nvSpPr>
          <p:spPr>
            <a:xfrm>
              <a:off x="9076181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323581" y="5793485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406676" y="5435869"/>
              <a:ext cx="1584886" cy="2092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8875" y="5038291"/>
              <a:ext cx="1562458" cy="19675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4116" y="4242763"/>
              <a:ext cx="1562458" cy="19675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9019" y="4620767"/>
              <a:ext cx="1584886" cy="199535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9261347" y="4046220"/>
            <a:ext cx="1033780" cy="471170"/>
          </a:xfrm>
          <a:custGeom>
            <a:avLst/>
            <a:gdLst/>
            <a:ahLst/>
            <a:cxnLst/>
            <a:rect l="l" t="t" r="r" b="b"/>
            <a:pathLst>
              <a:path w="1033779" h="471170">
                <a:moveTo>
                  <a:pt x="235457" y="0"/>
                </a:moveTo>
                <a:lnTo>
                  <a:pt x="0" y="235457"/>
                </a:lnTo>
                <a:lnTo>
                  <a:pt x="235457" y="470915"/>
                </a:lnTo>
                <a:lnTo>
                  <a:pt x="235457" y="353186"/>
                </a:lnTo>
                <a:lnTo>
                  <a:pt x="1033271" y="353186"/>
                </a:lnTo>
                <a:lnTo>
                  <a:pt x="1033271" y="117728"/>
                </a:lnTo>
                <a:lnTo>
                  <a:pt x="235457" y="117728"/>
                </a:lnTo>
                <a:lnTo>
                  <a:pt x="235457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650235" y="4139637"/>
            <a:ext cx="374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61347" y="5291328"/>
            <a:ext cx="1033780" cy="471170"/>
          </a:xfrm>
          <a:custGeom>
            <a:avLst/>
            <a:gdLst/>
            <a:ahLst/>
            <a:cxnLst/>
            <a:rect l="l" t="t" r="r" b="b"/>
            <a:pathLst>
              <a:path w="1033779" h="471170">
                <a:moveTo>
                  <a:pt x="235457" y="0"/>
                </a:moveTo>
                <a:lnTo>
                  <a:pt x="0" y="235458"/>
                </a:lnTo>
                <a:lnTo>
                  <a:pt x="235457" y="470916"/>
                </a:lnTo>
                <a:lnTo>
                  <a:pt x="235457" y="353187"/>
                </a:lnTo>
                <a:lnTo>
                  <a:pt x="1033271" y="353187"/>
                </a:lnTo>
                <a:lnTo>
                  <a:pt x="1033271" y="117729"/>
                </a:lnTo>
                <a:lnTo>
                  <a:pt x="235457" y="117729"/>
                </a:lnTo>
                <a:lnTo>
                  <a:pt x="235457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446021" y="5385041"/>
            <a:ext cx="782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6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om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21660" y="3031265"/>
            <a:ext cx="30054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 marR="5080" indent="-1524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EF5A28"/>
                </a:solidFill>
              </a:rPr>
              <a:t>There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-15" dirty="0">
                <a:solidFill>
                  <a:srgbClr val="EF5A28"/>
                </a:solidFill>
              </a:rPr>
              <a:t>is</a:t>
            </a:r>
            <a:r>
              <a:rPr sz="2400" spc="-130" dirty="0">
                <a:solidFill>
                  <a:srgbClr val="EF5A28"/>
                </a:solidFill>
              </a:rPr>
              <a:t> </a:t>
            </a:r>
            <a:r>
              <a:rPr sz="2400" spc="-35" dirty="0">
                <a:solidFill>
                  <a:srgbClr val="EF5A28"/>
                </a:solidFill>
              </a:rPr>
              <a:t>a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90" dirty="0">
                <a:solidFill>
                  <a:srgbClr val="EF5A28"/>
                </a:solidFill>
              </a:rPr>
              <a:t>top</a:t>
            </a:r>
            <a:r>
              <a:rPr sz="2400" spc="-130" dirty="0">
                <a:solidFill>
                  <a:srgbClr val="EF5A28"/>
                </a:solidFill>
              </a:rPr>
              <a:t> </a:t>
            </a:r>
            <a:r>
              <a:rPr sz="2400" spc="30" dirty="0">
                <a:solidFill>
                  <a:srgbClr val="EF5A28"/>
                </a:solidFill>
              </a:rPr>
              <a:t>plate </a:t>
            </a:r>
            <a:r>
              <a:rPr sz="2400" spc="-830" dirty="0">
                <a:solidFill>
                  <a:srgbClr val="EF5A28"/>
                </a:solidFill>
              </a:rPr>
              <a:t> </a:t>
            </a:r>
            <a:r>
              <a:rPr sz="2400" spc="10" dirty="0">
                <a:solidFill>
                  <a:srgbClr val="EF5A28"/>
                </a:solidFill>
              </a:rPr>
              <a:t>and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-35" dirty="0">
                <a:solidFill>
                  <a:srgbClr val="EF5A28"/>
                </a:solidFill>
              </a:rPr>
              <a:t>a</a:t>
            </a:r>
            <a:r>
              <a:rPr sz="2400" spc="-120" dirty="0">
                <a:solidFill>
                  <a:srgbClr val="EF5A28"/>
                </a:solidFill>
              </a:rPr>
              <a:t> </a:t>
            </a:r>
            <a:r>
              <a:rPr sz="2400" spc="50" dirty="0">
                <a:solidFill>
                  <a:srgbClr val="EF5A28"/>
                </a:solidFill>
              </a:rPr>
              <a:t>bottom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20" dirty="0">
                <a:solidFill>
                  <a:srgbClr val="EF5A28"/>
                </a:solidFill>
              </a:rPr>
              <a:t>plate</a:t>
            </a:r>
            <a:endParaRPr sz="2400"/>
          </a:p>
        </p:txBody>
      </p:sp>
      <p:grpSp>
        <p:nvGrpSpPr>
          <p:cNvPr id="16" name="object 16"/>
          <p:cNvGrpSpPr/>
          <p:nvPr/>
        </p:nvGrpSpPr>
        <p:grpSpPr>
          <a:xfrm>
            <a:off x="7309104" y="2897885"/>
            <a:ext cx="1781810" cy="2908935"/>
            <a:chOff x="7309104" y="2897885"/>
            <a:chExt cx="1781810" cy="2908935"/>
          </a:xfrm>
        </p:grpSpPr>
        <p:sp>
          <p:nvSpPr>
            <p:cNvPr id="17" name="object 17"/>
            <p:cNvSpPr/>
            <p:nvPr/>
          </p:nvSpPr>
          <p:spPr>
            <a:xfrm>
              <a:off x="73235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0761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323582" y="5793485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23581" y="2897885"/>
            <a:ext cx="0" cy="2895600"/>
          </a:xfrm>
          <a:custGeom>
            <a:avLst/>
            <a:gdLst/>
            <a:ahLst/>
            <a:cxnLst/>
            <a:rect l="l" t="t" r="r" b="b"/>
            <a:pathLst>
              <a:path h="2895600">
                <a:moveTo>
                  <a:pt x="0" y="0"/>
                </a:moveTo>
                <a:lnTo>
                  <a:pt x="0" y="2895600"/>
                </a:lnTo>
              </a:path>
            </a:pathLst>
          </a:custGeom>
          <a:ln w="28956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7323581" y="2897885"/>
            <a:ext cx="1767205" cy="2908935"/>
            <a:chOff x="7323581" y="2897885"/>
            <a:chExt cx="1767205" cy="2908935"/>
          </a:xfrm>
        </p:grpSpPr>
        <p:sp>
          <p:nvSpPr>
            <p:cNvPr id="5" name="object 5"/>
            <p:cNvSpPr/>
            <p:nvPr/>
          </p:nvSpPr>
          <p:spPr>
            <a:xfrm>
              <a:off x="9076181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323581" y="5793485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406676" y="5435869"/>
              <a:ext cx="1584886" cy="2092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8875" y="5038291"/>
              <a:ext cx="1562458" cy="19675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4116" y="4242763"/>
              <a:ext cx="1562458" cy="19675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9019" y="4620767"/>
              <a:ext cx="1584886" cy="199535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9261347" y="4046220"/>
            <a:ext cx="1033780" cy="471170"/>
          </a:xfrm>
          <a:custGeom>
            <a:avLst/>
            <a:gdLst/>
            <a:ahLst/>
            <a:cxnLst/>
            <a:rect l="l" t="t" r="r" b="b"/>
            <a:pathLst>
              <a:path w="1033779" h="471170">
                <a:moveTo>
                  <a:pt x="235457" y="0"/>
                </a:moveTo>
                <a:lnTo>
                  <a:pt x="0" y="235457"/>
                </a:lnTo>
                <a:lnTo>
                  <a:pt x="235457" y="470915"/>
                </a:lnTo>
                <a:lnTo>
                  <a:pt x="235457" y="353186"/>
                </a:lnTo>
                <a:lnTo>
                  <a:pt x="1033271" y="353186"/>
                </a:lnTo>
                <a:lnTo>
                  <a:pt x="1033271" y="117728"/>
                </a:lnTo>
                <a:lnTo>
                  <a:pt x="235457" y="117728"/>
                </a:lnTo>
                <a:lnTo>
                  <a:pt x="235457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650235" y="4139638"/>
            <a:ext cx="374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61347" y="5291328"/>
            <a:ext cx="1033780" cy="471170"/>
          </a:xfrm>
          <a:custGeom>
            <a:avLst/>
            <a:gdLst/>
            <a:ahLst/>
            <a:cxnLst/>
            <a:rect l="l" t="t" r="r" b="b"/>
            <a:pathLst>
              <a:path w="1033779" h="471170">
                <a:moveTo>
                  <a:pt x="235457" y="0"/>
                </a:moveTo>
                <a:lnTo>
                  <a:pt x="0" y="235458"/>
                </a:lnTo>
                <a:lnTo>
                  <a:pt x="235457" y="470916"/>
                </a:lnTo>
                <a:lnTo>
                  <a:pt x="235457" y="353187"/>
                </a:lnTo>
                <a:lnTo>
                  <a:pt x="1033271" y="353187"/>
                </a:lnTo>
                <a:lnTo>
                  <a:pt x="1033271" y="117729"/>
                </a:lnTo>
                <a:lnTo>
                  <a:pt x="235457" y="117729"/>
                </a:lnTo>
                <a:lnTo>
                  <a:pt x="235457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446021" y="5385042"/>
            <a:ext cx="782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6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om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06420" y="3031265"/>
            <a:ext cx="3011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785" marR="5080" indent="-55372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EF5A28"/>
                </a:solidFill>
              </a:rPr>
              <a:t>Plates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50" dirty="0">
                <a:solidFill>
                  <a:srgbClr val="EF5A28"/>
                </a:solidFill>
              </a:rPr>
              <a:t>come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75" dirty="0">
                <a:solidFill>
                  <a:srgbClr val="EF5A28"/>
                </a:solidFill>
              </a:rPr>
              <a:t>off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the </a:t>
            </a:r>
            <a:r>
              <a:rPr sz="2400" spc="-830" dirty="0">
                <a:solidFill>
                  <a:srgbClr val="EF5A28"/>
                </a:solidFill>
              </a:rPr>
              <a:t> </a:t>
            </a:r>
            <a:r>
              <a:rPr sz="2400" spc="75" dirty="0">
                <a:solidFill>
                  <a:srgbClr val="EF5A28"/>
                </a:solidFill>
              </a:rPr>
              <a:t>top</a:t>
            </a:r>
            <a:r>
              <a:rPr sz="2400" spc="-140" dirty="0">
                <a:solidFill>
                  <a:srgbClr val="EF5A28"/>
                </a:solidFill>
              </a:rPr>
              <a:t> </a:t>
            </a:r>
            <a:r>
              <a:rPr sz="2400" spc="85" dirty="0">
                <a:solidFill>
                  <a:srgbClr val="EF5A28"/>
                </a:solidFill>
              </a:rPr>
              <a:t>of</a:t>
            </a:r>
            <a:r>
              <a:rPr sz="2400" spc="-135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the</a:t>
            </a:r>
            <a:r>
              <a:rPr sz="2400" spc="-130" dirty="0">
                <a:solidFill>
                  <a:srgbClr val="EF5A28"/>
                </a:solidFill>
              </a:rPr>
              <a:t> </a:t>
            </a:r>
            <a:r>
              <a:rPr sz="2400" dirty="0">
                <a:solidFill>
                  <a:srgbClr val="EF5A28"/>
                </a:solidFill>
              </a:rPr>
              <a:t>stack</a:t>
            </a:r>
            <a:endParaRPr sz="2400"/>
          </a:p>
        </p:txBody>
      </p:sp>
      <p:grpSp>
        <p:nvGrpSpPr>
          <p:cNvPr id="16" name="object 16"/>
          <p:cNvGrpSpPr/>
          <p:nvPr/>
        </p:nvGrpSpPr>
        <p:grpSpPr>
          <a:xfrm>
            <a:off x="7309104" y="2897885"/>
            <a:ext cx="1781810" cy="2908935"/>
            <a:chOff x="7309104" y="2897885"/>
            <a:chExt cx="1781810" cy="2908935"/>
          </a:xfrm>
        </p:grpSpPr>
        <p:sp>
          <p:nvSpPr>
            <p:cNvPr id="17" name="object 17"/>
            <p:cNvSpPr/>
            <p:nvPr/>
          </p:nvSpPr>
          <p:spPr>
            <a:xfrm>
              <a:off x="73235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076182" y="2897885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28956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323582" y="5793485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2590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F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2464</Words>
  <Application>WPS Presentation</Application>
  <PresentationFormat>On-screen Show (4:3)</PresentationFormat>
  <Paragraphs>328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Arial</vt:lpstr>
      <vt:lpstr>SimSun</vt:lpstr>
      <vt:lpstr>Wingdings</vt:lpstr>
      <vt:lpstr>Verdana</vt:lpstr>
      <vt:lpstr>Segoe UI</vt:lpstr>
      <vt:lpstr>Calibri</vt:lpstr>
      <vt:lpstr>Microsoft YaHei</vt:lpstr>
      <vt:lpstr>Arial Unicode MS</vt:lpstr>
      <vt:lpstr>Office Theme</vt:lpstr>
      <vt:lpstr>Stacks and Queues</vt:lpstr>
      <vt:lpstr>Stacks</vt:lpstr>
      <vt:lpstr>PowerPoint 演示文稿</vt:lpstr>
      <vt:lpstr>PowerPoint 演示文稿</vt:lpstr>
      <vt:lpstr>Additional plates can  be added to the stack</vt:lpstr>
      <vt:lpstr>the stack</vt:lpstr>
      <vt:lpstr>now 4 deep</vt:lpstr>
      <vt:lpstr>There is a top plate  and a bottom plate</vt:lpstr>
      <vt:lpstr>Plates come off the  top of the stack</vt:lpstr>
      <vt:lpstr>the stack</vt:lpstr>
      <vt:lpstr>A single item is the  top and bottom</vt:lpstr>
      <vt:lpstr>PowerPoint 演示文稿</vt:lpstr>
      <vt:lpstr>PowerPoint 演示文稿</vt:lpstr>
      <vt:lpstr>PowerPoint 演示文稿</vt:lpstr>
      <vt:lpstr>line</vt:lpstr>
      <vt:lpstr>Last is “tail”</vt:lpstr>
      <vt:lpstr>PowerPoint 演示文稿</vt:lpstr>
      <vt:lpstr>A new person waits  at the end of the line</vt:lpstr>
      <vt:lpstr>shorter</vt:lpstr>
      <vt:lpstr>shorter</vt:lpstr>
      <vt:lpstr>shorter</vt:lpstr>
      <vt:lpstr>shorter</vt:lpstr>
      <vt:lpstr>Until it is empty</vt:lpstr>
      <vt:lpstr>PowerPoint 演示文稿</vt:lpstr>
      <vt:lpstr>Doubly Ended Queue</vt:lpstr>
      <vt:lpstr>Doubly Ended Queue</vt:lpstr>
      <vt:lpstr>Doubly Ended Queue</vt:lpstr>
      <vt:lpstr>Doubly Ended Queue</vt:lpstr>
      <vt:lpstr>Doubly Ended Queue</vt:lpstr>
      <vt:lpstr>Doubly Ended Queue</vt:lpstr>
      <vt:lpstr>Doubly Ended Queue</vt:lpstr>
      <vt:lpstr>Doubly Ended Queue</vt:lpstr>
      <vt:lpstr>Doubly Ended Queue</vt:lpstr>
      <vt:lpstr>Doubly Ended Queue</vt:lpstr>
      <vt:lpstr>Doubly Ended Queue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API at a Glance</vt:lpstr>
      <vt:lpstr>How's ArrayDeque Implemented</vt:lpstr>
      <vt:lpstr>ArrayDeque as Stack</vt:lpstr>
      <vt:lpstr>ArrayDeque as a Queue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and Queues</dc:title>
  <dc:creator>Ann Grafelman</dc:creator>
  <cp:lastModifiedBy>steve</cp:lastModifiedBy>
  <cp:revision>6</cp:revision>
  <dcterms:created xsi:type="dcterms:W3CDTF">2022-10-01T14:54:00Z</dcterms:created>
  <dcterms:modified xsi:type="dcterms:W3CDTF">2022-10-03T12:03:30Z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2020-06-16T11:00:00Z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2022-10-01T11:00:00Z</vt:filetime>
  </property>
  <property fmtid="{D5CDD505-2E9C-101B-9397-08002B2CF9AE}" pid="5" name="ICV">
    <vt:lpwstr>7E4998BEBA3A4710BEA3718956F64BC9</vt:lpwstr>
  </property>
  <property fmtid="{D5CDD505-2E9C-101B-9397-08002B2CF9AE}" pid="6" name="KSOProductBuildVer">
    <vt:lpwstr>1033-11.2.0.11341</vt:lpwstr>
  </property>
</Properties>
</file>