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458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461" r:id="rId66"/>
    <p:sldId id="459" r:id="rId67"/>
    <p:sldId id="460" r:id="rId68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462" r:id="rId112"/>
    <p:sldId id="463" r:id="rId113"/>
    <p:sldId id="360" r:id="rId114"/>
    <p:sldId id="361" r:id="rId115"/>
    <p:sldId id="362" r:id="rId116"/>
    <p:sldId id="363" r:id="rId117"/>
    <p:sldId id="364" r:id="rId118"/>
    <p:sldId id="365" r:id="rId119"/>
    <p:sldId id="366" r:id="rId120"/>
    <p:sldId id="367" r:id="rId121"/>
    <p:sldId id="369" r:id="rId122"/>
    <p:sldId id="370" r:id="rId123"/>
    <p:sldId id="371" r:id="rId124"/>
    <p:sldId id="372" r:id="rId125"/>
    <p:sldId id="373" r:id="rId126"/>
    <p:sldId id="374" r:id="rId127"/>
    <p:sldId id="375" r:id="rId128"/>
    <p:sldId id="376" r:id="rId129"/>
    <p:sldId id="377" r:id="rId130"/>
    <p:sldId id="378" r:id="rId131"/>
    <p:sldId id="379" r:id="rId132"/>
    <p:sldId id="380" r:id="rId133"/>
    <p:sldId id="381" r:id="rId134"/>
    <p:sldId id="382" r:id="rId135"/>
    <p:sldId id="383" r:id="rId136"/>
    <p:sldId id="384" r:id="rId137"/>
    <p:sldId id="385" r:id="rId138"/>
    <p:sldId id="386" r:id="rId139"/>
    <p:sldId id="387" r:id="rId140"/>
    <p:sldId id="388" r:id="rId141"/>
    <p:sldId id="389" r:id="rId142"/>
    <p:sldId id="390" r:id="rId143"/>
    <p:sldId id="391" r:id="rId144"/>
    <p:sldId id="392" r:id="rId145"/>
    <p:sldId id="393" r:id="rId146"/>
    <p:sldId id="394" r:id="rId147"/>
    <p:sldId id="395" r:id="rId148"/>
    <p:sldId id="396" r:id="rId149"/>
    <p:sldId id="397" r:id="rId150"/>
    <p:sldId id="398" r:id="rId151"/>
    <p:sldId id="399" r:id="rId152"/>
    <p:sldId id="400" r:id="rId153"/>
    <p:sldId id="401" r:id="rId154"/>
    <p:sldId id="402" r:id="rId155"/>
    <p:sldId id="403" r:id="rId156"/>
    <p:sldId id="404" r:id="rId157"/>
    <p:sldId id="405" r:id="rId158"/>
    <p:sldId id="406" r:id="rId159"/>
    <p:sldId id="407" r:id="rId160"/>
    <p:sldId id="408" r:id="rId161"/>
    <p:sldId id="409" r:id="rId162"/>
    <p:sldId id="410" r:id="rId163"/>
    <p:sldId id="411" r:id="rId164"/>
    <p:sldId id="412" r:id="rId165"/>
    <p:sldId id="413" r:id="rId166"/>
    <p:sldId id="414" r:id="rId167"/>
    <p:sldId id="415" r:id="rId168"/>
    <p:sldId id="416" r:id="rId169"/>
    <p:sldId id="417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64" r:id="rId188"/>
    <p:sldId id="465" r:id="rId189"/>
    <p:sldId id="467" r:id="rId190"/>
    <p:sldId id="466" r:id="rId191"/>
    <p:sldId id="468" r:id="rId192"/>
    <p:sldId id="436" r:id="rId193"/>
    <p:sldId id="437" r:id="rId194"/>
    <p:sldId id="438" r:id="rId195"/>
    <p:sldId id="439" r:id="rId196"/>
    <p:sldId id="440" r:id="rId197"/>
    <p:sldId id="441" r:id="rId198"/>
    <p:sldId id="442" r:id="rId199"/>
    <p:sldId id="443" r:id="rId200"/>
    <p:sldId id="444" r:id="rId201"/>
    <p:sldId id="632" r:id="rId202"/>
    <p:sldId id="445" r:id="rId203"/>
    <p:sldId id="446" r:id="rId204"/>
    <p:sldId id="447" r:id="rId205"/>
    <p:sldId id="448" r:id="rId206"/>
    <p:sldId id="449" r:id="rId207"/>
    <p:sldId id="450" r:id="rId208"/>
    <p:sldId id="451" r:id="rId209"/>
    <p:sldId id="452" r:id="rId210"/>
    <p:sldId id="453" r:id="rId211"/>
    <p:sldId id="454" r:id="rId212"/>
    <p:sldId id="455" r:id="rId213"/>
    <p:sldId id="456" r:id="rId214"/>
    <p:sldId id="633" r:id="rId215"/>
    <p:sldId id="634" r:id="rId216"/>
    <p:sldId id="635" r:id="rId217"/>
    <p:sldId id="636" r:id="rId218"/>
    <p:sldId id="637" r:id="rId219"/>
    <p:sldId id="650" r:id="rId220"/>
    <p:sldId id="638" r:id="rId221"/>
    <p:sldId id="639" r:id="rId222"/>
    <p:sldId id="640" r:id="rId223"/>
    <p:sldId id="641" r:id="rId224"/>
    <p:sldId id="642" r:id="rId225"/>
    <p:sldId id="643" r:id="rId226"/>
    <p:sldId id="644" r:id="rId227"/>
    <p:sldId id="645" r:id="rId228"/>
    <p:sldId id="646" r:id="rId229"/>
    <p:sldId id="647" r:id="rId230"/>
    <p:sldId id="648" r:id="rId231"/>
    <p:sldId id="649" r:id="rId232"/>
    <p:sldId id="651" r:id="rId233"/>
    <p:sldId id="652" r:id="rId23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notesMaster" Target="notesMasters/notesMaster1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7" Type="http://schemas.openxmlformats.org/officeDocument/2006/relationships/tableStyles" Target="tableStyles.xml"/><Relationship Id="rId236" Type="http://schemas.openxmlformats.org/officeDocument/2006/relationships/viewProps" Target="viewProps.xml"/><Relationship Id="rId235" Type="http://schemas.openxmlformats.org/officeDocument/2006/relationships/presProps" Target="presProps.xml"/><Relationship Id="rId234" Type="http://schemas.openxmlformats.org/officeDocument/2006/relationships/slide" Target="slides/slide231.xml"/><Relationship Id="rId233" Type="http://schemas.openxmlformats.org/officeDocument/2006/relationships/slide" Target="slides/slide230.xml"/><Relationship Id="rId232" Type="http://schemas.openxmlformats.org/officeDocument/2006/relationships/slide" Target="slides/slide229.xml"/><Relationship Id="rId231" Type="http://schemas.openxmlformats.org/officeDocument/2006/relationships/slide" Target="slides/slide228.xml"/><Relationship Id="rId230" Type="http://schemas.openxmlformats.org/officeDocument/2006/relationships/slide" Target="slides/slide227.xml"/><Relationship Id="rId23" Type="http://schemas.openxmlformats.org/officeDocument/2006/relationships/slide" Target="slides/slide21.xml"/><Relationship Id="rId229" Type="http://schemas.openxmlformats.org/officeDocument/2006/relationships/slide" Target="slides/slide226.xml"/><Relationship Id="rId228" Type="http://schemas.openxmlformats.org/officeDocument/2006/relationships/slide" Target="slides/slide225.xml"/><Relationship Id="rId227" Type="http://schemas.openxmlformats.org/officeDocument/2006/relationships/slide" Target="slides/slide224.xml"/><Relationship Id="rId226" Type="http://schemas.openxmlformats.org/officeDocument/2006/relationships/slide" Target="slides/slide223.xml"/><Relationship Id="rId225" Type="http://schemas.openxmlformats.org/officeDocument/2006/relationships/slide" Target="slides/slide222.xml"/><Relationship Id="rId224" Type="http://schemas.openxmlformats.org/officeDocument/2006/relationships/slide" Target="slides/slide221.xml"/><Relationship Id="rId223" Type="http://schemas.openxmlformats.org/officeDocument/2006/relationships/slide" Target="slides/slide220.xml"/><Relationship Id="rId222" Type="http://schemas.openxmlformats.org/officeDocument/2006/relationships/slide" Target="slides/slide219.xml"/><Relationship Id="rId221" Type="http://schemas.openxmlformats.org/officeDocument/2006/relationships/slide" Target="slides/slide218.xml"/><Relationship Id="rId220" Type="http://schemas.openxmlformats.org/officeDocument/2006/relationships/slide" Target="slides/slide217.xml"/><Relationship Id="rId22" Type="http://schemas.openxmlformats.org/officeDocument/2006/relationships/slide" Target="slides/slide20.xml"/><Relationship Id="rId219" Type="http://schemas.openxmlformats.org/officeDocument/2006/relationships/slide" Target="slides/slide216.xml"/><Relationship Id="rId218" Type="http://schemas.openxmlformats.org/officeDocument/2006/relationships/slide" Target="slides/slide215.xml"/><Relationship Id="rId217" Type="http://schemas.openxmlformats.org/officeDocument/2006/relationships/slide" Target="slides/slide214.xml"/><Relationship Id="rId216" Type="http://schemas.openxmlformats.org/officeDocument/2006/relationships/slide" Target="slides/slide213.xml"/><Relationship Id="rId215" Type="http://schemas.openxmlformats.org/officeDocument/2006/relationships/slide" Target="slides/slide212.xml"/><Relationship Id="rId214" Type="http://schemas.openxmlformats.org/officeDocument/2006/relationships/slide" Target="slides/slide211.xml"/><Relationship Id="rId213" Type="http://schemas.openxmlformats.org/officeDocument/2006/relationships/slide" Target="slides/slide210.xml"/><Relationship Id="rId212" Type="http://schemas.openxmlformats.org/officeDocument/2006/relationships/slide" Target="slides/slide209.xml"/><Relationship Id="rId211" Type="http://schemas.openxmlformats.org/officeDocument/2006/relationships/slide" Target="slides/slide208.xml"/><Relationship Id="rId210" Type="http://schemas.openxmlformats.org/officeDocument/2006/relationships/slide" Target="slides/slide207.xml"/><Relationship Id="rId21" Type="http://schemas.openxmlformats.org/officeDocument/2006/relationships/slide" Target="slides/slide19.xml"/><Relationship Id="rId209" Type="http://schemas.openxmlformats.org/officeDocument/2006/relationships/slide" Target="slides/slide206.xml"/><Relationship Id="rId208" Type="http://schemas.openxmlformats.org/officeDocument/2006/relationships/slide" Target="slides/slide205.xml"/><Relationship Id="rId207" Type="http://schemas.openxmlformats.org/officeDocument/2006/relationships/slide" Target="slides/slide204.xml"/><Relationship Id="rId206" Type="http://schemas.openxmlformats.org/officeDocument/2006/relationships/slide" Target="slides/slide203.xml"/><Relationship Id="rId205" Type="http://schemas.openxmlformats.org/officeDocument/2006/relationships/slide" Target="slides/slide202.xml"/><Relationship Id="rId204" Type="http://schemas.openxmlformats.org/officeDocument/2006/relationships/slide" Target="slides/slide201.xml"/><Relationship Id="rId203" Type="http://schemas.openxmlformats.org/officeDocument/2006/relationships/slide" Target="slides/slide200.xml"/><Relationship Id="rId202" Type="http://schemas.openxmlformats.org/officeDocument/2006/relationships/slide" Target="slides/slide199.xml"/><Relationship Id="rId201" Type="http://schemas.openxmlformats.org/officeDocument/2006/relationships/slide" Target="slides/slide198.xml"/><Relationship Id="rId200" Type="http://schemas.openxmlformats.org/officeDocument/2006/relationships/slide" Target="slides/slide197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9" Type="http://schemas.openxmlformats.org/officeDocument/2006/relationships/slide" Target="slides/slide196.xml"/><Relationship Id="rId198" Type="http://schemas.openxmlformats.org/officeDocument/2006/relationships/slide" Target="slides/slide195.xml"/><Relationship Id="rId197" Type="http://schemas.openxmlformats.org/officeDocument/2006/relationships/slide" Target="slides/slide194.xml"/><Relationship Id="rId196" Type="http://schemas.openxmlformats.org/officeDocument/2006/relationships/slide" Target="slides/slide193.xml"/><Relationship Id="rId195" Type="http://schemas.openxmlformats.org/officeDocument/2006/relationships/slide" Target="slides/slide192.xml"/><Relationship Id="rId194" Type="http://schemas.openxmlformats.org/officeDocument/2006/relationships/slide" Target="slides/slide191.xml"/><Relationship Id="rId193" Type="http://schemas.openxmlformats.org/officeDocument/2006/relationships/slide" Target="slides/slide190.xml"/><Relationship Id="rId192" Type="http://schemas.openxmlformats.org/officeDocument/2006/relationships/slide" Target="slides/slide189.xml"/><Relationship Id="rId191" Type="http://schemas.openxmlformats.org/officeDocument/2006/relationships/slide" Target="slides/slide188.xml"/><Relationship Id="rId190" Type="http://schemas.openxmlformats.org/officeDocument/2006/relationships/slide" Target="slides/slide187.xml"/><Relationship Id="rId19" Type="http://schemas.openxmlformats.org/officeDocument/2006/relationships/slide" Target="slides/slide17.xml"/><Relationship Id="rId189" Type="http://schemas.openxmlformats.org/officeDocument/2006/relationships/slide" Target="slides/slide186.xml"/><Relationship Id="rId188" Type="http://schemas.openxmlformats.org/officeDocument/2006/relationships/slide" Target="slides/slide185.xml"/><Relationship Id="rId187" Type="http://schemas.openxmlformats.org/officeDocument/2006/relationships/slide" Target="slides/slide184.xml"/><Relationship Id="rId186" Type="http://schemas.openxmlformats.org/officeDocument/2006/relationships/slide" Target="slides/slide183.xml"/><Relationship Id="rId185" Type="http://schemas.openxmlformats.org/officeDocument/2006/relationships/slide" Target="slides/slide182.xml"/><Relationship Id="rId184" Type="http://schemas.openxmlformats.org/officeDocument/2006/relationships/slide" Target="slides/slide181.xml"/><Relationship Id="rId183" Type="http://schemas.openxmlformats.org/officeDocument/2006/relationships/slide" Target="slides/slide180.xml"/><Relationship Id="rId182" Type="http://schemas.openxmlformats.org/officeDocument/2006/relationships/slide" Target="slides/slide179.xml"/><Relationship Id="rId181" Type="http://schemas.openxmlformats.org/officeDocument/2006/relationships/slide" Target="slides/slide178.xml"/><Relationship Id="rId180" Type="http://schemas.openxmlformats.org/officeDocument/2006/relationships/slide" Target="slides/slide177.xml"/><Relationship Id="rId18" Type="http://schemas.openxmlformats.org/officeDocument/2006/relationships/slide" Target="slides/slide16.xml"/><Relationship Id="rId179" Type="http://schemas.openxmlformats.org/officeDocument/2006/relationships/slide" Target="slides/slide176.xml"/><Relationship Id="rId178" Type="http://schemas.openxmlformats.org/officeDocument/2006/relationships/slide" Target="slides/slide175.xml"/><Relationship Id="rId177" Type="http://schemas.openxmlformats.org/officeDocument/2006/relationships/slide" Target="slides/slide174.xml"/><Relationship Id="rId176" Type="http://schemas.openxmlformats.org/officeDocument/2006/relationships/slide" Target="slides/slide173.xml"/><Relationship Id="rId175" Type="http://schemas.openxmlformats.org/officeDocument/2006/relationships/slide" Target="slides/slide172.xml"/><Relationship Id="rId174" Type="http://schemas.openxmlformats.org/officeDocument/2006/relationships/slide" Target="slides/slide171.xml"/><Relationship Id="rId173" Type="http://schemas.openxmlformats.org/officeDocument/2006/relationships/slide" Target="slides/slide170.xml"/><Relationship Id="rId172" Type="http://schemas.openxmlformats.org/officeDocument/2006/relationships/slide" Target="slides/slide169.xml"/><Relationship Id="rId171" Type="http://schemas.openxmlformats.org/officeDocument/2006/relationships/slide" Target="slides/slide168.xml"/><Relationship Id="rId170" Type="http://schemas.openxmlformats.org/officeDocument/2006/relationships/slide" Target="slides/slide167.xml"/><Relationship Id="rId17" Type="http://schemas.openxmlformats.org/officeDocument/2006/relationships/slide" Target="slides/slide15.xml"/><Relationship Id="rId169" Type="http://schemas.openxmlformats.org/officeDocument/2006/relationships/slide" Target="slides/slide166.xml"/><Relationship Id="rId168" Type="http://schemas.openxmlformats.org/officeDocument/2006/relationships/slide" Target="slides/slide165.xml"/><Relationship Id="rId167" Type="http://schemas.openxmlformats.org/officeDocument/2006/relationships/slide" Target="slides/slide164.xml"/><Relationship Id="rId166" Type="http://schemas.openxmlformats.org/officeDocument/2006/relationships/slide" Target="slides/slide163.xml"/><Relationship Id="rId165" Type="http://schemas.openxmlformats.org/officeDocument/2006/relationships/slide" Target="slides/slide162.xml"/><Relationship Id="rId164" Type="http://schemas.openxmlformats.org/officeDocument/2006/relationships/slide" Target="slides/slide161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4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3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2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1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02364" y="1920747"/>
            <a:ext cx="6587271" cy="1269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08309" y="3601211"/>
            <a:ext cx="7975381" cy="1056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3787" y="779779"/>
            <a:ext cx="600442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image" Target="../media/image28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image" Target="../media/image28.png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jpeg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jpeg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jpeg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jpeg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jpeg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6.jpeg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7.jpeg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8.jpeg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74491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SORTING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SEARCHING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3400" y="2209800"/>
            <a:ext cx="1137285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85" dirty="0">
                <a:solidFill>
                  <a:srgbClr val="171717"/>
                </a:solidFill>
              </a:rPr>
              <a:t>A</a:t>
            </a:r>
            <a:r>
              <a:rPr sz="4500" spc="10" dirty="0">
                <a:solidFill>
                  <a:srgbClr val="171717"/>
                </a:solidFill>
              </a:rPr>
              <a:t>l</a:t>
            </a:r>
            <a:r>
              <a:rPr sz="4500" spc="65" dirty="0">
                <a:solidFill>
                  <a:srgbClr val="171717"/>
                </a:solidFill>
              </a:rPr>
              <a:t>go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130" dirty="0">
                <a:solidFill>
                  <a:srgbClr val="171717"/>
                </a:solidFill>
              </a:rPr>
              <a:t>h</a:t>
            </a:r>
            <a:r>
              <a:rPr sz="4500" spc="-254" dirty="0">
                <a:solidFill>
                  <a:srgbClr val="171717"/>
                </a:solidFill>
              </a:rPr>
              <a:t>m</a:t>
            </a:r>
            <a:r>
              <a:rPr sz="4500" spc="-75" dirty="0">
                <a:solidFill>
                  <a:srgbClr val="171717"/>
                </a:solidFill>
              </a:rPr>
              <a:t>s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204" dirty="0">
                <a:solidFill>
                  <a:srgbClr val="171717"/>
                </a:solidFill>
              </a:rPr>
              <a:t>a</a:t>
            </a:r>
            <a:r>
              <a:rPr sz="4500" spc="-20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D</a:t>
            </a:r>
            <a:r>
              <a:rPr sz="4500" spc="-160" dirty="0">
                <a:solidFill>
                  <a:srgbClr val="171717"/>
                </a:solidFill>
              </a:rPr>
              <a:t>a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35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140" dirty="0">
                <a:solidFill>
                  <a:srgbClr val="171717"/>
                </a:solidFill>
              </a:rPr>
              <a:t>r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130" dirty="0">
                <a:solidFill>
                  <a:srgbClr val="171717"/>
                </a:solidFill>
              </a:rPr>
              <a:t>u</a:t>
            </a:r>
            <a:r>
              <a:rPr sz="4500" spc="-31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lang="en-US" sz="4500" spc="-105" dirty="0">
                <a:solidFill>
                  <a:srgbClr val="171717"/>
                </a:solidFill>
              </a:rPr>
              <a:t> - Part II</a:t>
            </a:r>
            <a:endParaRPr lang="en-US" sz="4500" spc="-105" dirty="0">
              <a:solidFill>
                <a:srgbClr val="17171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5314" y="2718308"/>
            <a:ext cx="5399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02020"/>
                </a:solidFill>
              </a:rPr>
              <a:t>Measuring</a:t>
            </a:r>
            <a:r>
              <a:rPr sz="3600" spc="-270" dirty="0">
                <a:solidFill>
                  <a:srgbClr val="202020"/>
                </a:solidFill>
              </a:rPr>
              <a:t> </a:t>
            </a:r>
            <a:r>
              <a:rPr sz="3600" spc="5" dirty="0">
                <a:solidFill>
                  <a:srgbClr val="202020"/>
                </a:solidFill>
              </a:rPr>
              <a:t>Performance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98913" y="3571619"/>
          <a:ext cx="37223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791142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1723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172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98913" y="3571619"/>
          <a:ext cx="446278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531723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172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98913" y="3571619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172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98913" y="3571619"/>
          <a:ext cx="594423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98913" y="2811456"/>
          <a:ext cx="594423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4902" y="517651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Merge</a:t>
            </a:r>
            <a:r>
              <a:rPr sz="3600" spc="-265" dirty="0"/>
              <a:t> </a:t>
            </a:r>
            <a:r>
              <a:rPr sz="3600" spc="-35" dirty="0"/>
              <a:t>Sort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10370" y="1555536"/>
          <a:ext cx="4580890" cy="48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0230"/>
                <a:gridCol w="570229"/>
                <a:gridCol w="570230"/>
                <a:gridCol w="570230"/>
                <a:gridCol w="570229"/>
                <a:gridCol w="570229"/>
                <a:gridCol w="570229"/>
              </a:tblGrid>
              <a:tr h="470558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00200" y="2181663"/>
          <a:ext cx="2299970" cy="48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0230"/>
                <a:gridCol w="570229"/>
                <a:gridCol w="570230"/>
              </a:tblGrid>
              <a:tr h="470558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01233" y="2181663"/>
          <a:ext cx="2299970" cy="48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0230"/>
                <a:gridCol w="570229"/>
                <a:gridCol w="570230"/>
              </a:tblGrid>
              <a:tr h="470558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541295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32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1468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2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6896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2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7583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32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77756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2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13184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2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7069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2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83356" y="2814138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2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4006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340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6383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4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8761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4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3514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340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65891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4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68269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4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61137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40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70646" y="3440264"/>
            <a:ext cx="570230" cy="47117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40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41295" y="4066391"/>
            <a:ext cx="570230" cy="471170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3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1468" y="4066391"/>
            <a:ext cx="570230" cy="471170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330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46896" y="4066391"/>
            <a:ext cx="570230" cy="471170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3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07583" y="4066391"/>
            <a:ext cx="570230" cy="471170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3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77756" y="4066391"/>
            <a:ext cx="570230" cy="471170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330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13184" y="4066391"/>
            <a:ext cx="570230" cy="471170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30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17069" y="4066391"/>
            <a:ext cx="570230" cy="471170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30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83356" y="4066391"/>
            <a:ext cx="570230" cy="471170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3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700200" y="4686166"/>
          <a:ext cx="2299970" cy="48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0230"/>
                <a:gridCol w="570229"/>
                <a:gridCol w="570230"/>
              </a:tblGrid>
              <a:tr h="470558"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6201233" y="4686166"/>
          <a:ext cx="2299970" cy="48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0230"/>
                <a:gridCol w="570229"/>
                <a:gridCol w="570230"/>
              </a:tblGrid>
              <a:tr h="470558"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810370" y="5312293"/>
          <a:ext cx="4580890" cy="483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/>
                <a:gridCol w="570230"/>
                <a:gridCol w="570229"/>
                <a:gridCol w="570230"/>
                <a:gridCol w="570230"/>
                <a:gridCol w="570229"/>
                <a:gridCol w="570229"/>
                <a:gridCol w="570229"/>
              </a:tblGrid>
              <a:tr h="470558"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2401676" y="1561886"/>
            <a:ext cx="771525" cy="2349500"/>
          </a:xfrm>
          <a:custGeom>
            <a:avLst/>
            <a:gdLst/>
            <a:ahLst/>
            <a:cxnLst/>
            <a:rect l="l" t="t" r="r" b="b"/>
            <a:pathLst>
              <a:path w="771525" h="2349500">
                <a:moveTo>
                  <a:pt x="771181" y="2348936"/>
                </a:moveTo>
                <a:lnTo>
                  <a:pt x="693470" y="2347630"/>
                </a:lnTo>
                <a:lnTo>
                  <a:pt x="621091" y="2343886"/>
                </a:lnTo>
                <a:lnTo>
                  <a:pt x="555592" y="2337961"/>
                </a:lnTo>
                <a:lnTo>
                  <a:pt x="498526" y="2330114"/>
                </a:lnTo>
                <a:lnTo>
                  <a:pt x="451442" y="2320603"/>
                </a:lnTo>
                <a:lnTo>
                  <a:pt x="393423" y="2297625"/>
                </a:lnTo>
                <a:lnTo>
                  <a:pt x="385589" y="2284674"/>
                </a:lnTo>
                <a:lnTo>
                  <a:pt x="385591" y="1238730"/>
                </a:lnTo>
                <a:lnTo>
                  <a:pt x="377757" y="1225778"/>
                </a:lnTo>
                <a:lnTo>
                  <a:pt x="319738" y="1202800"/>
                </a:lnTo>
                <a:lnTo>
                  <a:pt x="272654" y="1193289"/>
                </a:lnTo>
                <a:lnTo>
                  <a:pt x="215588" y="1185442"/>
                </a:lnTo>
                <a:lnTo>
                  <a:pt x="150089" y="1179518"/>
                </a:lnTo>
                <a:lnTo>
                  <a:pt x="77710" y="1175773"/>
                </a:lnTo>
                <a:lnTo>
                  <a:pt x="0" y="1174468"/>
                </a:lnTo>
                <a:lnTo>
                  <a:pt x="77710" y="1173162"/>
                </a:lnTo>
                <a:lnTo>
                  <a:pt x="150089" y="1169418"/>
                </a:lnTo>
                <a:lnTo>
                  <a:pt x="215588" y="1163493"/>
                </a:lnTo>
                <a:lnTo>
                  <a:pt x="272654" y="1155646"/>
                </a:lnTo>
                <a:lnTo>
                  <a:pt x="319738" y="1146135"/>
                </a:lnTo>
                <a:lnTo>
                  <a:pt x="377757" y="1123157"/>
                </a:lnTo>
                <a:lnTo>
                  <a:pt x="385591" y="1110206"/>
                </a:lnTo>
                <a:lnTo>
                  <a:pt x="385591" y="64261"/>
                </a:lnTo>
                <a:lnTo>
                  <a:pt x="393425" y="51310"/>
                </a:lnTo>
                <a:lnTo>
                  <a:pt x="451444" y="28332"/>
                </a:lnTo>
                <a:lnTo>
                  <a:pt x="498529" y="18821"/>
                </a:lnTo>
                <a:lnTo>
                  <a:pt x="555595" y="10974"/>
                </a:lnTo>
                <a:lnTo>
                  <a:pt x="621093" y="5050"/>
                </a:lnTo>
                <a:lnTo>
                  <a:pt x="693473" y="1305"/>
                </a:lnTo>
                <a:lnTo>
                  <a:pt x="771183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01675" y="4066391"/>
            <a:ext cx="771525" cy="1723389"/>
          </a:xfrm>
          <a:custGeom>
            <a:avLst/>
            <a:gdLst/>
            <a:ahLst/>
            <a:cxnLst/>
            <a:rect l="l" t="t" r="r" b="b"/>
            <a:pathLst>
              <a:path w="771525" h="1723389">
                <a:moveTo>
                  <a:pt x="771181" y="1722810"/>
                </a:moveTo>
                <a:lnTo>
                  <a:pt x="693471" y="1721504"/>
                </a:lnTo>
                <a:lnTo>
                  <a:pt x="621091" y="1717760"/>
                </a:lnTo>
                <a:lnTo>
                  <a:pt x="555593" y="1711835"/>
                </a:lnTo>
                <a:lnTo>
                  <a:pt x="498527" y="1703988"/>
                </a:lnTo>
                <a:lnTo>
                  <a:pt x="451443" y="1694477"/>
                </a:lnTo>
                <a:lnTo>
                  <a:pt x="393424" y="1671499"/>
                </a:lnTo>
                <a:lnTo>
                  <a:pt x="385590" y="1658548"/>
                </a:lnTo>
                <a:lnTo>
                  <a:pt x="385590" y="925667"/>
                </a:lnTo>
                <a:lnTo>
                  <a:pt x="377756" y="912716"/>
                </a:lnTo>
                <a:lnTo>
                  <a:pt x="319737" y="889737"/>
                </a:lnTo>
                <a:lnTo>
                  <a:pt x="272653" y="880227"/>
                </a:lnTo>
                <a:lnTo>
                  <a:pt x="215587" y="872380"/>
                </a:lnTo>
                <a:lnTo>
                  <a:pt x="150089" y="866455"/>
                </a:lnTo>
                <a:lnTo>
                  <a:pt x="77709" y="862710"/>
                </a:lnTo>
                <a:lnTo>
                  <a:pt x="0" y="861405"/>
                </a:lnTo>
                <a:lnTo>
                  <a:pt x="77709" y="860099"/>
                </a:lnTo>
                <a:lnTo>
                  <a:pt x="150089" y="856354"/>
                </a:lnTo>
                <a:lnTo>
                  <a:pt x="215587" y="850429"/>
                </a:lnTo>
                <a:lnTo>
                  <a:pt x="272653" y="842582"/>
                </a:lnTo>
                <a:lnTo>
                  <a:pt x="319737" y="833072"/>
                </a:lnTo>
                <a:lnTo>
                  <a:pt x="377756" y="810093"/>
                </a:lnTo>
                <a:lnTo>
                  <a:pt x="385590" y="797142"/>
                </a:lnTo>
                <a:lnTo>
                  <a:pt x="385590" y="64262"/>
                </a:lnTo>
                <a:lnTo>
                  <a:pt x="393424" y="51311"/>
                </a:lnTo>
                <a:lnTo>
                  <a:pt x="451443" y="28332"/>
                </a:lnTo>
                <a:lnTo>
                  <a:pt x="498527" y="18822"/>
                </a:lnTo>
                <a:lnTo>
                  <a:pt x="555593" y="10975"/>
                </a:lnTo>
                <a:lnTo>
                  <a:pt x="621091" y="5050"/>
                </a:lnTo>
                <a:lnTo>
                  <a:pt x="693471" y="1305"/>
                </a:lnTo>
                <a:lnTo>
                  <a:pt x="771181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420924" y="2555747"/>
            <a:ext cx="607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36272" y="4594860"/>
            <a:ext cx="1377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0300" y="2161137"/>
            <a:ext cx="1632686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548" y="2161137"/>
            <a:ext cx="1776901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9013" y="2161137"/>
            <a:ext cx="1776901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6973" y="4210811"/>
            <a:ext cx="22021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 marR="434975" indent="373380">
              <a:lnSpc>
                <a:spcPct val="125000"/>
              </a:lnSpc>
              <a:spcBef>
                <a:spcPts val="1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Best </a:t>
            </a: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08660" marR="5080" indent="-696595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9051" y="517651"/>
            <a:ext cx="72459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Merge</a:t>
            </a:r>
            <a:r>
              <a:rPr sz="3600" spc="-220" dirty="0"/>
              <a:t> </a:t>
            </a:r>
            <a:r>
              <a:rPr sz="3600" spc="-35" dirty="0"/>
              <a:t>Sort</a:t>
            </a:r>
            <a:r>
              <a:rPr sz="3600" spc="-215" dirty="0"/>
              <a:t> </a:t>
            </a:r>
            <a:r>
              <a:rPr sz="3600" spc="45" dirty="0"/>
              <a:t>Asymptotic</a:t>
            </a:r>
            <a:r>
              <a:rPr sz="3600" spc="-220" dirty="0"/>
              <a:t> </a:t>
            </a:r>
            <a:r>
              <a:rPr sz="3600" spc="-30" dirty="0"/>
              <a:t>Analysis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5051911" y="4201667"/>
            <a:ext cx="22021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 marR="434975" indent="-1270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Average </a:t>
            </a: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6849" y="4201667"/>
            <a:ext cx="22021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 marR="434975" indent="-1270" algn="ctr">
              <a:lnSpc>
                <a:spcPct val="125000"/>
              </a:lnSpc>
              <a:spcBef>
                <a:spcPts val="100"/>
              </a:spcBef>
            </a:pP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Worst </a:t>
            </a:r>
            <a:r>
              <a:rPr sz="20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30645" y="2032508"/>
            <a:ext cx="7266940" cy="262572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 indent="-635" algn="ctr">
              <a:lnSpc>
                <a:spcPct val="85000"/>
              </a:lnSpc>
              <a:spcBef>
                <a:spcPts val="955"/>
              </a:spcBef>
            </a:pP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</a:t>
            </a:r>
            <a:r>
              <a:rPr sz="4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48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  </a:t>
            </a:r>
            <a:r>
              <a:rPr sz="48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4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48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48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48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19881" y="2161137"/>
            <a:ext cx="1473523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2740" y="2161137"/>
            <a:ext cx="158651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9846" y="2190230"/>
            <a:ext cx="1695235" cy="17187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21129" y="4210811"/>
            <a:ext cx="2753360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Divide</a:t>
            </a:r>
            <a:r>
              <a:rPr sz="2000" spc="-114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Conquer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Reduces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problem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down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most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basic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1892" y="517651"/>
            <a:ext cx="4959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Merge</a:t>
            </a:r>
            <a:r>
              <a:rPr sz="3600" spc="-220" dirty="0"/>
              <a:t> </a:t>
            </a:r>
            <a:r>
              <a:rPr sz="3600" spc="-35" dirty="0"/>
              <a:t>Sort</a:t>
            </a:r>
            <a:r>
              <a:rPr sz="3600" spc="-220" dirty="0"/>
              <a:t> </a:t>
            </a:r>
            <a:r>
              <a:rPr sz="3600" spc="-10" dirty="0"/>
              <a:t>Properties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95581" y="4201667"/>
            <a:ext cx="291401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2000" spc="-17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Requirements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46380" marR="238125" algn="ctr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Requires O(n)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27512" y="4201667"/>
            <a:ext cx="27603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 marR="220345" indent="745490">
              <a:lnSpc>
                <a:spcPct val="125000"/>
              </a:lnSpc>
              <a:spcBef>
                <a:spcPts val="100"/>
              </a:spcBef>
            </a:pP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Stable </a:t>
            </a:r>
            <a:r>
              <a:rPr sz="20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items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retain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relative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position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Merge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sort</a:t>
            </a:r>
            <a:r>
              <a:rPr lang="en-US"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4653" y="4658867"/>
            <a:ext cx="3937000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b="1" spc="20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Comparisons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two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relative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equality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5638" y="4658867"/>
            <a:ext cx="383222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b="1" spc="-15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Swaps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two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exchange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72058" y="517651"/>
            <a:ext cx="536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Measuring</a:t>
            </a:r>
            <a:r>
              <a:rPr sz="3600" spc="-260" dirty="0"/>
              <a:t> </a:t>
            </a:r>
            <a:r>
              <a:rPr sz="3600" spc="-10" dirty="0"/>
              <a:t>Performance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362" y="1909673"/>
            <a:ext cx="2430462" cy="226871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228600"/>
            <a:ext cx="7124700" cy="6232525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6122" y="2718308"/>
            <a:ext cx="2230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202020"/>
                </a:solidFill>
              </a:rPr>
              <a:t>Quicksort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8801" y="2361380"/>
            <a:ext cx="1495682" cy="13780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885" y="2161137"/>
            <a:ext cx="170622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1636" y="2161137"/>
            <a:ext cx="2307506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0653" y="4466844"/>
            <a:ext cx="284734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Pick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7142" y="517651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/>
              <a:t>Q</a:t>
            </a:r>
            <a:r>
              <a:rPr sz="3600" spc="70" dirty="0"/>
              <a:t>u</a:t>
            </a:r>
            <a:r>
              <a:rPr sz="3600" spc="30" dirty="0"/>
              <a:t>i</a:t>
            </a:r>
            <a:r>
              <a:rPr sz="3600" spc="50" dirty="0"/>
              <a:t>c</a:t>
            </a:r>
            <a:r>
              <a:rPr sz="3600" spc="-120" dirty="0"/>
              <a:t>k</a:t>
            </a:r>
            <a:r>
              <a:rPr sz="3600" spc="-95" dirty="0"/>
              <a:t>s</a:t>
            </a:r>
            <a:r>
              <a:rPr sz="3600" spc="110" dirty="0"/>
              <a:t>o</a:t>
            </a:r>
            <a:r>
              <a:rPr sz="3600" spc="-105" dirty="0"/>
              <a:t>r</a:t>
            </a:r>
            <a:r>
              <a:rPr sz="3600" spc="20" dirty="0"/>
              <a:t>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55082" y="4466844"/>
            <a:ext cx="289877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7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53975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Reorder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0427" y="4466844"/>
            <a:ext cx="20593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0705">
              <a:lnSpc>
                <a:spcPct val="125000"/>
              </a:lnSpc>
              <a:spcBef>
                <a:spcPts val="1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77520">
              <a:lnSpc>
                <a:spcPct val="100000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8801" y="2361380"/>
            <a:ext cx="1495682" cy="13780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885" y="2161137"/>
            <a:ext cx="170622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1636" y="2161137"/>
            <a:ext cx="2307506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0653" y="4466844"/>
            <a:ext cx="284734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Pick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7142" y="517651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/>
              <a:t>Q</a:t>
            </a:r>
            <a:r>
              <a:rPr sz="3600" spc="70" dirty="0"/>
              <a:t>u</a:t>
            </a:r>
            <a:r>
              <a:rPr sz="3600" spc="30" dirty="0"/>
              <a:t>i</a:t>
            </a:r>
            <a:r>
              <a:rPr sz="3600" spc="50" dirty="0"/>
              <a:t>c</a:t>
            </a:r>
            <a:r>
              <a:rPr sz="3600" spc="-120" dirty="0"/>
              <a:t>k</a:t>
            </a:r>
            <a:r>
              <a:rPr sz="3600" spc="-95" dirty="0"/>
              <a:t>s</a:t>
            </a:r>
            <a:r>
              <a:rPr sz="3600" spc="110" dirty="0"/>
              <a:t>o</a:t>
            </a:r>
            <a:r>
              <a:rPr sz="3600" spc="-105" dirty="0"/>
              <a:t>r</a:t>
            </a:r>
            <a:r>
              <a:rPr sz="3600" spc="20" dirty="0"/>
              <a:t>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55082" y="4466844"/>
            <a:ext cx="289877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7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53975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Reorder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0427" y="4466844"/>
            <a:ext cx="20593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0705">
              <a:lnSpc>
                <a:spcPct val="125000"/>
              </a:lnSpc>
              <a:spcBef>
                <a:spcPts val="1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77520">
              <a:lnSpc>
                <a:spcPct val="100000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34737" y="1822118"/>
            <a:ext cx="7782559" cy="4215765"/>
          </a:xfrm>
          <a:custGeom>
            <a:avLst/>
            <a:gdLst/>
            <a:ahLst/>
            <a:cxnLst/>
            <a:rect l="l" t="t" r="r" b="b"/>
            <a:pathLst>
              <a:path w="7782559" h="4215765">
                <a:moveTo>
                  <a:pt x="7782123" y="0"/>
                </a:moveTo>
                <a:lnTo>
                  <a:pt x="0" y="0"/>
                </a:lnTo>
                <a:lnTo>
                  <a:pt x="0" y="4215266"/>
                </a:lnTo>
                <a:lnTo>
                  <a:pt x="7782123" y="4215266"/>
                </a:lnTo>
                <a:lnTo>
                  <a:pt x="7782123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0453" y="2965196"/>
            <a:ext cx="6283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5" dirty="0">
                <a:solidFill>
                  <a:srgbClr val="FFFFFF"/>
                </a:solidFill>
              </a:rPr>
              <a:t>W</a:t>
            </a:r>
            <a:r>
              <a:rPr sz="4800" spc="55" dirty="0">
                <a:solidFill>
                  <a:srgbClr val="FFFFFF"/>
                </a:solidFill>
              </a:rPr>
              <a:t>h</a:t>
            </a:r>
            <a:r>
              <a:rPr sz="4800" spc="-275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a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p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315" dirty="0">
                <a:solidFill>
                  <a:srgbClr val="FFFFFF"/>
                </a:solidFill>
              </a:rPr>
              <a:t>v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90" dirty="0">
                <a:solidFill>
                  <a:srgbClr val="FFFFFF"/>
                </a:solidFill>
              </a:rPr>
              <a:t>v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220" dirty="0">
                <a:solidFill>
                  <a:srgbClr val="FFFFFF"/>
                </a:solidFill>
              </a:rPr>
              <a:t>u</a:t>
            </a:r>
            <a:r>
              <a:rPr sz="4800" spc="-370" dirty="0">
                <a:solidFill>
                  <a:srgbClr val="FFFFFF"/>
                </a:solidFill>
              </a:rPr>
              <a:t>e</a:t>
            </a:r>
            <a:r>
              <a:rPr sz="4800" spc="-55" dirty="0">
                <a:solidFill>
                  <a:srgbClr val="FFFFFF"/>
                </a:solidFill>
              </a:rPr>
              <a:t>?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743" y="2981451"/>
            <a:ext cx="10012045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00" spc="-9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 </a:t>
            </a:r>
            <a:r>
              <a:rPr sz="2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less </a:t>
            </a: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(or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equal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to)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 </a:t>
            </a:r>
            <a:r>
              <a:rPr sz="2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3743" y="2087371"/>
            <a:ext cx="3227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3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4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2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425" y="1690781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76425" y="3250638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76425" y="4810495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2991" y="517651"/>
            <a:ext cx="515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Selecting</a:t>
            </a:r>
            <a:r>
              <a:rPr sz="3600" spc="-204" dirty="0"/>
              <a:t> </a:t>
            </a:r>
            <a:r>
              <a:rPr sz="3600" spc="-100" dirty="0"/>
              <a:t>a</a:t>
            </a:r>
            <a:r>
              <a:rPr sz="3600" spc="-210" dirty="0"/>
              <a:t> </a:t>
            </a:r>
            <a:r>
              <a:rPr sz="3600" spc="25" dirty="0"/>
              <a:t>Pivot</a:t>
            </a:r>
            <a:r>
              <a:rPr sz="3600" spc="-204" dirty="0"/>
              <a:t> </a:t>
            </a:r>
            <a:r>
              <a:rPr sz="3600" spc="-65" dirty="0"/>
              <a:t>Value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7351" y="1763713"/>
            <a:ext cx="863045" cy="8588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98993" y="2016252"/>
            <a:ext cx="3470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random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347042"/>
            <a:ext cx="882650" cy="813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98993" y="3576828"/>
            <a:ext cx="41332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155" y="4883150"/>
            <a:ext cx="823437" cy="8604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98993" y="5134355"/>
            <a:ext cx="6685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median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first,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last,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2719" y="517651"/>
            <a:ext cx="2399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First</a:t>
            </a:r>
            <a:r>
              <a:rPr sz="3600" spc="-265" dirty="0"/>
              <a:t> </a:t>
            </a:r>
            <a:r>
              <a:rPr sz="3600" spc="-65" dirty="0"/>
              <a:t>Value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2719" y="517651"/>
            <a:ext cx="2399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First</a:t>
            </a:r>
            <a:r>
              <a:rPr sz="3600" spc="-265" dirty="0"/>
              <a:t> </a:t>
            </a:r>
            <a:r>
              <a:rPr sz="3600" spc="-65" dirty="0"/>
              <a:t>Value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2719" y="517651"/>
            <a:ext cx="2399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First</a:t>
            </a:r>
            <a:r>
              <a:rPr sz="3600" spc="-265" dirty="0"/>
              <a:t> </a:t>
            </a:r>
            <a:r>
              <a:rPr sz="3600" spc="-65" dirty="0"/>
              <a:t>Value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56435" y="3613404"/>
            <a:ext cx="62852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1950" spc="15" baseline="26000" dirty="0">
                <a:solidFill>
                  <a:srgbClr val="404040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pre-sorted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425" y="1690781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76425" y="3250638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76425" y="4810495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72058" y="517651"/>
            <a:ext cx="536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Measuring</a:t>
            </a:r>
            <a:r>
              <a:rPr sz="3600" spc="-260" dirty="0"/>
              <a:t> </a:t>
            </a:r>
            <a:r>
              <a:rPr sz="3600" spc="-10" dirty="0"/>
              <a:t>Performance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098993" y="2016252"/>
            <a:ext cx="76917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expressed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Big-O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8993" y="3576828"/>
            <a:ext cx="81045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actual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cost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either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factors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8993" y="5134355"/>
            <a:ext cx="6726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Reducing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either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improve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8190" y="1883017"/>
            <a:ext cx="621367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423" y="3425028"/>
            <a:ext cx="68090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350" y="4941148"/>
            <a:ext cx="478084" cy="75956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2758" y="517651"/>
            <a:ext cx="3299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/>
              <a:t>Random</a:t>
            </a:r>
            <a:r>
              <a:rPr sz="3600" spc="-280" dirty="0"/>
              <a:t> </a:t>
            </a:r>
            <a:r>
              <a:rPr sz="3600" spc="-65" dirty="0"/>
              <a:t>Value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2758" y="517651"/>
            <a:ext cx="3299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/>
              <a:t>Random</a:t>
            </a:r>
            <a:r>
              <a:rPr sz="3600" spc="-280" dirty="0"/>
              <a:t> </a:t>
            </a:r>
            <a:r>
              <a:rPr sz="3600" spc="-65" dirty="0"/>
              <a:t>Value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6385" y="517651"/>
            <a:ext cx="3651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Median</a:t>
            </a:r>
            <a:r>
              <a:rPr sz="3600" spc="-220" dirty="0"/>
              <a:t> </a:t>
            </a:r>
            <a:r>
              <a:rPr sz="3600" spc="75" dirty="0"/>
              <a:t>of</a:t>
            </a:r>
            <a:r>
              <a:rPr sz="3600" spc="-235" dirty="0"/>
              <a:t> </a:t>
            </a:r>
            <a:r>
              <a:rPr sz="3600" spc="-65" dirty="0"/>
              <a:t>Three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6385" y="517651"/>
            <a:ext cx="3651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Median</a:t>
            </a:r>
            <a:r>
              <a:rPr sz="3600" spc="-229" dirty="0"/>
              <a:t> </a:t>
            </a:r>
            <a:r>
              <a:rPr sz="3600" spc="75" dirty="0"/>
              <a:t>of</a:t>
            </a:r>
            <a:r>
              <a:rPr sz="3600" spc="-229" dirty="0"/>
              <a:t> </a:t>
            </a:r>
            <a:r>
              <a:rPr sz="3600" spc="-65" dirty="0"/>
              <a:t>Three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76CBE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76CB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76CBE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6385" y="517651"/>
            <a:ext cx="3651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Median</a:t>
            </a:r>
            <a:r>
              <a:rPr sz="3600" spc="-220" dirty="0"/>
              <a:t> </a:t>
            </a:r>
            <a:r>
              <a:rPr sz="3600" spc="75" dirty="0"/>
              <a:t>of</a:t>
            </a:r>
            <a:r>
              <a:rPr sz="3600" spc="-235" dirty="0"/>
              <a:t> </a:t>
            </a:r>
            <a:r>
              <a:rPr sz="3600" spc="-65" dirty="0"/>
              <a:t>Three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8801" y="2361380"/>
            <a:ext cx="1495682" cy="13780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885" y="2161137"/>
            <a:ext cx="170622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1636" y="2161137"/>
            <a:ext cx="2307506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0653" y="4466844"/>
            <a:ext cx="284734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Pick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7142" y="517651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/>
              <a:t>Q</a:t>
            </a:r>
            <a:r>
              <a:rPr sz="3600" spc="70" dirty="0"/>
              <a:t>u</a:t>
            </a:r>
            <a:r>
              <a:rPr sz="3600" spc="30" dirty="0"/>
              <a:t>i</a:t>
            </a:r>
            <a:r>
              <a:rPr sz="3600" spc="50" dirty="0"/>
              <a:t>c</a:t>
            </a:r>
            <a:r>
              <a:rPr sz="3600" spc="-120" dirty="0"/>
              <a:t>k</a:t>
            </a:r>
            <a:r>
              <a:rPr sz="3600" spc="-95" dirty="0"/>
              <a:t>s</a:t>
            </a:r>
            <a:r>
              <a:rPr sz="3600" spc="110" dirty="0"/>
              <a:t>o</a:t>
            </a:r>
            <a:r>
              <a:rPr sz="3600" spc="-105" dirty="0"/>
              <a:t>r</a:t>
            </a:r>
            <a:r>
              <a:rPr sz="3600" spc="20" dirty="0"/>
              <a:t>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55082" y="4466844"/>
            <a:ext cx="289877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7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53975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Reorder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0427" y="4466844"/>
            <a:ext cx="20593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0705">
              <a:lnSpc>
                <a:spcPct val="125000"/>
              </a:lnSpc>
              <a:spcBef>
                <a:spcPts val="1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77520">
              <a:lnSpc>
                <a:spcPct val="100000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11662" y="1822118"/>
            <a:ext cx="3505200" cy="4215765"/>
          </a:xfrm>
          <a:custGeom>
            <a:avLst/>
            <a:gdLst/>
            <a:ahLst/>
            <a:cxnLst/>
            <a:rect l="l" t="t" r="r" b="b"/>
            <a:pathLst>
              <a:path w="3505200" h="4215765">
                <a:moveTo>
                  <a:pt x="3505200" y="0"/>
                </a:moveTo>
                <a:lnTo>
                  <a:pt x="0" y="0"/>
                </a:lnTo>
                <a:lnTo>
                  <a:pt x="0" y="4215266"/>
                </a:lnTo>
                <a:lnTo>
                  <a:pt x="3505200" y="4215266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9280" y="1822118"/>
            <a:ext cx="3505200" cy="4215765"/>
          </a:xfrm>
          <a:custGeom>
            <a:avLst/>
            <a:gdLst/>
            <a:ahLst/>
            <a:cxnLst/>
            <a:rect l="l" t="t" r="r" b="b"/>
            <a:pathLst>
              <a:path w="3505200" h="4215765">
                <a:moveTo>
                  <a:pt x="3505200" y="0"/>
                </a:moveTo>
                <a:lnTo>
                  <a:pt x="0" y="0"/>
                </a:lnTo>
                <a:lnTo>
                  <a:pt x="0" y="4215266"/>
                </a:lnTo>
                <a:lnTo>
                  <a:pt x="3505200" y="4215266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36693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35336" y="3811523"/>
            <a:ext cx="1464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(Random)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415602" y="3181358"/>
            <a:ext cx="3677920" cy="611505"/>
          </a:xfrm>
          <a:custGeom>
            <a:avLst/>
            <a:gdLst/>
            <a:ahLst/>
            <a:cxnLst/>
            <a:rect l="l" t="t" r="r" b="b"/>
            <a:pathLst>
              <a:path w="3677920" h="611504">
                <a:moveTo>
                  <a:pt x="3677702" y="4"/>
                </a:moveTo>
                <a:lnTo>
                  <a:pt x="3676356" y="70075"/>
                </a:lnTo>
                <a:lnTo>
                  <a:pt x="3672525" y="134398"/>
                </a:lnTo>
                <a:lnTo>
                  <a:pt x="3666512" y="191140"/>
                </a:lnTo>
                <a:lnTo>
                  <a:pt x="3658625" y="238466"/>
                </a:lnTo>
                <a:lnTo>
                  <a:pt x="3638448" y="297531"/>
                </a:lnTo>
                <a:lnTo>
                  <a:pt x="3626771" y="305603"/>
                </a:lnTo>
                <a:lnTo>
                  <a:pt x="1889781" y="305599"/>
                </a:lnTo>
                <a:lnTo>
                  <a:pt x="1878103" y="313670"/>
                </a:lnTo>
                <a:lnTo>
                  <a:pt x="1857926" y="372735"/>
                </a:lnTo>
                <a:lnTo>
                  <a:pt x="1850039" y="420061"/>
                </a:lnTo>
                <a:lnTo>
                  <a:pt x="1844027" y="476803"/>
                </a:lnTo>
                <a:lnTo>
                  <a:pt x="1840196" y="541126"/>
                </a:lnTo>
                <a:lnTo>
                  <a:pt x="1838851" y="611198"/>
                </a:lnTo>
                <a:lnTo>
                  <a:pt x="1837505" y="541126"/>
                </a:lnTo>
                <a:lnTo>
                  <a:pt x="1833674" y="476803"/>
                </a:lnTo>
                <a:lnTo>
                  <a:pt x="1827662" y="420061"/>
                </a:lnTo>
                <a:lnTo>
                  <a:pt x="1819775" y="372735"/>
                </a:lnTo>
                <a:lnTo>
                  <a:pt x="1799598" y="313670"/>
                </a:lnTo>
                <a:lnTo>
                  <a:pt x="1787921" y="305599"/>
                </a:lnTo>
                <a:lnTo>
                  <a:pt x="50930" y="305599"/>
                </a:lnTo>
                <a:lnTo>
                  <a:pt x="39252" y="297527"/>
                </a:lnTo>
                <a:lnTo>
                  <a:pt x="19076" y="238462"/>
                </a:lnTo>
                <a:lnTo>
                  <a:pt x="11188" y="191136"/>
                </a:lnTo>
                <a:lnTo>
                  <a:pt x="5176" y="134394"/>
                </a:lnTo>
                <a:lnTo>
                  <a:pt x="1345" y="70071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32068" y="3181362"/>
            <a:ext cx="2944495" cy="611505"/>
          </a:xfrm>
          <a:custGeom>
            <a:avLst/>
            <a:gdLst/>
            <a:ahLst/>
            <a:cxnLst/>
            <a:rect l="l" t="t" r="r" b="b"/>
            <a:pathLst>
              <a:path w="2944495" h="611504">
                <a:moveTo>
                  <a:pt x="2944331" y="0"/>
                </a:moveTo>
                <a:lnTo>
                  <a:pt x="2942985" y="70070"/>
                </a:lnTo>
                <a:lnTo>
                  <a:pt x="2939154" y="134393"/>
                </a:lnTo>
                <a:lnTo>
                  <a:pt x="2933142" y="191135"/>
                </a:lnTo>
                <a:lnTo>
                  <a:pt x="2925255" y="238460"/>
                </a:lnTo>
                <a:lnTo>
                  <a:pt x="2905078" y="297525"/>
                </a:lnTo>
                <a:lnTo>
                  <a:pt x="2893401" y="305597"/>
                </a:lnTo>
                <a:lnTo>
                  <a:pt x="1523096" y="305597"/>
                </a:lnTo>
                <a:lnTo>
                  <a:pt x="1511418" y="313668"/>
                </a:lnTo>
                <a:lnTo>
                  <a:pt x="1491241" y="372733"/>
                </a:lnTo>
                <a:lnTo>
                  <a:pt x="1483354" y="420058"/>
                </a:lnTo>
                <a:lnTo>
                  <a:pt x="1477341" y="476800"/>
                </a:lnTo>
                <a:lnTo>
                  <a:pt x="1473510" y="541123"/>
                </a:lnTo>
                <a:lnTo>
                  <a:pt x="1472165" y="611194"/>
                </a:lnTo>
                <a:lnTo>
                  <a:pt x="1470819" y="541123"/>
                </a:lnTo>
                <a:lnTo>
                  <a:pt x="1466988" y="476800"/>
                </a:lnTo>
                <a:lnTo>
                  <a:pt x="1460976" y="420058"/>
                </a:lnTo>
                <a:lnTo>
                  <a:pt x="1453089" y="372733"/>
                </a:lnTo>
                <a:lnTo>
                  <a:pt x="1432912" y="313668"/>
                </a:lnTo>
                <a:lnTo>
                  <a:pt x="1421235" y="305597"/>
                </a:lnTo>
                <a:lnTo>
                  <a:pt x="50930" y="305597"/>
                </a:lnTo>
                <a:lnTo>
                  <a:pt x="39252" y="297525"/>
                </a:lnTo>
                <a:lnTo>
                  <a:pt x="19075" y="238460"/>
                </a:lnTo>
                <a:lnTo>
                  <a:pt x="11188" y="191135"/>
                </a:lnTo>
                <a:lnTo>
                  <a:pt x="5176" y="134393"/>
                </a:lnTo>
                <a:lnTo>
                  <a:pt x="1345" y="70070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07846" y="3927348"/>
            <a:ext cx="271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2243" y="3921252"/>
            <a:ext cx="23634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2645" marR="5080" indent="-83058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334" y="2718308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02020"/>
                </a:solidFill>
              </a:rPr>
              <a:t>Sorting</a:t>
            </a:r>
            <a:r>
              <a:rPr sz="3600" spc="-275" dirty="0">
                <a:solidFill>
                  <a:srgbClr val="202020"/>
                </a:solidFill>
              </a:rPr>
              <a:t> </a:t>
            </a:r>
            <a:r>
              <a:rPr sz="3600" spc="30" dirty="0">
                <a:solidFill>
                  <a:srgbClr val="202020"/>
                </a:solidFill>
              </a:rPr>
              <a:t>Algorithms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36693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35336" y="3811523"/>
            <a:ext cx="146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96745" y="2447899"/>
          <a:ext cx="740600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6600"/>
                <a:gridCol w="741044"/>
                <a:gridCol w="741044"/>
                <a:gridCol w="741045"/>
                <a:gridCol w="741045"/>
                <a:gridCol w="741045"/>
                <a:gridCol w="736600"/>
                <a:gridCol w="735330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642109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9004" y="2447899"/>
          <a:ext cx="667385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35964"/>
                <a:gridCol w="734695"/>
                <a:gridCol w="73914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394774" y="1514214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9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42109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9004" y="2447899"/>
          <a:ext cx="741172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35964"/>
                <a:gridCol w="734695"/>
                <a:gridCol w="737234"/>
                <a:gridCol w="73850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9004" y="2447899"/>
          <a:ext cx="741172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35964"/>
                <a:gridCol w="734695"/>
                <a:gridCol w="737234"/>
                <a:gridCol w="73850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374368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135353" y="14342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69585" y="2447899"/>
          <a:ext cx="667067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35964"/>
                <a:gridCol w="734695"/>
                <a:gridCol w="737235"/>
                <a:gridCol w="73850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374368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667067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35964"/>
                <a:gridCol w="734695"/>
                <a:gridCol w="737235"/>
                <a:gridCol w="73850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135353" y="14342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739965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35964"/>
                <a:gridCol w="734695"/>
                <a:gridCol w="737235"/>
                <a:gridCol w="727075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739965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35964"/>
                <a:gridCol w="734695"/>
                <a:gridCol w="737235"/>
                <a:gridCol w="727075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114949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739965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35964"/>
                <a:gridCol w="734695"/>
                <a:gridCol w="737235"/>
                <a:gridCol w="727075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855531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7648" y="2718308"/>
            <a:ext cx="2727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202020"/>
                </a:solidFill>
              </a:rPr>
              <a:t>Bubble</a:t>
            </a:r>
            <a:r>
              <a:rPr sz="3600" spc="-260" dirty="0">
                <a:solidFill>
                  <a:srgbClr val="202020"/>
                </a:solidFill>
              </a:rPr>
              <a:t> </a:t>
            </a:r>
            <a:r>
              <a:rPr sz="3600" spc="-20" dirty="0">
                <a:solidFill>
                  <a:srgbClr val="202020"/>
                </a:solidFill>
              </a:rPr>
              <a:t>Sort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739965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35964"/>
                <a:gridCol w="734695"/>
                <a:gridCol w="737235"/>
                <a:gridCol w="727075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596111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75935" y="2454249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6517" y="2454249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91328" y="2447899"/>
          <a:ext cx="51777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35965"/>
                <a:gridCol w="734694"/>
                <a:gridCol w="737234"/>
                <a:gridCol w="727075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355418" y="1514214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96111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66560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38504"/>
                <a:gridCol w="738505"/>
                <a:gridCol w="740409"/>
                <a:gridCol w="735964"/>
                <a:gridCol w="734695"/>
                <a:gridCol w="737235"/>
                <a:gridCol w="727075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55418" y="1514214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739076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38504"/>
                <a:gridCol w="738505"/>
                <a:gridCol w="740409"/>
                <a:gridCol w="735964"/>
                <a:gridCol w="734695"/>
                <a:gridCol w="737235"/>
                <a:gridCol w="727075"/>
                <a:gridCol w="737234"/>
                <a:gridCol w="73723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739076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38504"/>
                <a:gridCol w="738505"/>
                <a:gridCol w="740409"/>
                <a:gridCol w="735964"/>
                <a:gridCol w="734695"/>
                <a:gridCol w="737235"/>
                <a:gridCol w="727075"/>
                <a:gridCol w="737234"/>
                <a:gridCol w="73723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3333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9585" y="2447899"/>
          <a:ext cx="223774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38504"/>
                <a:gridCol w="73850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094321" y="14342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28553" y="2447899"/>
          <a:ext cx="443230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35330"/>
                <a:gridCol w="73786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33333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9004" y="2447899"/>
          <a:ext cx="73926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38505"/>
                <a:gridCol w="739139"/>
                <a:gridCol w="736600"/>
                <a:gridCol w="734695"/>
                <a:gridCol w="737235"/>
                <a:gridCol w="727075"/>
                <a:gridCol w="737234"/>
                <a:gridCol w="73723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9004" y="2447899"/>
          <a:ext cx="73926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38505"/>
                <a:gridCol w="739139"/>
                <a:gridCol w="736600"/>
                <a:gridCol w="734695"/>
                <a:gridCol w="737235"/>
                <a:gridCol w="727075"/>
                <a:gridCol w="737234"/>
                <a:gridCol w="73723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3333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29004" y="2447899"/>
          <a:ext cx="297815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38505"/>
                <a:gridCol w="73850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087678" y="14342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21909" y="2447899"/>
          <a:ext cx="369951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"/>
                <a:gridCol w="737870"/>
                <a:gridCol w="727710"/>
                <a:gridCol w="737869"/>
                <a:gridCol w="73786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33333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12180" y="2447899"/>
          <a:ext cx="737743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16915"/>
                <a:gridCol w="740410"/>
                <a:gridCol w="738505"/>
                <a:gridCol w="739140"/>
                <a:gridCol w="739775"/>
                <a:gridCol w="737870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7865" y="2221763"/>
            <a:ext cx="1637555" cy="16572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4089" y="2161137"/>
            <a:ext cx="1903822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4223" y="2033216"/>
            <a:ext cx="2032741" cy="20327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27700" y="4466844"/>
            <a:ext cx="2853055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-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Iterate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6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Visit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98700" y="517651"/>
            <a:ext cx="2707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/>
              <a:t>Bubble</a:t>
            </a:r>
            <a:r>
              <a:rPr sz="3600" spc="-275" dirty="0"/>
              <a:t> </a:t>
            </a:r>
            <a:r>
              <a:rPr sz="3600" spc="-35" dirty="0"/>
              <a:t>Sort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73655" y="4466844"/>
            <a:ext cx="2862580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Swap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order,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525" y="4466844"/>
            <a:ext cx="25349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98195">
              <a:lnSpc>
                <a:spcPct val="125000"/>
              </a:lnSpc>
              <a:spcBef>
                <a:spcPts val="1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855345" marR="231140" indent="-61722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12180" y="2447899"/>
          <a:ext cx="737743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16915"/>
                <a:gridCol w="740410"/>
                <a:gridCol w="738505"/>
                <a:gridCol w="739140"/>
                <a:gridCol w="739775"/>
                <a:gridCol w="737870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3333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12180" y="2447899"/>
          <a:ext cx="369506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16915"/>
                <a:gridCol w="740410"/>
                <a:gridCol w="738505"/>
                <a:gridCol w="73850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27533" y="2447899"/>
          <a:ext cx="296164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"/>
                <a:gridCol w="727710"/>
                <a:gridCol w="737869"/>
                <a:gridCol w="73786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093303" y="1514214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3333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51742" y="2447899"/>
          <a:ext cx="663765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16915"/>
                <a:gridCol w="740410"/>
                <a:gridCol w="738505"/>
                <a:gridCol w="738505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093303" y="1514214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072899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2" y="407405"/>
                </a:lnTo>
                <a:lnTo>
                  <a:pt x="196912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274829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2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415602" y="3181358"/>
            <a:ext cx="3677920" cy="611505"/>
          </a:xfrm>
          <a:custGeom>
            <a:avLst/>
            <a:gdLst/>
            <a:ahLst/>
            <a:cxnLst/>
            <a:rect l="l" t="t" r="r" b="b"/>
            <a:pathLst>
              <a:path w="3677920" h="611504">
                <a:moveTo>
                  <a:pt x="3677702" y="4"/>
                </a:moveTo>
                <a:lnTo>
                  <a:pt x="3676356" y="70075"/>
                </a:lnTo>
                <a:lnTo>
                  <a:pt x="3672525" y="134398"/>
                </a:lnTo>
                <a:lnTo>
                  <a:pt x="3666512" y="191140"/>
                </a:lnTo>
                <a:lnTo>
                  <a:pt x="3658625" y="238466"/>
                </a:lnTo>
                <a:lnTo>
                  <a:pt x="3638448" y="297531"/>
                </a:lnTo>
                <a:lnTo>
                  <a:pt x="3626771" y="305603"/>
                </a:lnTo>
                <a:lnTo>
                  <a:pt x="1889781" y="305599"/>
                </a:lnTo>
                <a:lnTo>
                  <a:pt x="1878103" y="313670"/>
                </a:lnTo>
                <a:lnTo>
                  <a:pt x="1857926" y="372735"/>
                </a:lnTo>
                <a:lnTo>
                  <a:pt x="1850039" y="420061"/>
                </a:lnTo>
                <a:lnTo>
                  <a:pt x="1844027" y="476803"/>
                </a:lnTo>
                <a:lnTo>
                  <a:pt x="1840196" y="541126"/>
                </a:lnTo>
                <a:lnTo>
                  <a:pt x="1838851" y="611198"/>
                </a:lnTo>
                <a:lnTo>
                  <a:pt x="1837505" y="541126"/>
                </a:lnTo>
                <a:lnTo>
                  <a:pt x="1833674" y="476803"/>
                </a:lnTo>
                <a:lnTo>
                  <a:pt x="1827662" y="420061"/>
                </a:lnTo>
                <a:lnTo>
                  <a:pt x="1819775" y="372735"/>
                </a:lnTo>
                <a:lnTo>
                  <a:pt x="1799598" y="313670"/>
                </a:lnTo>
                <a:lnTo>
                  <a:pt x="1787921" y="305599"/>
                </a:lnTo>
                <a:lnTo>
                  <a:pt x="50930" y="305599"/>
                </a:lnTo>
                <a:lnTo>
                  <a:pt x="39252" y="297527"/>
                </a:lnTo>
                <a:lnTo>
                  <a:pt x="19076" y="238462"/>
                </a:lnTo>
                <a:lnTo>
                  <a:pt x="11188" y="191136"/>
                </a:lnTo>
                <a:lnTo>
                  <a:pt x="5176" y="134394"/>
                </a:lnTo>
                <a:lnTo>
                  <a:pt x="1345" y="70071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32068" y="3181362"/>
            <a:ext cx="2944495" cy="611505"/>
          </a:xfrm>
          <a:custGeom>
            <a:avLst/>
            <a:gdLst/>
            <a:ahLst/>
            <a:cxnLst/>
            <a:rect l="l" t="t" r="r" b="b"/>
            <a:pathLst>
              <a:path w="2944495" h="611504">
                <a:moveTo>
                  <a:pt x="2944331" y="0"/>
                </a:moveTo>
                <a:lnTo>
                  <a:pt x="2942985" y="70070"/>
                </a:lnTo>
                <a:lnTo>
                  <a:pt x="2939154" y="134393"/>
                </a:lnTo>
                <a:lnTo>
                  <a:pt x="2933142" y="191135"/>
                </a:lnTo>
                <a:lnTo>
                  <a:pt x="2925255" y="238460"/>
                </a:lnTo>
                <a:lnTo>
                  <a:pt x="2905078" y="297525"/>
                </a:lnTo>
                <a:lnTo>
                  <a:pt x="2893401" y="305597"/>
                </a:lnTo>
                <a:lnTo>
                  <a:pt x="1523096" y="305597"/>
                </a:lnTo>
                <a:lnTo>
                  <a:pt x="1511418" y="313668"/>
                </a:lnTo>
                <a:lnTo>
                  <a:pt x="1491241" y="372733"/>
                </a:lnTo>
                <a:lnTo>
                  <a:pt x="1483354" y="420058"/>
                </a:lnTo>
                <a:lnTo>
                  <a:pt x="1477341" y="476800"/>
                </a:lnTo>
                <a:lnTo>
                  <a:pt x="1473510" y="541123"/>
                </a:lnTo>
                <a:lnTo>
                  <a:pt x="1472165" y="611194"/>
                </a:lnTo>
                <a:lnTo>
                  <a:pt x="1470819" y="541123"/>
                </a:lnTo>
                <a:lnTo>
                  <a:pt x="1466988" y="476800"/>
                </a:lnTo>
                <a:lnTo>
                  <a:pt x="1460976" y="420058"/>
                </a:lnTo>
                <a:lnTo>
                  <a:pt x="1453089" y="372733"/>
                </a:lnTo>
                <a:lnTo>
                  <a:pt x="1432912" y="313668"/>
                </a:lnTo>
                <a:lnTo>
                  <a:pt x="1421235" y="305597"/>
                </a:lnTo>
                <a:lnTo>
                  <a:pt x="50930" y="305597"/>
                </a:lnTo>
                <a:lnTo>
                  <a:pt x="39252" y="297525"/>
                </a:lnTo>
                <a:lnTo>
                  <a:pt x="19075" y="238460"/>
                </a:lnTo>
                <a:lnTo>
                  <a:pt x="11188" y="191135"/>
                </a:lnTo>
                <a:lnTo>
                  <a:pt x="5176" y="134393"/>
                </a:lnTo>
                <a:lnTo>
                  <a:pt x="1345" y="70070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84877" y="3927348"/>
            <a:ext cx="1963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2243" y="3921252"/>
            <a:ext cx="2363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573" y="517651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</a:t>
            </a:r>
            <a:r>
              <a:rPr sz="3600" spc="60" dirty="0"/>
              <a:t>a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415602" y="3181358"/>
            <a:ext cx="3677920" cy="611505"/>
          </a:xfrm>
          <a:custGeom>
            <a:avLst/>
            <a:gdLst/>
            <a:ahLst/>
            <a:cxnLst/>
            <a:rect l="l" t="t" r="r" b="b"/>
            <a:pathLst>
              <a:path w="3677920" h="611504">
                <a:moveTo>
                  <a:pt x="3677702" y="4"/>
                </a:moveTo>
                <a:lnTo>
                  <a:pt x="3676356" y="70075"/>
                </a:lnTo>
                <a:lnTo>
                  <a:pt x="3672525" y="134398"/>
                </a:lnTo>
                <a:lnTo>
                  <a:pt x="3666512" y="191140"/>
                </a:lnTo>
                <a:lnTo>
                  <a:pt x="3658625" y="238466"/>
                </a:lnTo>
                <a:lnTo>
                  <a:pt x="3638448" y="297531"/>
                </a:lnTo>
                <a:lnTo>
                  <a:pt x="3626771" y="305603"/>
                </a:lnTo>
                <a:lnTo>
                  <a:pt x="1889781" y="305599"/>
                </a:lnTo>
                <a:lnTo>
                  <a:pt x="1878103" y="313670"/>
                </a:lnTo>
                <a:lnTo>
                  <a:pt x="1857926" y="372735"/>
                </a:lnTo>
                <a:lnTo>
                  <a:pt x="1850039" y="420061"/>
                </a:lnTo>
                <a:lnTo>
                  <a:pt x="1844027" y="476803"/>
                </a:lnTo>
                <a:lnTo>
                  <a:pt x="1840196" y="541126"/>
                </a:lnTo>
                <a:lnTo>
                  <a:pt x="1838851" y="611198"/>
                </a:lnTo>
                <a:lnTo>
                  <a:pt x="1837505" y="541126"/>
                </a:lnTo>
                <a:lnTo>
                  <a:pt x="1833674" y="476803"/>
                </a:lnTo>
                <a:lnTo>
                  <a:pt x="1827662" y="420061"/>
                </a:lnTo>
                <a:lnTo>
                  <a:pt x="1819775" y="372735"/>
                </a:lnTo>
                <a:lnTo>
                  <a:pt x="1799598" y="313670"/>
                </a:lnTo>
                <a:lnTo>
                  <a:pt x="1787921" y="305599"/>
                </a:lnTo>
                <a:lnTo>
                  <a:pt x="50930" y="305599"/>
                </a:lnTo>
                <a:lnTo>
                  <a:pt x="39252" y="297527"/>
                </a:lnTo>
                <a:lnTo>
                  <a:pt x="19076" y="238462"/>
                </a:lnTo>
                <a:lnTo>
                  <a:pt x="11188" y="191136"/>
                </a:lnTo>
                <a:lnTo>
                  <a:pt x="5176" y="134394"/>
                </a:lnTo>
                <a:lnTo>
                  <a:pt x="1345" y="70071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32068" y="3181362"/>
            <a:ext cx="2944495" cy="611505"/>
          </a:xfrm>
          <a:custGeom>
            <a:avLst/>
            <a:gdLst/>
            <a:ahLst/>
            <a:cxnLst/>
            <a:rect l="l" t="t" r="r" b="b"/>
            <a:pathLst>
              <a:path w="2944495" h="611504">
                <a:moveTo>
                  <a:pt x="2944331" y="0"/>
                </a:moveTo>
                <a:lnTo>
                  <a:pt x="2942985" y="70070"/>
                </a:lnTo>
                <a:lnTo>
                  <a:pt x="2939154" y="134393"/>
                </a:lnTo>
                <a:lnTo>
                  <a:pt x="2933142" y="191135"/>
                </a:lnTo>
                <a:lnTo>
                  <a:pt x="2925255" y="238460"/>
                </a:lnTo>
                <a:lnTo>
                  <a:pt x="2905078" y="297525"/>
                </a:lnTo>
                <a:lnTo>
                  <a:pt x="2893401" y="305597"/>
                </a:lnTo>
                <a:lnTo>
                  <a:pt x="1523096" y="305597"/>
                </a:lnTo>
                <a:lnTo>
                  <a:pt x="1511418" y="313668"/>
                </a:lnTo>
                <a:lnTo>
                  <a:pt x="1491241" y="372733"/>
                </a:lnTo>
                <a:lnTo>
                  <a:pt x="1483354" y="420058"/>
                </a:lnTo>
                <a:lnTo>
                  <a:pt x="1477341" y="476800"/>
                </a:lnTo>
                <a:lnTo>
                  <a:pt x="1473510" y="541123"/>
                </a:lnTo>
                <a:lnTo>
                  <a:pt x="1472165" y="611194"/>
                </a:lnTo>
                <a:lnTo>
                  <a:pt x="1470819" y="541123"/>
                </a:lnTo>
                <a:lnTo>
                  <a:pt x="1466988" y="476800"/>
                </a:lnTo>
                <a:lnTo>
                  <a:pt x="1460976" y="420058"/>
                </a:lnTo>
                <a:lnTo>
                  <a:pt x="1453089" y="372733"/>
                </a:lnTo>
                <a:lnTo>
                  <a:pt x="1432912" y="313668"/>
                </a:lnTo>
                <a:lnTo>
                  <a:pt x="1421235" y="305597"/>
                </a:lnTo>
                <a:lnTo>
                  <a:pt x="50930" y="305597"/>
                </a:lnTo>
                <a:lnTo>
                  <a:pt x="39252" y="297525"/>
                </a:lnTo>
                <a:lnTo>
                  <a:pt x="19075" y="238460"/>
                </a:lnTo>
                <a:lnTo>
                  <a:pt x="11188" y="191135"/>
                </a:lnTo>
                <a:lnTo>
                  <a:pt x="5176" y="134393"/>
                </a:lnTo>
                <a:lnTo>
                  <a:pt x="1345" y="70070"/>
                </a:lnTo>
                <a:lnTo>
                  <a:pt x="0" y="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84877" y="3927348"/>
            <a:ext cx="19634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2243" y="3921252"/>
            <a:ext cx="2363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17409" y="1942260"/>
            <a:ext cx="492368" cy="39606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8801" y="2361380"/>
            <a:ext cx="1495682" cy="13780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885" y="2161137"/>
            <a:ext cx="170622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1636" y="2161137"/>
            <a:ext cx="2307506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0653" y="4466844"/>
            <a:ext cx="284734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Pivot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Pick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7142" y="517651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/>
              <a:t>Q</a:t>
            </a:r>
            <a:r>
              <a:rPr sz="3600" spc="70" dirty="0"/>
              <a:t>u</a:t>
            </a:r>
            <a:r>
              <a:rPr sz="3600" spc="30" dirty="0"/>
              <a:t>i</a:t>
            </a:r>
            <a:r>
              <a:rPr sz="3600" spc="50" dirty="0"/>
              <a:t>c</a:t>
            </a:r>
            <a:r>
              <a:rPr sz="3600" spc="-120" dirty="0"/>
              <a:t>k</a:t>
            </a:r>
            <a:r>
              <a:rPr sz="3600" spc="-95" dirty="0"/>
              <a:t>s</a:t>
            </a:r>
            <a:r>
              <a:rPr sz="3600" spc="110" dirty="0"/>
              <a:t>o</a:t>
            </a:r>
            <a:r>
              <a:rPr sz="3600" spc="-105" dirty="0"/>
              <a:t>r</a:t>
            </a:r>
            <a:r>
              <a:rPr sz="3600" spc="20" dirty="0"/>
              <a:t>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55082" y="4466844"/>
            <a:ext cx="289877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7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53975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Reorder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elements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pivot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0427" y="4466844"/>
            <a:ext cx="20593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0705">
              <a:lnSpc>
                <a:spcPct val="125000"/>
              </a:lnSpc>
              <a:spcBef>
                <a:spcPts val="1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77520">
              <a:lnSpc>
                <a:spcPct val="100000"/>
              </a:lnSpc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partition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2123" y="1822118"/>
            <a:ext cx="3505200" cy="4215765"/>
          </a:xfrm>
          <a:custGeom>
            <a:avLst/>
            <a:gdLst/>
            <a:ahLst/>
            <a:cxnLst/>
            <a:rect l="l" t="t" r="r" b="b"/>
            <a:pathLst>
              <a:path w="3505200" h="4215765">
                <a:moveTo>
                  <a:pt x="3505200" y="0"/>
                </a:moveTo>
                <a:lnTo>
                  <a:pt x="0" y="0"/>
                </a:lnTo>
                <a:lnTo>
                  <a:pt x="0" y="4215266"/>
                </a:lnTo>
                <a:lnTo>
                  <a:pt x="3505200" y="4215266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9280" y="1822118"/>
            <a:ext cx="3505200" cy="4215765"/>
          </a:xfrm>
          <a:custGeom>
            <a:avLst/>
            <a:gdLst/>
            <a:ahLst/>
            <a:cxnLst/>
            <a:rect l="l" t="t" r="r" b="b"/>
            <a:pathLst>
              <a:path w="3505200" h="4215765">
                <a:moveTo>
                  <a:pt x="3505200" y="0"/>
                </a:moveTo>
                <a:lnTo>
                  <a:pt x="0" y="0"/>
                </a:lnTo>
                <a:lnTo>
                  <a:pt x="0" y="4215266"/>
                </a:lnTo>
                <a:lnTo>
                  <a:pt x="3505200" y="4215266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9252" y="2447899"/>
          <a:ext cx="73799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0"/>
                <a:gridCol w="741680"/>
                <a:gridCol w="71691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2580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2580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2580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2580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25805"/>
                <a:gridCol w="740410"/>
                <a:gridCol w="738504"/>
                <a:gridCol w="738504"/>
                <a:gridCol w="739139"/>
                <a:gridCol w="727710"/>
                <a:gridCol w="737869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3875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39139"/>
                <a:gridCol w="727710"/>
                <a:gridCol w="737870"/>
                <a:gridCol w="73787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40410"/>
                <a:gridCol w="737870"/>
                <a:gridCol w="737869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40410"/>
                <a:gridCol w="737870"/>
                <a:gridCol w="737869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40410"/>
                <a:gridCol w="740410"/>
                <a:gridCol w="737870"/>
                <a:gridCol w="737869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39139"/>
                <a:gridCol w="738504"/>
                <a:gridCol w="739139"/>
                <a:gridCol w="739774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39139"/>
                <a:gridCol w="738504"/>
                <a:gridCol w="739139"/>
                <a:gridCol w="739774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39139"/>
                <a:gridCol w="738504"/>
                <a:gridCol w="739139"/>
                <a:gridCol w="739774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39139"/>
                <a:gridCol w="738504"/>
                <a:gridCol w="739139"/>
                <a:gridCol w="739774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64791" y="1843532"/>
            <a:ext cx="2139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860608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39139"/>
                <a:gridCol w="738504"/>
                <a:gridCol w="739139"/>
                <a:gridCol w="739774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910" y="517651"/>
            <a:ext cx="162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Repeat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823" y="2447899"/>
          <a:ext cx="740219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2315"/>
                <a:gridCol w="742314"/>
                <a:gridCol w="720725"/>
                <a:gridCol w="738504"/>
                <a:gridCol w="739139"/>
                <a:gridCol w="738504"/>
                <a:gridCol w="739139"/>
                <a:gridCol w="739774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0300" y="2161137"/>
            <a:ext cx="1632686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548" y="2161137"/>
            <a:ext cx="1776901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9013" y="2161137"/>
            <a:ext cx="1776901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6973" y="4210811"/>
            <a:ext cx="22021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 marR="434975" indent="373380">
              <a:lnSpc>
                <a:spcPct val="125000"/>
              </a:lnSpc>
              <a:spcBef>
                <a:spcPts val="1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Best </a:t>
            </a: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08660" marR="5080" indent="-696595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1292" y="517651"/>
            <a:ext cx="694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Quicksort</a:t>
            </a:r>
            <a:r>
              <a:rPr sz="3600" spc="-229" dirty="0"/>
              <a:t> </a:t>
            </a:r>
            <a:r>
              <a:rPr sz="3600" spc="45" dirty="0"/>
              <a:t>Asymptotic</a:t>
            </a:r>
            <a:r>
              <a:rPr sz="3600" spc="-225" dirty="0"/>
              <a:t> </a:t>
            </a:r>
            <a:r>
              <a:rPr sz="3600" spc="-30" dirty="0"/>
              <a:t>Analysis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5051911" y="4201667"/>
            <a:ext cx="22021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 marR="434975" indent="-1270" algn="ctr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Average </a:t>
            </a: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0324" y="4201667"/>
            <a:ext cx="247459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Worst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8100" marR="30480" algn="ctr">
              <a:lnSpc>
                <a:spcPct val="100000"/>
              </a:lnSpc>
              <a:spcBef>
                <a:spcPts val="6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1950" spc="15" baseline="26000" dirty="0">
                <a:solidFill>
                  <a:srgbClr val="404040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19881" y="2161137"/>
            <a:ext cx="1473523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2740" y="2161137"/>
            <a:ext cx="158651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9846" y="2190230"/>
            <a:ext cx="1695235" cy="17187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21129" y="4210811"/>
            <a:ext cx="2753360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Divide</a:t>
            </a:r>
            <a:r>
              <a:rPr sz="2000" spc="-114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Conquer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Reduces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problem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down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most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basic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24133" y="517651"/>
            <a:ext cx="465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Quicksort</a:t>
            </a:r>
            <a:r>
              <a:rPr sz="3600" spc="-245" dirty="0"/>
              <a:t> </a:t>
            </a:r>
            <a:r>
              <a:rPr sz="3600" spc="-10" dirty="0"/>
              <a:t>Properties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90818" y="4201667"/>
            <a:ext cx="29241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34720">
              <a:lnSpc>
                <a:spcPct val="125000"/>
              </a:lnSpc>
              <a:spcBef>
                <a:spcPts val="100"/>
              </a:spcBef>
            </a:pPr>
            <a:r>
              <a:rPr sz="2000" spc="-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In-place </a:t>
            </a:r>
            <a:r>
              <a:rPr sz="2000" spc="-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O(log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50825">
              <a:lnSpc>
                <a:spcPct val="100000"/>
              </a:lnSpc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18781" y="4201667"/>
            <a:ext cx="2776855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Optimizable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exist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many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optimizations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improve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5443" y="2343403"/>
            <a:ext cx="7714615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5080" indent="635" algn="ctr">
              <a:lnSpc>
                <a:spcPct val="85000"/>
              </a:lnSpc>
              <a:spcBef>
                <a:spcPts val="950"/>
              </a:spcBef>
            </a:pPr>
            <a:r>
              <a:rPr sz="4800" spc="-85" dirty="0">
                <a:solidFill>
                  <a:srgbClr val="FFFFFF"/>
                </a:solidFill>
              </a:rPr>
              <a:t>Qu</a:t>
            </a:r>
            <a:r>
              <a:rPr sz="4800" spc="-100" dirty="0">
                <a:solidFill>
                  <a:srgbClr val="FFFFFF"/>
                </a:solidFill>
              </a:rPr>
              <a:t>i</a:t>
            </a:r>
            <a:r>
              <a:rPr sz="4800" spc="-80" dirty="0">
                <a:solidFill>
                  <a:srgbClr val="FFFFFF"/>
                </a:solidFill>
              </a:rPr>
              <a:t>c</a:t>
            </a:r>
            <a:r>
              <a:rPr sz="4800" spc="-70" dirty="0">
                <a:solidFill>
                  <a:srgbClr val="FFFFFF"/>
                </a:solidFill>
              </a:rPr>
              <a:t>k</a:t>
            </a:r>
            <a:r>
              <a:rPr sz="4800" spc="-229" dirty="0">
                <a:solidFill>
                  <a:srgbClr val="FFFFFF"/>
                </a:solidFill>
              </a:rPr>
              <a:t>s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00" dirty="0">
                <a:solidFill>
                  <a:srgbClr val="FFFFFF"/>
                </a:solidFill>
              </a:rPr>
              <a:t>h</a:t>
            </a:r>
            <a:r>
              <a:rPr sz="4800" spc="-75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55" dirty="0">
                <a:solidFill>
                  <a:srgbClr val="FFFFFF"/>
                </a:solidFill>
              </a:rPr>
              <a:t>de</a:t>
            </a:r>
            <a:r>
              <a:rPr sz="4800" spc="-150" dirty="0">
                <a:solidFill>
                  <a:srgbClr val="FFFFFF"/>
                </a:solidFill>
              </a:rPr>
              <a:t>f</a:t>
            </a:r>
            <a:r>
              <a:rPr sz="4800" spc="-265" dirty="0">
                <a:solidFill>
                  <a:srgbClr val="FFFFFF"/>
                </a:solidFill>
              </a:rPr>
              <a:t>au</a:t>
            </a:r>
            <a:r>
              <a:rPr sz="4800" spc="-175" dirty="0">
                <a:solidFill>
                  <a:srgbClr val="FFFFFF"/>
                </a:solidFill>
              </a:rPr>
              <a:t>l</a:t>
            </a:r>
            <a:r>
              <a:rPr sz="4800" spc="25" dirty="0">
                <a:solidFill>
                  <a:srgbClr val="FFFFFF"/>
                </a:solidFill>
              </a:rPr>
              <a:t>t  </a:t>
            </a:r>
            <a:r>
              <a:rPr sz="4800" spc="-140" dirty="0">
                <a:solidFill>
                  <a:srgbClr val="FFFFFF"/>
                </a:solidFill>
              </a:rPr>
              <a:t>sor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g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55" dirty="0">
                <a:solidFill>
                  <a:srgbClr val="FFFFFF"/>
                </a:solidFill>
              </a:rPr>
              <a:t>g</a:t>
            </a:r>
            <a:r>
              <a:rPr sz="4800" spc="-95" dirty="0">
                <a:solidFill>
                  <a:srgbClr val="FFFFFF"/>
                </a:solidFill>
              </a:rPr>
              <a:t>or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20" dirty="0">
                <a:solidFill>
                  <a:srgbClr val="FFFFFF"/>
                </a:solidFill>
              </a:rPr>
              <a:t>h</a:t>
            </a:r>
            <a:r>
              <a:rPr sz="4800" spc="-105" dirty="0">
                <a:solidFill>
                  <a:srgbClr val="FFFFFF"/>
                </a:solidFill>
              </a:rPr>
              <a:t>m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14" dirty="0">
                <a:solidFill>
                  <a:srgbClr val="FFFFFF"/>
                </a:solidFill>
              </a:rPr>
              <a:t>f</a:t>
            </a:r>
            <a:r>
              <a:rPr sz="4800" spc="-95" dirty="0">
                <a:solidFill>
                  <a:srgbClr val="FFFFFF"/>
                </a:solidFill>
              </a:rPr>
              <a:t>o</a:t>
            </a:r>
            <a:r>
              <a:rPr sz="4800" spc="10" dirty="0">
                <a:solidFill>
                  <a:srgbClr val="FFFFFF"/>
                </a:solidFill>
              </a:rPr>
              <a:t>r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20" dirty="0">
                <a:solidFill>
                  <a:srgbClr val="FFFFFF"/>
                </a:solidFill>
              </a:rPr>
              <a:t>m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95" dirty="0">
                <a:solidFill>
                  <a:srgbClr val="FFFFFF"/>
                </a:solidFill>
              </a:rPr>
              <a:t>n</a:t>
            </a:r>
            <a:r>
              <a:rPr sz="4800" spc="-15" dirty="0">
                <a:solidFill>
                  <a:srgbClr val="FFFFFF"/>
                </a:solidFill>
              </a:rPr>
              <a:t>y  </a:t>
            </a:r>
            <a:r>
              <a:rPr sz="4800" spc="55" dirty="0">
                <a:solidFill>
                  <a:srgbClr val="FFFFFF"/>
                </a:solidFill>
              </a:rPr>
              <a:t>p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55" dirty="0">
                <a:solidFill>
                  <a:srgbClr val="FFFFFF"/>
                </a:solidFill>
              </a:rPr>
              <a:t>g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210" dirty="0">
                <a:solidFill>
                  <a:srgbClr val="FFFFFF"/>
                </a:solidFill>
              </a:rPr>
              <a:t>a</a:t>
            </a:r>
            <a:r>
              <a:rPr sz="4800" spc="-260" dirty="0">
                <a:solidFill>
                  <a:srgbClr val="FFFFFF"/>
                </a:solidFill>
              </a:rPr>
              <a:t>m</a:t>
            </a:r>
            <a:r>
              <a:rPr sz="4800" spc="-220" dirty="0">
                <a:solidFill>
                  <a:srgbClr val="FFFFFF"/>
                </a:solidFill>
              </a:rPr>
              <a:t>m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80" dirty="0">
                <a:solidFill>
                  <a:srgbClr val="FFFFFF"/>
                </a:solidFill>
              </a:rPr>
              <a:t>n</a:t>
            </a:r>
            <a:r>
              <a:rPr sz="4800" spc="40" dirty="0">
                <a:solidFill>
                  <a:srgbClr val="FFFFFF"/>
                </a:solidFill>
              </a:rPr>
              <a:t>g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145" dirty="0">
                <a:solidFill>
                  <a:srgbClr val="FFFFFF"/>
                </a:solidFill>
              </a:rPr>
              <a:t>anguag</a:t>
            </a:r>
            <a:r>
              <a:rPr sz="4800" spc="-140" dirty="0">
                <a:solidFill>
                  <a:srgbClr val="FFFFFF"/>
                </a:solidFill>
              </a:rPr>
              <a:t>e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Quick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sort</a:t>
            </a:r>
            <a:r>
              <a:rPr lang="en-US"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3400" y="2819400"/>
            <a:ext cx="33248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20" dirty="0">
                <a:solidFill>
                  <a:srgbClr val="202020"/>
                </a:solidFill>
              </a:rPr>
              <a:t>Selection S</a:t>
            </a:r>
            <a:r>
              <a:rPr sz="3600" spc="20" dirty="0">
                <a:solidFill>
                  <a:srgbClr val="202020"/>
                </a:solidFill>
              </a:rPr>
              <a:t>ort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3093787" y="571498"/>
            <a:ext cx="6004424" cy="599440"/>
          </a:xfrm>
        </p:spPr>
        <p:txBody>
          <a:bodyPr vert="horz" wrap="square" lIns="0" tIns="45720" rIns="0" bIns="0" anchor="b" anchorCtr="0"/>
          <a:p>
            <a:pPr marL="12700" algn="ctr" eaLnBrk="1" hangingPunct="1">
              <a:spcBef>
                <a:spcPts val="100"/>
              </a:spcBef>
              <a:buClrTx/>
              <a:buSzTx/>
              <a:buFontTx/>
            </a:pPr>
            <a:r>
              <a:rPr sz="3600" spc="50" dirty="0"/>
              <a:t>Selection </a:t>
            </a:r>
            <a:r>
              <a:rPr lang="en-US" sz="3600" spc="50" dirty="0"/>
              <a:t>S</a:t>
            </a:r>
            <a:r>
              <a:rPr sz="3600" spc="50" dirty="0"/>
              <a:t>ort</a:t>
            </a:r>
            <a:endParaRPr sz="3600" spc="50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609600" y="1577340"/>
            <a:ext cx="10972800" cy="310769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b="1" dirty="0">
                <a:latin typeface="Tahoma" panose="020B0604030504040204" pitchFamily="34" charset="0"/>
              </a:rPr>
              <a:t>selection sort</a:t>
            </a:r>
            <a:r>
              <a:rPr dirty="0">
                <a:latin typeface="Tahoma" panose="020B0604030504040204" pitchFamily="34" charset="0"/>
              </a:rPr>
              <a:t>: Orders a list of values by repeatedly putting the smallest or largest unplaced value into its final position.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endParaRPr sz="800" dirty="0">
              <a:latin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dirty="0">
                <a:latin typeface="Tahoma" panose="020B0604030504040204" pitchFamily="34" charset="0"/>
              </a:rPr>
              <a:t>The algorithm: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r>
              <a:rPr dirty="0">
                <a:latin typeface="Tahoma" panose="020B0604030504040204" pitchFamily="34" charset="0"/>
              </a:rPr>
              <a:t>Look through the list to find the smallest value.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r>
              <a:rPr dirty="0">
                <a:latin typeface="Tahoma" panose="020B0604030504040204" pitchFamily="34" charset="0"/>
              </a:rPr>
              <a:t>Swap it so that it is at index 0.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endParaRPr sz="800"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r>
              <a:rPr dirty="0">
                <a:latin typeface="Tahoma" panose="020B0604030504040204" pitchFamily="34" charset="0"/>
              </a:rPr>
              <a:t>Look through the list to find the second-smallest value.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r>
              <a:rPr dirty="0">
                <a:latin typeface="Tahoma" panose="020B0604030504040204" pitchFamily="34" charset="0"/>
              </a:rPr>
              <a:t>Swap it so that it is at index 1.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dirty="0">
                <a:latin typeface="Tahoma" panose="020B0604030504040204" pitchFamily="34" charset="0"/>
              </a:rPr>
              <a:t>	...</a:t>
            </a: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endParaRPr dirty="0">
              <a:latin typeface="Tahoma" panose="020B0604030504040204" pitchFamily="34" charset="0"/>
            </a:endParaRPr>
          </a:p>
          <a:p>
            <a:pPr lvl="1" eaLnBrk="1" hangingPunct="1">
              <a:buFont typeface="Wingdings 2" pitchFamily="18" charset="2"/>
              <a:buChar char=""/>
            </a:pPr>
            <a:r>
              <a:rPr dirty="0">
                <a:latin typeface="Tahoma" panose="020B0604030504040204" pitchFamily="34" charset="0"/>
              </a:rPr>
              <a:t>Repeat until all values are in their proper places.</a:t>
            </a:r>
            <a:endParaRPr dirty="0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/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0" y="514350"/>
            <a:ext cx="794893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ahoma" panose="020B0604030504040204" pitchFamily="34" charset="0"/>
                <a:sym typeface="+mn-ea"/>
              </a:rPr>
              <a:t>Selection </a:t>
            </a:r>
            <a:r>
              <a:rPr lang="en-US" sz="3600" dirty="0">
                <a:latin typeface="Tahoma" panose="020B0604030504040204" pitchFamily="34" charset="0"/>
                <a:sym typeface="+mn-ea"/>
              </a:rPr>
              <a:t>S</a:t>
            </a:r>
            <a:r>
              <a:rPr sz="3600" dirty="0">
                <a:latin typeface="Tahoma" panose="020B0604030504040204" pitchFamily="34" charset="0"/>
                <a:sym typeface="+mn-ea"/>
              </a:rPr>
              <a:t>ort </a:t>
            </a:r>
            <a:r>
              <a:rPr lang="en-US" sz="3600" dirty="0">
                <a:latin typeface="Tahoma" panose="020B0604030504040204" pitchFamily="34" charset="0"/>
                <a:sym typeface="+mn-ea"/>
              </a:rPr>
              <a:t>in action</a:t>
            </a:r>
            <a:br>
              <a:rPr sz="3600" dirty="0">
                <a:latin typeface="Tahoma" panose="020B0604030504040204" pitchFamily="34" charset="0"/>
              </a:rPr>
            </a:b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1676400"/>
            <a:ext cx="7936865" cy="4462145"/>
          </a:xfrm>
          <a:prstGeom prst="rect">
            <a:avLst/>
          </a:prstGeom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Selection Sort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7972" y="1843532"/>
            <a:ext cx="259651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860608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92429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60135" y="2900171"/>
            <a:ext cx="595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5105" y="2718308"/>
            <a:ext cx="6310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02020"/>
                </a:solidFill>
              </a:rPr>
              <a:t>Array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-30" dirty="0">
                <a:solidFill>
                  <a:srgbClr val="202020"/>
                </a:solidFill>
              </a:rPr>
              <a:t>Searching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30" dirty="0">
                <a:solidFill>
                  <a:srgbClr val="202020"/>
                </a:solidFill>
              </a:rPr>
              <a:t>Algorithms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3981" y="2718308"/>
            <a:ext cx="3112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202020"/>
                </a:solidFill>
              </a:rPr>
              <a:t>Linear</a:t>
            </a:r>
            <a:r>
              <a:rPr sz="3600" spc="-240" dirty="0">
                <a:solidFill>
                  <a:srgbClr val="202020"/>
                </a:solidFill>
              </a:rPr>
              <a:t> </a:t>
            </a:r>
            <a:r>
              <a:rPr sz="3600" spc="-55" dirty="0">
                <a:solidFill>
                  <a:srgbClr val="202020"/>
                </a:solidFill>
              </a:rPr>
              <a:t>Search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08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00328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57150">
              <a:lnSpc>
                <a:spcPct val="102000"/>
              </a:lnSpc>
              <a:spcBef>
                <a:spcPts val="50"/>
              </a:spcBef>
            </a:pP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08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00328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57150">
              <a:lnSpc>
                <a:spcPct val="102000"/>
              </a:lnSpc>
              <a:spcBef>
                <a:spcPts val="50"/>
              </a:spcBef>
            </a:pP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090244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40" h="705485">
                <a:moveTo>
                  <a:pt x="242316" y="0"/>
                </a:moveTo>
                <a:lnTo>
                  <a:pt x="0" y="242315"/>
                </a:lnTo>
                <a:lnTo>
                  <a:pt x="121158" y="242315"/>
                </a:lnTo>
                <a:lnTo>
                  <a:pt x="121158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2" y="242315"/>
                </a:lnTo>
                <a:lnTo>
                  <a:pt x="24231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4025900"/>
            <a:ext cx="308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712716"/>
            <a:ext cx="1100328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57150">
              <a:lnSpc>
                <a:spcPct val="102000"/>
              </a:lnSpc>
              <a:spcBef>
                <a:spcPts val="50"/>
              </a:spcBef>
            </a:pP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529753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40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4025900"/>
            <a:ext cx="308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712716"/>
            <a:ext cx="1100328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57150">
              <a:lnSpc>
                <a:spcPct val="102000"/>
              </a:lnSpc>
              <a:spcBef>
                <a:spcPts val="50"/>
              </a:spcBef>
            </a:pP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529753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40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4025900"/>
            <a:ext cx="308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712716"/>
            <a:ext cx="1100328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57150">
              <a:lnSpc>
                <a:spcPct val="102000"/>
              </a:lnSpc>
              <a:spcBef>
                <a:spcPts val="50"/>
              </a:spcBef>
            </a:pP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846835"/>
            <a:ext cx="5963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800" spc="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bool</a:t>
            </a:r>
            <a:r>
              <a:rPr sz="1800" spc="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Search(</a:t>
            </a:r>
            <a:r>
              <a:rPr sz="18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[]</a:t>
            </a:r>
            <a:r>
              <a:rPr sz="18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data,</a:t>
            </a:r>
            <a:r>
              <a:rPr sz="18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spc="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value)</a:t>
            </a:r>
            <a:r>
              <a:rPr sz="18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5603" y="1232560"/>
          <a:ext cx="5311775" cy="964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4539"/>
                <a:gridCol w="2347594"/>
                <a:gridCol w="690879"/>
                <a:gridCol w="238760"/>
              </a:tblGrid>
              <a:tr h="303740">
                <a:tc>
                  <a:txBody>
                    <a:bodyPr/>
                    <a:lstStyle/>
                    <a:p>
                      <a:pPr marL="31750">
                        <a:lnSpc>
                          <a:spcPts val="203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for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solidFill>
                            <a:srgbClr val="09865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data.Length;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3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i++)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  <a:tr h="660356">
                <a:tc>
                  <a:txBody>
                    <a:bodyPr/>
                    <a:lstStyle/>
                    <a:p>
                      <a:pPr marR="61595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(data[i]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R="60960" algn="r">
                        <a:lnSpc>
                          <a:spcPts val="2125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return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095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==</a:t>
                      </a:r>
                      <a:r>
                        <a:rPr sz="1800" spc="-2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value)</a:t>
                      </a:r>
                      <a:r>
                        <a:rPr sz="1800" spc="-1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8580">
                        <a:lnSpc>
                          <a:spcPts val="2125"/>
                        </a:lnSpc>
                        <a:spcBef>
                          <a:spcPts val="650"/>
                        </a:spcBef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true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095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2184908"/>
            <a:ext cx="11003280" cy="323024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1176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65150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6515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 marR="5080" indent="57150">
              <a:lnSpc>
                <a:spcPct val="102000"/>
              </a:lnSpc>
              <a:spcBef>
                <a:spcPts val="1065"/>
              </a:spcBef>
            </a:pP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86820" y="2701035"/>
            <a:ext cx="265049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88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8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8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79050" y="1920747"/>
            <a:ext cx="3356610" cy="12693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990"/>
              </a:lnSpc>
              <a:spcBef>
                <a:spcPts val="10"/>
              </a:spcBef>
            </a:pPr>
            <a:r>
              <a:rPr sz="4000" spc="-35" dirty="0">
                <a:solidFill>
                  <a:srgbClr val="FFFFFF"/>
                </a:solidFill>
              </a:rPr>
              <a:t>Linear</a:t>
            </a:r>
            <a:r>
              <a:rPr sz="4000" spc="-280" dirty="0">
                <a:solidFill>
                  <a:srgbClr val="FFFFFF"/>
                </a:solidFill>
              </a:rPr>
              <a:t> </a:t>
            </a:r>
            <a:r>
              <a:rPr sz="4000" spc="-60" dirty="0">
                <a:solidFill>
                  <a:srgbClr val="FFFFFF"/>
                </a:solidFill>
              </a:rPr>
              <a:t>search </a:t>
            </a:r>
            <a:r>
              <a:rPr sz="4000" spc="-1395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performance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979050" y="3601211"/>
            <a:ext cx="4102735" cy="1400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3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Linear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searching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must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examine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000" spc="-6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found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giving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O(n) algorithmic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complexity.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Linear Search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0811" y="898651"/>
            <a:ext cx="377317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05A28"/>
                </a:solidFill>
              </a:rPr>
              <a:t>Measuring</a:t>
            </a:r>
            <a:r>
              <a:rPr spc="-135" dirty="0">
                <a:solidFill>
                  <a:srgbClr val="F05A28"/>
                </a:solidFill>
              </a:rPr>
              <a:t> </a:t>
            </a:r>
            <a:r>
              <a:rPr spc="15" dirty="0">
                <a:solidFill>
                  <a:srgbClr val="F05A28"/>
                </a:solidFill>
              </a:rPr>
              <a:t>Performance</a:t>
            </a:r>
            <a:endParaRPr spc="15" dirty="0">
              <a:solidFill>
                <a:srgbClr val="F05A28"/>
              </a:solidFill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pc="10" dirty="0">
                <a:solidFill>
                  <a:srgbClr val="F05A28"/>
                </a:solidFill>
              </a:rPr>
              <a:t>Array</a:t>
            </a:r>
            <a:r>
              <a:rPr spc="-155" dirty="0">
                <a:solidFill>
                  <a:srgbClr val="F05A28"/>
                </a:solidFill>
              </a:rPr>
              <a:t> </a:t>
            </a:r>
            <a:r>
              <a:rPr spc="20" dirty="0">
                <a:solidFill>
                  <a:srgbClr val="F05A28"/>
                </a:solidFill>
              </a:rPr>
              <a:t>sorting</a:t>
            </a:r>
            <a:r>
              <a:rPr spc="-145" dirty="0">
                <a:solidFill>
                  <a:srgbClr val="F05A28"/>
                </a:solidFill>
              </a:rPr>
              <a:t> </a:t>
            </a:r>
            <a:r>
              <a:rPr spc="10" dirty="0">
                <a:solidFill>
                  <a:srgbClr val="F05A28"/>
                </a:solidFill>
              </a:rPr>
              <a:t>algorithms</a:t>
            </a:r>
            <a:endParaRPr spc="10" dirty="0">
              <a:solidFill>
                <a:srgbClr val="F05A28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495" y="1870710"/>
            <a:ext cx="6503035" cy="47612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Selection </a:t>
            </a:r>
            <a:r>
              <a:rPr lang="en-US"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ort</a:t>
            </a:r>
            <a:endParaRPr sz="2400" spc="2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Bubble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sort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2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sort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Quick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sort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Searching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Linear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2400" spc="-2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536575" indent="-289560" algn="l">
              <a:lnSpc>
                <a:spcPct val="100000"/>
              </a:lnSpc>
              <a:spcBef>
                <a:spcPts val="530"/>
              </a:spcBef>
              <a:buClrTx/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Exponential </a:t>
            </a:r>
            <a:r>
              <a:rPr lang="en-US"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earch</a:t>
            </a:r>
            <a:endParaRPr sz="2400" spc="-2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lang="en-US"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Algorithm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endParaRPr lang="en-US" sz="2400" spc="-13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7972" y="1843532"/>
            <a:ext cx="2597150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47650" marR="5080" indent="-235585" algn="r">
              <a:lnSpc>
                <a:spcPts val="4700"/>
              </a:lnSpc>
              <a:spcBef>
                <a:spcPts val="24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greater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860608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60135" y="2900171"/>
            <a:ext cx="595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92429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6356" y="2718308"/>
            <a:ext cx="3159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02020"/>
                </a:solidFill>
              </a:rPr>
              <a:t>Binary</a:t>
            </a:r>
            <a:r>
              <a:rPr sz="3600" spc="-254" dirty="0">
                <a:solidFill>
                  <a:srgbClr val="202020"/>
                </a:solidFill>
              </a:rPr>
              <a:t> </a:t>
            </a:r>
            <a:r>
              <a:rPr sz="3600" spc="-55" dirty="0">
                <a:solidFill>
                  <a:srgbClr val="202020"/>
                </a:solidFill>
              </a:rPr>
              <a:t>Search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9753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40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9753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40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9753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40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30608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39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30608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39" h="705485">
                <a:moveTo>
                  <a:pt x="242315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86545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39" h="705485">
                <a:moveTo>
                  <a:pt x="242316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0167" y="1882980"/>
          <a:ext cx="10798175" cy="117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1347470"/>
                <a:gridCol w="1347469"/>
                <a:gridCol w="1347470"/>
                <a:gridCol w="1347470"/>
                <a:gridCol w="1347470"/>
                <a:gridCol w="1347470"/>
                <a:gridCol w="1347470"/>
              </a:tblGrid>
              <a:tr h="11586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9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11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11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4800" spc="-6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13</a:t>
                      </a:r>
                      <a:endParaRPr sz="4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892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8C8C8C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2204" y="4025900"/>
            <a:ext cx="313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Binary</a:t>
            </a:r>
            <a:r>
              <a:rPr sz="36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712716"/>
            <a:ext cx="114033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array,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match,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found. </a:t>
            </a:r>
            <a:r>
              <a:rPr sz="2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than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sought </a:t>
            </a:r>
            <a:r>
              <a:rPr sz="22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value,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left,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86545" y="3182815"/>
            <a:ext cx="485140" cy="705485"/>
          </a:xfrm>
          <a:custGeom>
            <a:avLst/>
            <a:gdLst/>
            <a:ahLst/>
            <a:cxnLst/>
            <a:rect l="l" t="t" r="r" b="b"/>
            <a:pathLst>
              <a:path w="485139" h="705485">
                <a:moveTo>
                  <a:pt x="242316" y="0"/>
                </a:moveTo>
                <a:lnTo>
                  <a:pt x="0" y="242315"/>
                </a:lnTo>
                <a:lnTo>
                  <a:pt x="121157" y="242315"/>
                </a:lnTo>
                <a:lnTo>
                  <a:pt x="121157" y="705441"/>
                </a:lnTo>
                <a:lnTo>
                  <a:pt x="363474" y="705441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7972" y="1843532"/>
            <a:ext cx="259715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602993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66008" y="2900171"/>
            <a:ext cx="6686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34815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2" y="407405"/>
                </a:lnTo>
                <a:lnTo>
                  <a:pt x="196912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384556"/>
            <a:ext cx="528129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5080" indent="-488950">
              <a:lnSpc>
                <a:spcPct val="131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bool</a:t>
            </a:r>
            <a:r>
              <a:rPr sz="16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Search(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[]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data,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6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value)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1600" spc="-94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6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start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600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6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end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data.Length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153" y="1670812"/>
            <a:ext cx="4304030" cy="6597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6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(start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&lt;=</a:t>
            </a:r>
            <a:r>
              <a:rPr sz="1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end)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6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middle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(start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end)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/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103" y="2637027"/>
            <a:ext cx="3692525" cy="194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494030" indent="-488950">
              <a:lnSpc>
                <a:spcPct val="13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16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(data[middle]</a:t>
            </a:r>
            <a:r>
              <a:rPr sz="1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==</a:t>
            </a:r>
            <a:r>
              <a:rPr sz="16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value) </a:t>
            </a:r>
            <a:r>
              <a:rPr sz="1600" spc="-94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 marR="5080" indent="-488950">
              <a:lnSpc>
                <a:spcPct val="130000"/>
              </a:lnSpc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16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16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(data[middle]</a:t>
            </a:r>
            <a:r>
              <a:rPr sz="1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value) </a:t>
            </a:r>
            <a:r>
              <a:rPr sz="1600" spc="-94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start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middle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latin typeface="Courier New" panose="02070309020205020404"/>
                <a:cs typeface="Courier New" panose="02070309020205020404"/>
              </a:rPr>
              <a:t>end</a:t>
            </a:r>
            <a:r>
              <a:rPr sz="1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middle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-</a:t>
            </a:r>
            <a:r>
              <a:rPr sz="1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153" y="4627372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1153" y="5261355"/>
            <a:ext cx="16148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spc="-9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5581396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8203" y="792988"/>
            <a:ext cx="4883785" cy="522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96545" marR="5080" indent="-284480">
              <a:lnSpc>
                <a:spcPct val="104000"/>
              </a:lnSpc>
              <a:spcBef>
                <a:spcPts val="25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range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 </a:t>
            </a:r>
            <a:r>
              <a:rPr sz="1600" spc="-5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searching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(starts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entire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array)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8203" y="1622044"/>
            <a:ext cx="4439285" cy="6838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While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unsearched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area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Pick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middle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search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range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8203" y="2697988"/>
            <a:ext cx="3620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8203" y="3255772"/>
            <a:ext cx="4724400" cy="6902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6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Cut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range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half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increasing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8203" y="4334764"/>
            <a:ext cx="4766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Else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cut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range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half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decreasing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58203" y="5325364"/>
            <a:ext cx="4400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100" spc="-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did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false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5232" y="2834132"/>
            <a:ext cx="39230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O(log</a:t>
            </a:r>
            <a:r>
              <a:rPr sz="7200" spc="-4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n)</a:t>
            </a:r>
            <a:endParaRPr sz="7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188970" marR="5080">
              <a:lnSpc>
                <a:spcPts val="4990"/>
              </a:lnSpc>
              <a:spcBef>
                <a:spcPts val="10"/>
              </a:spcBef>
            </a:pPr>
            <a:r>
              <a:rPr spc="-50" dirty="0"/>
              <a:t>Binary</a:t>
            </a:r>
            <a:r>
              <a:rPr spc="-265" dirty="0"/>
              <a:t> </a:t>
            </a:r>
            <a:r>
              <a:rPr spc="-60" dirty="0"/>
              <a:t>search </a:t>
            </a:r>
            <a:r>
              <a:rPr spc="-1390" dirty="0"/>
              <a:t> </a:t>
            </a:r>
            <a:r>
              <a:rPr spc="-20" dirty="0"/>
              <a:t>performance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83025" marR="5080">
              <a:lnSpc>
                <a:spcPct val="113000"/>
              </a:lnSpc>
              <a:spcBef>
                <a:spcPts val="110"/>
              </a:spcBef>
            </a:pPr>
            <a:r>
              <a:rPr spc="-15" dirty="0"/>
              <a:t>Binary </a:t>
            </a:r>
            <a:r>
              <a:rPr spc="-25" dirty="0"/>
              <a:t>search </a:t>
            </a:r>
            <a:r>
              <a:rPr spc="-40" dirty="0"/>
              <a:t>is </a:t>
            </a:r>
            <a:r>
              <a:rPr spc="-45" dirty="0"/>
              <a:t>a </a:t>
            </a:r>
            <a:r>
              <a:rPr spc="-10" dirty="0"/>
              <a:t>divide-and- </a:t>
            </a:r>
            <a:r>
              <a:rPr spc="-5" dirty="0"/>
              <a:t> </a:t>
            </a:r>
            <a:r>
              <a:rPr spc="15" dirty="0"/>
              <a:t>conquer </a:t>
            </a:r>
            <a:r>
              <a:rPr spc="-5" dirty="0"/>
              <a:t>algorithm </a:t>
            </a:r>
            <a:r>
              <a:rPr spc="10" dirty="0"/>
              <a:t>giving </a:t>
            </a:r>
            <a:r>
              <a:rPr spc="-5" dirty="0"/>
              <a:t>it </a:t>
            </a:r>
            <a:r>
              <a:rPr dirty="0"/>
              <a:t> </a:t>
            </a:r>
            <a:r>
              <a:rPr spc="40" dirty="0"/>
              <a:t>O(log</a:t>
            </a:r>
            <a:r>
              <a:rPr spc="-135" dirty="0"/>
              <a:t> </a:t>
            </a:r>
            <a:r>
              <a:rPr spc="-35" dirty="0"/>
              <a:t>n)</a:t>
            </a:r>
            <a:r>
              <a:rPr spc="-130" dirty="0"/>
              <a:t> </a:t>
            </a:r>
            <a:r>
              <a:rPr dirty="0"/>
              <a:t>algorithmic</a:t>
            </a:r>
            <a:r>
              <a:rPr spc="-130" dirty="0"/>
              <a:t> </a:t>
            </a:r>
            <a:r>
              <a:rPr spc="-35" dirty="0"/>
              <a:t>complexity.</a:t>
            </a:r>
            <a:endParaRPr spc="-3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Binary Search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5600" y="2819400"/>
            <a:ext cx="49669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202020"/>
                </a:solidFill>
              </a:rPr>
              <a:t>Exponential Search</a:t>
            </a:r>
            <a:endParaRPr sz="3600" spc="20" dirty="0">
              <a:solidFill>
                <a:srgbClr val="20202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1395" y="2433320"/>
            <a:ext cx="7648575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1" name="Text Box 10"/>
          <p:cNvSpPr txBox="1"/>
          <p:nvPr/>
        </p:nvSpPr>
        <p:spPr>
          <a:xfrm>
            <a:off x="2209800" y="533400"/>
            <a:ext cx="84975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algn="ctr">
              <a:spcBef>
                <a:spcPts val="100"/>
              </a:spcBef>
              <a:buClrTx/>
              <a:buSzTx/>
              <a:buFontTx/>
            </a:pPr>
            <a:r>
              <a:rPr sz="3600" kern="0" spc="20" dirty="0">
                <a:solidFill>
                  <a:srgbClr val="202020"/>
                </a:solidFill>
                <a:latin typeface="Verdana" panose="020B0604030504040204"/>
                <a:ea typeface="+mj-ea"/>
                <a:cs typeface="Verdana" panose="020B0604030504040204"/>
              </a:rPr>
              <a:t>Exponential Search Algorithm</a:t>
            </a:r>
            <a:endParaRPr sz="3600" kern="0" spc="20" dirty="0">
              <a:solidFill>
                <a:srgbClr val="202020"/>
              </a:solidFill>
              <a:latin typeface="Verdana" panose="020B0604030504040204"/>
              <a:ea typeface="+mj-ea"/>
              <a:cs typeface="Verdana" panose="020B060403050404020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447800"/>
            <a:ext cx="10249535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509" y="457072"/>
            <a:ext cx="6587271" cy="615315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</a:rPr>
              <a:t>Performance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1847850"/>
            <a:ext cx="84582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Exponential Search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6356" y="2718308"/>
            <a:ext cx="31597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25" dirty="0">
                <a:solidFill>
                  <a:srgbClr val="202020"/>
                </a:solidFill>
              </a:rPr>
              <a:t>Graphs</a:t>
            </a:r>
            <a:endParaRPr lang="en-US"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 txBox="1">
            <a:spLocks noGrp="1"/>
          </p:cNvSpPr>
          <p:nvPr>
            <p:ph type="title"/>
          </p:nvPr>
        </p:nvSpPr>
        <p:spPr>
          <a:xfrm>
            <a:off x="2209800" y="691833"/>
            <a:ext cx="7772400" cy="368935"/>
          </a:xfrm>
          <a:noFill/>
        </p:spPr>
        <p:txBody>
          <a:bodyPr wrap="square" rtlCol="0" anchor="t" anchorCtr="0">
            <a:spAutoFit/>
          </a:bodyPr>
          <a:p>
            <a:pPr marL="12700" lvl="0" algn="ctr" defTabSz="914400">
              <a:spcBef>
                <a:spcPts val="100"/>
              </a:spcBef>
              <a:buClrTx/>
              <a:buSzTx/>
              <a:buFontTx/>
            </a:pPr>
            <a:r>
              <a:rPr sz="3600" spc="20" dirty="0">
                <a:solidFill>
                  <a:srgbClr val="202020"/>
                </a:solidFill>
                <a:sym typeface="+mn-ea"/>
              </a:rPr>
              <a:t>What is a graph?</a:t>
            </a:r>
            <a:endParaRPr sz="3600" spc="20" dirty="0">
              <a:solidFill>
                <a:srgbClr val="202020"/>
              </a:solidFill>
              <a:sym typeface="+mn-ea"/>
            </a:endParaRPr>
          </a:p>
        </p:txBody>
      </p:sp>
      <p:sp>
        <p:nvSpPr>
          <p:cNvPr id="4099" name="Text Placeholder 4098"/>
          <p:cNvSpPr>
            <a:spLocks noGrp="1"/>
          </p:cNvSpPr>
          <p:nvPr>
            <p:ph type="body" idx="1"/>
          </p:nvPr>
        </p:nvSpPr>
        <p:spPr>
          <a:xfrm>
            <a:off x="2209800" y="1371600"/>
            <a:ext cx="7772400" cy="2153920"/>
          </a:xfrm>
        </p:spPr>
        <p:txBody>
          <a:bodyPr/>
          <a:p>
            <a:r>
              <a:rPr sz="2800">
                <a:cs typeface="Times New Roman" panose="02020603050405020304" pitchFamily="18" charset="0"/>
              </a:rPr>
              <a:t>A data structure that consists of a set of nodes (</a:t>
            </a:r>
            <a:r>
              <a:rPr sz="2800" i="1">
                <a:cs typeface="Times New Roman" panose="02020603050405020304" pitchFamily="18" charset="0"/>
              </a:rPr>
              <a:t>vertices</a:t>
            </a:r>
            <a:r>
              <a:rPr sz="2800">
                <a:cs typeface="Times New Roman" panose="02020603050405020304" pitchFamily="18" charset="0"/>
              </a:rPr>
              <a:t>) and a set of edges that relate the nodes to each other</a:t>
            </a:r>
            <a:endParaRPr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2800">
                <a:ea typeface="MS Mincho" charset="-128"/>
              </a:rPr>
              <a:t>The set of edges describes relationships among the vertices</a:t>
            </a:r>
            <a:r>
              <a:rPr sz="2800"/>
              <a:t> </a:t>
            </a:r>
            <a:endParaRPr sz="2800"/>
          </a:p>
        </p:txBody>
      </p:sp>
      <p:pic>
        <p:nvPicPr>
          <p:cNvPr id="4100" name="Picture 4099" descr="C:\My Documents\308 PowerPoint\Figures\MACJOBS\JPEGS\CHAP09\P561.jpg"/>
          <p:cNvPicPr>
            <a:picLocks noChangeAspect="1"/>
          </p:cNvPicPr>
          <p:nvPr/>
        </p:nvPicPr>
        <p:blipFill>
          <a:blip r:embed="rId1">
            <a:lum bright="-23999"/>
          </a:blip>
          <a:stretch>
            <a:fillRect/>
          </a:stretch>
        </p:blipFill>
        <p:spPr>
          <a:xfrm>
            <a:off x="3124200" y="3733800"/>
            <a:ext cx="6096000" cy="2481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7972" y="1843532"/>
            <a:ext cx="259715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336322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00925" y="2900171"/>
            <a:ext cx="666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68143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2667000" y="685800"/>
            <a:ext cx="7889875" cy="553720"/>
          </a:xfrm>
        </p:spPr>
        <p:txBody>
          <a:bodyPr wrap="square" anchor="ctr" anchorCtr="0"/>
          <a:p>
            <a:pPr algn="ctr">
              <a:buClrTx/>
              <a:buSzTx/>
              <a:buFontTx/>
            </a:pPr>
            <a:r>
              <a:rPr sz="3600" spc="20" dirty="0">
                <a:solidFill>
                  <a:srgbClr val="202020"/>
                </a:solidFill>
              </a:rPr>
              <a:t>Directed vs. undirected graphs</a:t>
            </a:r>
            <a:endParaRPr sz="3600" spc="20" dirty="0">
              <a:solidFill>
                <a:srgbClr val="202020"/>
              </a:solidFill>
            </a:endParaRP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2209800" y="1981200"/>
            <a:ext cx="7772400" cy="276860"/>
          </a:xfrm>
        </p:spPr>
        <p:txBody>
          <a:bodyPr/>
          <a:p>
            <a:r>
              <a:rPr>
                <a:ea typeface="MS Mincho" charset="-128"/>
              </a:rPr>
              <a:t>When the edges in a graph have no direction, the graph is called </a:t>
            </a:r>
            <a:r>
              <a:rPr i="1">
                <a:ea typeface="MS Mincho" charset="-128"/>
              </a:rPr>
              <a:t>undirected</a:t>
            </a:r>
            <a:endParaRPr i="1">
              <a:ea typeface="MS Mincho" charset="-128"/>
            </a:endParaRPr>
          </a:p>
        </p:txBody>
      </p:sp>
      <p:pic>
        <p:nvPicPr>
          <p:cNvPr id="1028" name="Picture 1027" descr="C:\My Documents\308 PowerPoint\Figures\MACJOBS\JPEGS\CHAP09\P551.jpg"/>
          <p:cNvPicPr>
            <a:picLocks noChangeAspect="1"/>
          </p:cNvPicPr>
          <p:nvPr/>
        </p:nvPicPr>
        <p:blipFill>
          <a:blip r:embed="rId1">
            <a:lum bright="-12000"/>
          </a:blip>
          <a:srcRect r="36243" b="71895"/>
          <a:stretch>
            <a:fillRect/>
          </a:stretch>
        </p:blipFill>
        <p:spPr>
          <a:xfrm>
            <a:off x="4114800" y="3200400"/>
            <a:ext cx="3886200" cy="3192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Text Placeholder 5122"/>
          <p:cNvSpPr>
            <a:spLocks noGrp="1"/>
          </p:cNvSpPr>
          <p:nvPr>
            <p:ph type="body" idx="1"/>
          </p:nvPr>
        </p:nvSpPr>
        <p:spPr>
          <a:xfrm>
            <a:off x="2209800" y="1981200"/>
            <a:ext cx="7772400" cy="553720"/>
          </a:xfrm>
        </p:spPr>
        <p:txBody>
          <a:bodyPr/>
          <a:p>
            <a:r>
              <a:rPr>
                <a:ea typeface="MS Mincho" charset="-128"/>
              </a:rPr>
              <a:t>When the edges in a graph have a direction, the graph is called </a:t>
            </a:r>
            <a:r>
              <a:rPr i="1">
                <a:ea typeface="MS Mincho" charset="-128"/>
              </a:rPr>
              <a:t>directed</a:t>
            </a:r>
            <a:r>
              <a:rPr>
                <a:ea typeface="MS Mincho" charset="-128"/>
              </a:rPr>
              <a:t> (or </a:t>
            </a:r>
            <a:r>
              <a:rPr i="1">
                <a:ea typeface="MS Mincho" charset="-128"/>
              </a:rPr>
              <a:t>digraph</a:t>
            </a:r>
            <a:r>
              <a:rPr>
                <a:ea typeface="MS Mincho" charset="-128"/>
              </a:rPr>
              <a:t>)</a:t>
            </a:r>
            <a:r>
              <a:t> </a:t>
            </a:r>
          </a:p>
        </p:txBody>
      </p:sp>
      <p:pic>
        <p:nvPicPr>
          <p:cNvPr id="5124" name="Picture 5123" descr="C:\My Documents\308 PowerPoint\Figures\MACJOBS\JPEGS\CHAP09\P551.jpg"/>
          <p:cNvPicPr>
            <a:picLocks noChangeAspect="1"/>
          </p:cNvPicPr>
          <p:nvPr/>
        </p:nvPicPr>
        <p:blipFill>
          <a:blip r:embed="rId1">
            <a:lum bright="-17999"/>
          </a:blip>
          <a:srcRect t="29227" r="13568" b="34114"/>
          <a:stretch>
            <a:fillRect/>
          </a:stretch>
        </p:blipFill>
        <p:spPr>
          <a:xfrm>
            <a:off x="2209800" y="3200400"/>
            <a:ext cx="4114800" cy="3252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Title 5124"/>
          <p:cNvSpPr>
            <a:spLocks noGrp="1"/>
          </p:cNvSpPr>
          <p:nvPr>
            <p:ph type="title"/>
          </p:nvPr>
        </p:nvSpPr>
        <p:spPr>
          <a:xfrm>
            <a:off x="2286000" y="456883"/>
            <a:ext cx="8208645" cy="1107440"/>
          </a:xfrm>
        </p:spPr>
        <p:txBody>
          <a:bodyPr vert="horz" wrap="square" lIns="0" tIns="0" rIns="0" bIns="0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sz="3600" spc="20" dirty="0">
                <a:solidFill>
                  <a:srgbClr val="202020"/>
                </a:solidFill>
                <a:sym typeface="+mn-ea"/>
              </a:rPr>
              <a:t>Directed vs. undirected graphs (cont.)</a:t>
            </a:r>
            <a:endParaRPr sz="3600" spc="20" dirty="0">
              <a:solidFill>
                <a:srgbClr val="202020"/>
              </a:solidFill>
              <a:sym typeface="+mn-ea"/>
            </a:endParaRPr>
          </a:p>
        </p:txBody>
      </p:sp>
      <p:sp>
        <p:nvSpPr>
          <p:cNvPr id="5126" name="Text Box 5125"/>
          <p:cNvSpPr txBox="1"/>
          <p:nvPr/>
        </p:nvSpPr>
        <p:spPr>
          <a:xfrm>
            <a:off x="2286000" y="6172200"/>
            <a:ext cx="2938463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200">
                <a:latin typeface="Arial" panose="020B0604020202020204" pitchFamily="34" charset="0"/>
              </a:rPr>
              <a:t>E(Graph2) = {(1,3) (3,1) (5,9) (9,11) (5,7)</a:t>
            </a:r>
            <a:endParaRPr sz="1400">
              <a:latin typeface="Arial" panose="020B0604020202020204" pitchFamily="34" charset="0"/>
            </a:endParaRPr>
          </a:p>
        </p:txBody>
      </p:sp>
      <p:sp>
        <p:nvSpPr>
          <p:cNvPr id="5127" name="Rectangles 5126"/>
          <p:cNvSpPr/>
          <p:nvPr/>
        </p:nvSpPr>
        <p:spPr>
          <a:xfrm>
            <a:off x="6400800" y="4038600"/>
            <a:ext cx="40386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400" i="1">
                <a:solidFill>
                  <a:schemeClr val="bg1"/>
                </a:solidFill>
                <a:latin typeface="Times New Roman" panose="02020603050405020304" pitchFamily="18" charset="0"/>
                <a:ea typeface="MS Mincho" charset="-128"/>
              </a:rPr>
              <a:t>Warning</a:t>
            </a:r>
            <a:r>
              <a:rPr sz="2400">
                <a:solidFill>
                  <a:schemeClr val="bg1"/>
                </a:solidFill>
                <a:latin typeface="Times New Roman" panose="02020603050405020304" pitchFamily="18" charset="0"/>
                <a:ea typeface="MS Mincho" charset="-128"/>
              </a:rPr>
              <a:t>: if the graph is directed, the order of the vertices in each edge is important !!</a:t>
            </a:r>
            <a:endParaRPr sz="2400">
              <a:latin typeface="Times New Roman" panose="02020603050405020304" pitchFamily="18" charset="0"/>
              <a:ea typeface="MS Mincho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8193"/>
          <p:cNvSpPr>
            <a:spLocks noGrp="1"/>
          </p:cNvSpPr>
          <p:nvPr>
            <p:ph type="title"/>
          </p:nvPr>
        </p:nvSpPr>
        <p:spPr>
          <a:xfrm>
            <a:off x="2133600" y="691833"/>
            <a:ext cx="7772400" cy="368935"/>
          </a:xfrm>
        </p:spPr>
        <p:txBody>
          <a:bodyPr vert="horz" wrap="square" lIns="0" tIns="0" rIns="0" bIns="0" rtlCol="0" anchor="ctr" anchorCtr="0">
            <a:spAutoFit/>
          </a:bodyPr>
          <a:p>
            <a:pPr lvl="0" algn="ctr">
              <a:buClrTx/>
              <a:buSzTx/>
              <a:buFontTx/>
            </a:pPr>
            <a:r>
              <a:rPr sz="3600" spc="20" dirty="0">
                <a:solidFill>
                  <a:srgbClr val="202020"/>
                </a:solidFill>
                <a:sym typeface="+mn-ea"/>
              </a:rPr>
              <a:t>Graph terminology</a:t>
            </a:r>
            <a:endParaRPr sz="3600" spc="20" dirty="0">
              <a:solidFill>
                <a:srgbClr val="202020"/>
              </a:solidFill>
              <a:sym typeface="+mn-ea"/>
            </a:endParaRPr>
          </a:p>
        </p:txBody>
      </p:sp>
      <p:sp>
        <p:nvSpPr>
          <p:cNvPr id="8195" name="Text Placeholder 8194"/>
          <p:cNvSpPr>
            <a:spLocks noGrp="1"/>
          </p:cNvSpPr>
          <p:nvPr>
            <p:ph type="body" idx="1"/>
          </p:nvPr>
        </p:nvSpPr>
        <p:spPr>
          <a:xfrm>
            <a:off x="2286000" y="1524000"/>
            <a:ext cx="7772400" cy="2092325"/>
          </a:xfrm>
        </p:spPr>
        <p:txBody>
          <a:bodyPr/>
          <a:p>
            <a:r>
              <a:rPr u="sng">
                <a:cs typeface="Times New Roman" panose="02020603050405020304" pitchFamily="18" charset="0"/>
              </a:rPr>
              <a:t>Adjacent nodes</a:t>
            </a:r>
            <a:r>
              <a:rPr>
                <a:cs typeface="Times New Roman" panose="02020603050405020304" pitchFamily="18" charset="0"/>
              </a:rPr>
              <a:t>: two nodes are adjacent if they are connected by an edge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u="sng">
              <a:cs typeface="Times New Roman" panose="02020603050405020304" pitchFamily="18" charset="0"/>
            </a:endParaRPr>
          </a:p>
          <a:p>
            <a:endParaRPr u="sng">
              <a:cs typeface="Times New Roman" panose="02020603050405020304" pitchFamily="18" charset="0"/>
            </a:endParaRPr>
          </a:p>
          <a:p>
            <a:r>
              <a:rPr u="sng">
                <a:cs typeface="Times New Roman" panose="02020603050405020304" pitchFamily="18" charset="0"/>
              </a:rPr>
              <a:t>Path</a:t>
            </a:r>
            <a:r>
              <a:rPr>
                <a:cs typeface="Times New Roman" panose="02020603050405020304" pitchFamily="18" charset="0"/>
              </a:rPr>
              <a:t>: a sequence of vertices that connect two nodes in a graph</a:t>
            </a:r>
            <a:endParaRPr>
              <a:cs typeface="Times New Roman" panose="02020603050405020304" pitchFamily="18" charset="0"/>
            </a:endParaRPr>
          </a:p>
          <a:p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u="sng">
                <a:cs typeface="Times New Roman" panose="02020603050405020304" pitchFamily="18" charset="0"/>
              </a:rPr>
              <a:t>Complete graph</a:t>
            </a:r>
            <a:r>
              <a:rPr>
                <a:cs typeface="Times New Roman" panose="02020603050405020304" pitchFamily="18" charset="0"/>
              </a:rPr>
              <a:t>: a graph in which every vertex is directly connected to every other vertex</a:t>
            </a:r>
            <a:endParaRPr sz="280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pic>
        <p:nvPicPr>
          <p:cNvPr id="8196" name="Picture 8195" descr="C:\My Documents\308 PowerPoint\Figures\MACJOBS\JPEGS\CHAP09\P551.jpg"/>
          <p:cNvPicPr>
            <a:picLocks noChangeAspect="1"/>
          </p:cNvPicPr>
          <p:nvPr/>
        </p:nvPicPr>
        <p:blipFill>
          <a:blip r:embed="rId1">
            <a:lum bright="-17999"/>
          </a:blip>
          <a:srcRect l="40015" t="41249" r="13568" b="49304"/>
          <a:stretch>
            <a:fillRect/>
          </a:stretch>
        </p:blipFill>
        <p:spPr>
          <a:xfrm>
            <a:off x="3962400" y="4953000"/>
            <a:ext cx="2438400" cy="925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Text Box 8196"/>
          <p:cNvSpPr txBox="1"/>
          <p:nvPr/>
        </p:nvSpPr>
        <p:spPr>
          <a:xfrm>
            <a:off x="6858000" y="5029200"/>
            <a:ext cx="21767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solidFill>
                  <a:schemeClr val="tx1"/>
                </a:solidFill>
                <a:latin typeface="Arial" panose="020B0604020202020204" pitchFamily="34" charset="0"/>
              </a:rPr>
              <a:t>5 is adjacent to 7</a:t>
            </a:r>
            <a:endParaRPr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</a:rPr>
              <a:t>7 is adjacent from 5</a:t>
            </a:r>
            <a:endParaRPr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67" y="533399"/>
            <a:ext cx="6004424" cy="391159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</a:rPr>
              <a:t>Minimum Spanning Tree and Prim’s Algorithm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05200" y="1676400"/>
            <a:ext cx="530352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1" name="Content Placeholder 100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52800" y="1447800"/>
            <a:ext cx="530352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309" y="609472"/>
            <a:ext cx="6587271" cy="615315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</a:rPr>
              <a:t>Prim's Algorithm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1828800"/>
            <a:ext cx="5108575" cy="4615180"/>
          </a:xfrm>
          <a:prstGeom prst="rect">
            <a:avLst/>
          </a:prstGeom>
        </p:spPr>
      </p:pic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2" name="Content Placeholder 101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52800" y="1676400"/>
            <a:ext cx="530352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3" name="Content Placeholder 102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57600" y="1295400"/>
            <a:ext cx="530352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4" name="Content Placeholder 103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33800" y="1511300"/>
            <a:ext cx="530352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5" name="Content Placeholder 104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038600" y="1511300"/>
            <a:ext cx="530352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07972" y="1843532"/>
            <a:ext cx="259715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7881391" y="1688406"/>
            <a:ext cx="654685" cy="520065"/>
          </a:xfrm>
          <a:custGeom>
            <a:avLst/>
            <a:gdLst/>
            <a:ahLst/>
            <a:cxnLst/>
            <a:rect l="l" t="t" r="r" b="b"/>
            <a:pathLst>
              <a:path w="654684" h="520064">
                <a:moveTo>
                  <a:pt x="654613" y="0"/>
                </a:moveTo>
                <a:lnTo>
                  <a:pt x="0" y="0"/>
                </a:lnTo>
                <a:lnTo>
                  <a:pt x="0" y="519546"/>
                </a:lnTo>
                <a:lnTo>
                  <a:pt x="654613" y="519546"/>
                </a:lnTo>
                <a:lnTo>
                  <a:pt x="654613" y="0"/>
                </a:lnTo>
                <a:close/>
              </a:path>
            </a:pathLst>
          </a:custGeom>
          <a:solidFill>
            <a:srgbClr val="E5E5E5">
              <a:alpha val="3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78705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50450" y="2900171"/>
            <a:ext cx="650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19573" y="1688406"/>
            <a:ext cx="654685" cy="520065"/>
          </a:xfrm>
          <a:custGeom>
            <a:avLst/>
            <a:gdLst/>
            <a:ahLst/>
            <a:cxnLst/>
            <a:rect l="l" t="t" r="r" b="b"/>
            <a:pathLst>
              <a:path w="654684" h="520064">
                <a:moveTo>
                  <a:pt x="654613" y="0"/>
                </a:moveTo>
                <a:lnTo>
                  <a:pt x="0" y="0"/>
                </a:lnTo>
                <a:lnTo>
                  <a:pt x="0" y="519546"/>
                </a:lnTo>
                <a:lnTo>
                  <a:pt x="654613" y="519546"/>
                </a:lnTo>
                <a:lnTo>
                  <a:pt x="654613" y="0"/>
                </a:lnTo>
                <a:close/>
              </a:path>
            </a:pathLst>
          </a:custGeom>
          <a:solidFill>
            <a:srgbClr val="E5E5E5">
              <a:alpha val="588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810525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4603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Minimum Spanning Tree</a:t>
            </a:r>
            <a:endParaRPr lang="en-US"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649605"/>
            <a:ext cx="10328910" cy="615315"/>
          </a:xfrm>
        </p:spPr>
        <p:txBody>
          <a:bodyPr wrap="square"/>
          <a:p>
            <a:r>
              <a:rPr lang="en-US">
                <a:solidFill>
                  <a:schemeClr val="tx1"/>
                </a:solidFill>
              </a:rPr>
              <a:t>Index Mapping (or Trivial Hashing)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8" name="Picture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3429000" y="1905000"/>
            <a:ext cx="5929630" cy="4257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7972" y="1843532"/>
            <a:ext cx="259715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983081" y="2900171"/>
            <a:ext cx="665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617990" y="1688406"/>
            <a:ext cx="654685" cy="520065"/>
          </a:xfrm>
          <a:custGeom>
            <a:avLst/>
            <a:gdLst/>
            <a:ahLst/>
            <a:cxnLst/>
            <a:rect l="l" t="t" r="r" b="b"/>
            <a:pathLst>
              <a:path w="654684" h="520064">
                <a:moveTo>
                  <a:pt x="654613" y="0"/>
                </a:moveTo>
                <a:lnTo>
                  <a:pt x="0" y="0"/>
                </a:lnTo>
                <a:lnTo>
                  <a:pt x="0" y="519546"/>
                </a:lnTo>
                <a:lnTo>
                  <a:pt x="654613" y="519546"/>
                </a:lnTo>
                <a:lnTo>
                  <a:pt x="654613" y="0"/>
                </a:lnTo>
                <a:close/>
              </a:path>
            </a:pathLst>
          </a:custGeom>
          <a:solidFill>
            <a:srgbClr val="E5E5E5">
              <a:alpha val="3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15305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56173" y="1688406"/>
            <a:ext cx="654685" cy="520065"/>
          </a:xfrm>
          <a:custGeom>
            <a:avLst/>
            <a:gdLst/>
            <a:ahLst/>
            <a:cxnLst/>
            <a:rect l="l" t="t" r="r" b="b"/>
            <a:pathLst>
              <a:path w="654684" h="520064">
                <a:moveTo>
                  <a:pt x="654613" y="0"/>
                </a:moveTo>
                <a:lnTo>
                  <a:pt x="0" y="0"/>
                </a:lnTo>
                <a:lnTo>
                  <a:pt x="0" y="519546"/>
                </a:lnTo>
                <a:lnTo>
                  <a:pt x="654613" y="519546"/>
                </a:lnTo>
                <a:lnTo>
                  <a:pt x="654613" y="0"/>
                </a:lnTo>
                <a:close/>
              </a:path>
            </a:pathLst>
          </a:custGeom>
          <a:solidFill>
            <a:srgbClr val="E5E5E5">
              <a:alpha val="588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47125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7972" y="1843532"/>
            <a:ext cx="259715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560219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31171" y="2900171"/>
            <a:ext cx="652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92040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560219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31171" y="2900171"/>
            <a:ext cx="652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92040" y="2362870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69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858012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57539" y="3680460"/>
            <a:ext cx="595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89833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61844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602911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2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65926" y="3680460"/>
            <a:ext cx="6686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34732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61844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343347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505568" y="3680460"/>
            <a:ext cx="669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75168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61844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8181" y="2718308"/>
            <a:ext cx="37960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85" dirty="0">
                <a:solidFill>
                  <a:srgbClr val="202020"/>
                </a:solidFill>
              </a:rPr>
              <a:t>W</a:t>
            </a:r>
            <a:r>
              <a:rPr sz="3600" spc="135" dirty="0">
                <a:solidFill>
                  <a:srgbClr val="202020"/>
                </a:solidFill>
              </a:rPr>
              <a:t>h</a:t>
            </a:r>
            <a:r>
              <a:rPr sz="3600" spc="-100" dirty="0">
                <a:solidFill>
                  <a:srgbClr val="202020"/>
                </a:solidFill>
              </a:rPr>
              <a:t>a</a:t>
            </a:r>
            <a:r>
              <a:rPr sz="3600" spc="35" dirty="0">
                <a:solidFill>
                  <a:srgbClr val="202020"/>
                </a:solidFill>
              </a:rPr>
              <a:t>t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470" dirty="0">
                <a:solidFill>
                  <a:srgbClr val="202020"/>
                </a:solidFill>
              </a:rPr>
              <a:t>I</a:t>
            </a:r>
            <a:r>
              <a:rPr sz="3600" spc="-85" dirty="0">
                <a:solidFill>
                  <a:srgbClr val="202020"/>
                </a:solidFill>
              </a:rPr>
              <a:t>s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165" dirty="0">
                <a:solidFill>
                  <a:srgbClr val="202020"/>
                </a:solidFill>
              </a:rPr>
              <a:t>S</a:t>
            </a:r>
            <a:r>
              <a:rPr sz="3600" spc="135" dirty="0">
                <a:solidFill>
                  <a:srgbClr val="202020"/>
                </a:solidFill>
              </a:rPr>
              <a:t>o</a:t>
            </a:r>
            <a:r>
              <a:rPr sz="3600" spc="-75" dirty="0">
                <a:solidFill>
                  <a:srgbClr val="202020"/>
                </a:solidFill>
              </a:rPr>
              <a:t>r</a:t>
            </a:r>
            <a:r>
              <a:rPr sz="3600" spc="30" dirty="0">
                <a:solidFill>
                  <a:srgbClr val="202020"/>
                </a:solidFill>
              </a:rPr>
              <a:t>t</a:t>
            </a:r>
            <a:r>
              <a:rPr sz="3600" spc="-45" dirty="0">
                <a:solidFill>
                  <a:srgbClr val="202020"/>
                </a:solidFill>
              </a:rPr>
              <a:t>i</a:t>
            </a:r>
            <a:r>
              <a:rPr sz="3600" spc="-70" dirty="0">
                <a:solidFill>
                  <a:srgbClr val="202020"/>
                </a:solidFill>
              </a:rPr>
              <a:t>n</a:t>
            </a:r>
            <a:r>
              <a:rPr sz="3600" spc="140" dirty="0">
                <a:solidFill>
                  <a:srgbClr val="202020"/>
                </a:solidFill>
              </a:rPr>
              <a:t>g</a:t>
            </a:r>
            <a:r>
              <a:rPr sz="3600" spc="-35" dirty="0">
                <a:solidFill>
                  <a:srgbClr val="202020"/>
                </a:solidFill>
              </a:rPr>
              <a:t>?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241538" y="3680460"/>
            <a:ext cx="6699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81766" y="2492100"/>
            <a:ext cx="654685" cy="520065"/>
          </a:xfrm>
          <a:custGeom>
            <a:avLst/>
            <a:gdLst/>
            <a:ahLst/>
            <a:cxnLst/>
            <a:rect l="l" t="t" r="r" b="b"/>
            <a:pathLst>
              <a:path w="654684" h="520064">
                <a:moveTo>
                  <a:pt x="654613" y="0"/>
                </a:moveTo>
                <a:lnTo>
                  <a:pt x="0" y="0"/>
                </a:lnTo>
                <a:lnTo>
                  <a:pt x="0" y="519545"/>
                </a:lnTo>
                <a:lnTo>
                  <a:pt x="654613" y="519545"/>
                </a:lnTo>
                <a:lnTo>
                  <a:pt x="654613" y="0"/>
                </a:lnTo>
                <a:close/>
              </a:path>
            </a:pathLst>
          </a:custGeom>
          <a:solidFill>
            <a:srgbClr val="E5E5E5">
              <a:alpha val="3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79082" y="3166564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19951" y="2492100"/>
            <a:ext cx="654685" cy="520065"/>
          </a:xfrm>
          <a:custGeom>
            <a:avLst/>
            <a:gdLst/>
            <a:ahLst/>
            <a:cxnLst/>
            <a:rect l="l" t="t" r="r" b="b"/>
            <a:pathLst>
              <a:path w="654684" h="520064">
                <a:moveTo>
                  <a:pt x="654613" y="0"/>
                </a:moveTo>
                <a:lnTo>
                  <a:pt x="0" y="0"/>
                </a:lnTo>
                <a:lnTo>
                  <a:pt x="0" y="519545"/>
                </a:lnTo>
                <a:lnTo>
                  <a:pt x="654613" y="519545"/>
                </a:lnTo>
                <a:lnTo>
                  <a:pt x="654613" y="0"/>
                </a:lnTo>
                <a:close/>
              </a:path>
            </a:pathLst>
          </a:custGeom>
          <a:solidFill>
            <a:srgbClr val="E5E5E5">
              <a:alpha val="588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10903" y="3166564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9792" y="2561844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819766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991512" y="3680460"/>
            <a:ext cx="652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51587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8" y="131276"/>
                </a:lnTo>
                <a:lnTo>
                  <a:pt x="65638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61844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560201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31154" y="3680460"/>
            <a:ext cx="652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92022" y="3143453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59792" y="1757171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61844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855099" y="3970266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4"/>
                </a:lnTo>
                <a:lnTo>
                  <a:pt x="262550" y="131274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86921" y="3970266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4"/>
                </a:lnTo>
                <a:lnTo>
                  <a:pt x="262550" y="131274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609800" y="3244164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659792" y="1769364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74035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9792" y="3378708"/>
            <a:ext cx="8267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560197" y="3970266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4"/>
                </a:lnTo>
                <a:lnTo>
                  <a:pt x="262550" y="131274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292017" y="3970266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4"/>
                </a:lnTo>
                <a:lnTo>
                  <a:pt x="262550" y="131274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609800" y="3244164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659792" y="1769364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74035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9792" y="3378708"/>
            <a:ext cx="8267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1350" y="1843532"/>
            <a:ext cx="32639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80415" marR="5080" indent="-101600" algn="just">
              <a:lnSpc>
                <a:spcPct val="162000"/>
              </a:lnSpc>
              <a:spcBef>
                <a:spcPts val="2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greater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891540" algn="just">
              <a:lnSpc>
                <a:spcPct val="101000"/>
              </a:lnSpc>
              <a:spcBef>
                <a:spcPts val="1800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306" y="779779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Bubble</a:t>
            </a:r>
            <a:r>
              <a:rPr spc="-20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09802" y="1636769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09802" y="2440401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560197" y="3970266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4"/>
                </a:lnTo>
                <a:lnTo>
                  <a:pt x="262550" y="131274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292017" y="3970266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4"/>
                </a:lnTo>
                <a:lnTo>
                  <a:pt x="262550" y="131274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609800" y="3244164"/>
          <a:ext cx="52000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775"/>
                <a:gridCol w="739775"/>
                <a:gridCol w="739775"/>
                <a:gridCol w="739775"/>
                <a:gridCol w="739775"/>
                <a:gridCol w="739775"/>
                <a:gridCol w="739775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659792" y="1769364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9792" y="2574035"/>
            <a:ext cx="825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9792" y="3378708"/>
            <a:ext cx="8267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0300" y="2161137"/>
            <a:ext cx="1632686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548" y="2161137"/>
            <a:ext cx="1776901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9013" y="2161137"/>
            <a:ext cx="1776901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1217" y="4210811"/>
            <a:ext cx="287337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Best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O(n)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32849" y="517651"/>
            <a:ext cx="7438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/>
              <a:t>Bubble</a:t>
            </a:r>
            <a:r>
              <a:rPr sz="3600" spc="-220" dirty="0"/>
              <a:t> </a:t>
            </a:r>
            <a:r>
              <a:rPr sz="3600" spc="-35" dirty="0"/>
              <a:t>Sort</a:t>
            </a:r>
            <a:r>
              <a:rPr sz="3600" spc="-220" dirty="0"/>
              <a:t> </a:t>
            </a:r>
            <a:r>
              <a:rPr sz="3600" spc="45" dirty="0"/>
              <a:t>Asymptotic</a:t>
            </a:r>
            <a:r>
              <a:rPr sz="3600" spc="-225" dirty="0"/>
              <a:t> </a:t>
            </a:r>
            <a:r>
              <a:rPr sz="3600" spc="-30" dirty="0"/>
              <a:t>Analysis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915386" y="4201667"/>
            <a:ext cx="247459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673100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Average </a:t>
            </a: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1950" spc="15" baseline="26000" dirty="0">
                <a:solidFill>
                  <a:srgbClr val="404040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568960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0324" y="4201667"/>
            <a:ext cx="247459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Worst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8100" marR="30480" algn="ctr">
              <a:lnSpc>
                <a:spcPct val="100000"/>
              </a:lnSpc>
              <a:spcBef>
                <a:spcPts val="6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1950" spc="15" baseline="26000" dirty="0">
                <a:solidFill>
                  <a:srgbClr val="404040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03290" y="2032508"/>
            <a:ext cx="8121015" cy="262572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7465" marR="30480" algn="ctr">
              <a:lnSpc>
                <a:spcPct val="85000"/>
              </a:lnSpc>
              <a:spcBef>
                <a:spcPts val="955"/>
              </a:spcBef>
            </a:pPr>
            <a:r>
              <a:rPr sz="4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Bub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48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O(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97" baseline="24000" dirty="0">
                <a:solidFill>
                  <a:srgbClr val="FFFFFF"/>
                </a:solidFill>
                <a:latin typeface="Franklin Gothic Medium" panose="020B0603020102020204"/>
                <a:cs typeface="Franklin Gothic Medium" panose="020B0603020102020204"/>
              </a:rPr>
              <a:t>2</a:t>
            </a:r>
            <a:r>
              <a:rPr sz="4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4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4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4800" spc="-3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3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4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</a:t>
            </a:r>
            <a:r>
              <a:rPr sz="4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ng  </a:t>
            </a:r>
            <a:r>
              <a:rPr sz="4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algorithm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Bubble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sort</a:t>
            </a:r>
            <a:r>
              <a:rPr lang="en-US"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7759" y="2718308"/>
            <a:ext cx="309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202020"/>
                </a:solidFill>
              </a:rPr>
              <a:t>I</a:t>
            </a:r>
            <a:r>
              <a:rPr sz="3600" spc="-325" dirty="0">
                <a:solidFill>
                  <a:srgbClr val="202020"/>
                </a:solidFill>
              </a:rPr>
              <a:t>n</a:t>
            </a:r>
            <a:r>
              <a:rPr sz="3600" spc="-90" dirty="0">
                <a:solidFill>
                  <a:srgbClr val="202020"/>
                </a:solidFill>
              </a:rPr>
              <a:t>s</a:t>
            </a:r>
            <a:r>
              <a:rPr sz="3600" spc="-20" dirty="0">
                <a:solidFill>
                  <a:srgbClr val="202020"/>
                </a:solidFill>
              </a:rPr>
              <a:t>e</a:t>
            </a:r>
            <a:r>
              <a:rPr sz="3600" spc="-75" dirty="0">
                <a:solidFill>
                  <a:srgbClr val="202020"/>
                </a:solidFill>
              </a:rPr>
              <a:t>r</a:t>
            </a:r>
            <a:r>
              <a:rPr sz="3600" spc="30" dirty="0">
                <a:solidFill>
                  <a:srgbClr val="202020"/>
                </a:solidFill>
              </a:rPr>
              <a:t>t</a:t>
            </a:r>
            <a:r>
              <a:rPr sz="3600" spc="30" dirty="0">
                <a:solidFill>
                  <a:srgbClr val="202020"/>
                </a:solidFill>
              </a:rPr>
              <a:t>i</a:t>
            </a:r>
            <a:r>
              <a:rPr sz="3600" spc="60" dirty="0">
                <a:solidFill>
                  <a:srgbClr val="202020"/>
                </a:solidFill>
              </a:rPr>
              <a:t>o</a:t>
            </a:r>
            <a:r>
              <a:rPr sz="3600" spc="-65" dirty="0">
                <a:solidFill>
                  <a:srgbClr val="202020"/>
                </a:solidFill>
              </a:rPr>
              <a:t>n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165" dirty="0">
                <a:solidFill>
                  <a:srgbClr val="202020"/>
                </a:solidFill>
              </a:rPr>
              <a:t>S</a:t>
            </a:r>
            <a:r>
              <a:rPr sz="3600" spc="135" dirty="0">
                <a:solidFill>
                  <a:srgbClr val="202020"/>
                </a:solidFill>
              </a:rPr>
              <a:t>o</a:t>
            </a:r>
            <a:r>
              <a:rPr sz="3600" spc="-75" dirty="0">
                <a:solidFill>
                  <a:srgbClr val="202020"/>
                </a:solidFill>
              </a:rPr>
              <a:t>r</a:t>
            </a:r>
            <a:r>
              <a:rPr sz="3600" spc="35" dirty="0">
                <a:solidFill>
                  <a:srgbClr val="202020"/>
                </a:solidFill>
              </a:rPr>
              <a:t>t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67" y="517651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Sorting</a:t>
            </a:r>
            <a:r>
              <a:rPr sz="3600" spc="-225" dirty="0"/>
              <a:t> </a:t>
            </a:r>
            <a:r>
              <a:rPr sz="3600" spc="-20" dirty="0"/>
              <a:t>Array</a:t>
            </a:r>
            <a:r>
              <a:rPr sz="3600" spc="-225" dirty="0"/>
              <a:t> </a:t>
            </a:r>
            <a:r>
              <a:rPr sz="3600" spc="-45" dirty="0"/>
              <a:t>Data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4660" y="2378806"/>
          <a:ext cx="8397875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/>
                <a:gridCol w="1195705"/>
                <a:gridCol w="1195704"/>
                <a:gridCol w="1195704"/>
                <a:gridCol w="1195704"/>
                <a:gridCol w="1195704"/>
                <a:gridCol w="1199515"/>
              </a:tblGrid>
              <a:tr h="992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0300" y="2221763"/>
            <a:ext cx="1632686" cy="16572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548" y="2161137"/>
            <a:ext cx="1776901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4223" y="2338793"/>
            <a:ext cx="2032741" cy="14215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27700" y="4466844"/>
            <a:ext cx="2853055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-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Iterate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6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Visit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0106" y="517651"/>
            <a:ext cx="3064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/>
              <a:t>In</a:t>
            </a:r>
            <a:r>
              <a:rPr sz="3600" spc="-95" dirty="0"/>
              <a:t>s</a:t>
            </a:r>
            <a:r>
              <a:rPr sz="3600" spc="-50" dirty="0"/>
              <a:t>e</a:t>
            </a:r>
            <a:r>
              <a:rPr sz="3600" spc="-105" dirty="0"/>
              <a:t>r</a:t>
            </a:r>
            <a:r>
              <a:rPr sz="3600" spc="15" dirty="0"/>
              <a:t>t</a:t>
            </a:r>
            <a:r>
              <a:rPr sz="3600" spc="-95" dirty="0"/>
              <a:t>i</a:t>
            </a:r>
            <a:r>
              <a:rPr sz="3600" spc="110" dirty="0"/>
              <a:t>o</a:t>
            </a:r>
            <a:r>
              <a:rPr sz="3600" spc="-75" dirty="0"/>
              <a:t>n</a:t>
            </a:r>
            <a:r>
              <a:rPr sz="3600" spc="-190" dirty="0"/>
              <a:t> </a:t>
            </a:r>
            <a:r>
              <a:rPr sz="3600" spc="-165" dirty="0"/>
              <a:t>S</a:t>
            </a:r>
            <a:r>
              <a:rPr sz="3600" spc="110" dirty="0"/>
              <a:t>o</a:t>
            </a:r>
            <a:r>
              <a:rPr sz="3600" spc="-105" dirty="0"/>
              <a:t>r</a:t>
            </a:r>
            <a:r>
              <a:rPr sz="3600" spc="20" dirty="0"/>
              <a:t>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929497" y="4466844"/>
            <a:ext cx="235077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71120">
              <a:lnSpc>
                <a:spcPct val="100000"/>
              </a:lnSpc>
              <a:spcBef>
                <a:spcPts val="600"/>
              </a:spcBef>
            </a:pP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neighboring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21809" y="4466844"/>
            <a:ext cx="28162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marR="273050" indent="-1270" algn="ctr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0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4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000" spc="-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point,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shift,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38531" y="2463039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64791" y="2322067"/>
            <a:ext cx="2139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31" y="2463039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983895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24477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46529" y="3762755"/>
            <a:ext cx="678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0825" marR="5080" indent="-238125" algn="r">
              <a:lnSpc>
                <a:spcPct val="163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Shift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insert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4881" y="2469389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5460" y="1355600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19693" y="2463039"/>
          <a:ext cx="37223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983895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24477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146529" y="3762755"/>
            <a:ext cx="678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0825" marR="5080" indent="-238125" algn="r">
              <a:lnSpc>
                <a:spcPct val="163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Shift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insert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79109" y="2463038"/>
          <a:ext cx="446278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485460" y="1355600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83895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24477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146529" y="3762755"/>
            <a:ext cx="678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0825" marR="5080" indent="-238125" algn="r">
              <a:lnSpc>
                <a:spcPct val="163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Shift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insert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983895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89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24477" y="320721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46529" y="3762755"/>
            <a:ext cx="678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71893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2" y="407405"/>
                </a:lnTo>
                <a:lnTo>
                  <a:pt x="196912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65057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99581" y="3796284"/>
            <a:ext cx="662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5458" y="24693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4875" y="2469388"/>
            <a:ext cx="741045" cy="611505"/>
          </a:xfrm>
          <a:prstGeom prst="rect">
            <a:avLst/>
          </a:prstGeom>
          <a:solidFill>
            <a:srgbClr val="E5E5E5"/>
          </a:solidFill>
          <a:ln w="12702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6043" y="1471200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960274" y="2463039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71893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2" y="407405"/>
                </a:lnTo>
                <a:lnTo>
                  <a:pt x="196912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65057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99581" y="3796284"/>
            <a:ext cx="662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79108" y="2463038"/>
          <a:ext cx="446278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226043" y="1471200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1893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2" y="407405"/>
                </a:lnTo>
                <a:lnTo>
                  <a:pt x="196912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65057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99581" y="3796284"/>
            <a:ext cx="662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718932" y="3236314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4"/>
                </a:lnTo>
                <a:lnTo>
                  <a:pt x="65637" y="131274"/>
                </a:lnTo>
                <a:lnTo>
                  <a:pt x="65637" y="407405"/>
                </a:lnTo>
                <a:lnTo>
                  <a:pt x="196912" y="407405"/>
                </a:lnTo>
                <a:lnTo>
                  <a:pt x="196912" y="131274"/>
                </a:lnTo>
                <a:lnTo>
                  <a:pt x="262550" y="131274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65057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99581" y="3796284"/>
            <a:ext cx="662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67" y="517651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Sorting</a:t>
            </a:r>
            <a:r>
              <a:rPr sz="3600" spc="-225" dirty="0"/>
              <a:t> </a:t>
            </a:r>
            <a:r>
              <a:rPr sz="3600" spc="-20" dirty="0"/>
              <a:t>Array</a:t>
            </a:r>
            <a:r>
              <a:rPr sz="3600" spc="-225" dirty="0"/>
              <a:t> </a:t>
            </a:r>
            <a:r>
              <a:rPr sz="3600" spc="-45" dirty="0"/>
              <a:t>Data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03882" y="120889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6955" y="238515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0029" y="3652095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3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90"/>
              </a:spcBef>
            </a:pPr>
            <a:r>
              <a:rPr sz="235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4791" y="3652092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3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90"/>
              </a:spcBef>
            </a:pPr>
            <a:r>
              <a:rPr sz="235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0736" y="2385156"/>
            <a:ext cx="1203325" cy="993140"/>
          </a:xfrm>
          <a:custGeom>
            <a:avLst/>
            <a:gdLst/>
            <a:ahLst/>
            <a:cxnLst/>
            <a:rect l="l" t="t" r="r" b="b"/>
            <a:pathLst>
              <a:path w="1203325" h="993139">
                <a:moveTo>
                  <a:pt x="0" y="0"/>
                </a:moveTo>
                <a:lnTo>
                  <a:pt x="1203073" y="0"/>
                </a:lnTo>
                <a:lnTo>
                  <a:pt x="1203073" y="992884"/>
                </a:lnTo>
                <a:lnTo>
                  <a:pt x="0" y="9928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97086" y="2391506"/>
            <a:ext cx="1183640" cy="98044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295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30"/>
              </a:spcBef>
            </a:pPr>
            <a:r>
              <a:rPr sz="235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86679" y="2385156"/>
            <a:ext cx="1203325" cy="993140"/>
          </a:xfrm>
          <a:custGeom>
            <a:avLst/>
            <a:gdLst/>
            <a:ahLst/>
            <a:cxnLst/>
            <a:rect l="l" t="t" r="r" b="b"/>
            <a:pathLst>
              <a:path w="1203325" h="993139">
                <a:moveTo>
                  <a:pt x="0" y="0"/>
                </a:moveTo>
                <a:lnTo>
                  <a:pt x="1203073" y="0"/>
                </a:lnTo>
                <a:lnTo>
                  <a:pt x="1203073" y="992884"/>
                </a:lnTo>
                <a:lnTo>
                  <a:pt x="0" y="9928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00159" y="2391506"/>
            <a:ext cx="1183640" cy="98044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29591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233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91717" y="120889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466369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0114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635620" y="3796284"/>
            <a:ext cx="659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114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74363" y="3796284"/>
            <a:ext cx="650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114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38525" y="2463038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07204" y="146695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235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7786" y="2469389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88368" y="2469389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374363" y="3796284"/>
            <a:ext cx="650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114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960272" y="2463038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485457" y="24693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4875" y="2469388"/>
            <a:ext cx="741045" cy="611505"/>
          </a:xfrm>
          <a:prstGeom prst="rect">
            <a:avLst/>
          </a:prstGeom>
          <a:solidFill>
            <a:srgbClr val="E5E5E5"/>
          </a:solidFill>
          <a:ln w="12701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07204" y="146695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235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374363" y="3796284"/>
            <a:ext cx="650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1142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74363" y="3796284"/>
            <a:ext cx="650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0690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01993" y="3796284"/>
            <a:ext cx="665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37223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447786" y="1466955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235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88368" y="2469389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670690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01993" y="3796284"/>
            <a:ext cx="665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60268" y="2463038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485457" y="2469388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4875" y="2469388"/>
            <a:ext cx="741045" cy="611505"/>
          </a:xfrm>
          <a:prstGeom prst="rect">
            <a:avLst/>
          </a:prstGeom>
          <a:solidFill>
            <a:srgbClr val="E5E5E5"/>
          </a:solidFill>
          <a:ln w="12701">
            <a:solidFill>
              <a:srgbClr val="40404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7786" y="1466955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235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70690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01993" y="3796284"/>
            <a:ext cx="665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935916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4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0690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01993" y="3796284"/>
            <a:ext cx="665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70690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0405464" y="3225297"/>
            <a:ext cx="262890" cy="407670"/>
          </a:xfrm>
          <a:custGeom>
            <a:avLst/>
            <a:gdLst/>
            <a:ahLst/>
            <a:cxnLst/>
            <a:rect l="l" t="t" r="r" b="b"/>
            <a:pathLst>
              <a:path w="262890" h="407670">
                <a:moveTo>
                  <a:pt x="131276" y="0"/>
                </a:moveTo>
                <a:lnTo>
                  <a:pt x="0" y="131276"/>
                </a:lnTo>
                <a:lnTo>
                  <a:pt x="65637" y="131276"/>
                </a:lnTo>
                <a:lnTo>
                  <a:pt x="65637" y="407405"/>
                </a:lnTo>
                <a:lnTo>
                  <a:pt x="196913" y="407405"/>
                </a:lnTo>
                <a:lnTo>
                  <a:pt x="196913" y="131276"/>
                </a:lnTo>
                <a:lnTo>
                  <a:pt x="262550" y="131276"/>
                </a:lnTo>
                <a:lnTo>
                  <a:pt x="13127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843118" y="3796284"/>
            <a:ext cx="652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67" y="517651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Sorting</a:t>
            </a:r>
            <a:r>
              <a:rPr sz="3600" spc="-225" dirty="0"/>
              <a:t> </a:t>
            </a:r>
            <a:r>
              <a:rPr sz="3600" spc="-20" dirty="0"/>
              <a:t>Array</a:t>
            </a:r>
            <a:r>
              <a:rPr sz="3600" spc="-225" dirty="0"/>
              <a:t> </a:t>
            </a:r>
            <a:r>
              <a:rPr sz="3600" spc="-45" dirty="0"/>
              <a:t>Data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03882" y="120889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04662" y="2378806"/>
          <a:ext cx="3621404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/>
                <a:gridCol w="1199515"/>
                <a:gridCol w="1203324"/>
              </a:tblGrid>
              <a:tr h="992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694791" y="3652092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3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90"/>
              </a:spcBef>
            </a:pPr>
            <a:r>
              <a:rPr sz="235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86679" y="238515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1717" y="120889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0925" y="779779"/>
            <a:ext cx="2112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Insertion</a:t>
            </a:r>
            <a:r>
              <a:rPr spc="-18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07972" y="2322067"/>
            <a:ext cx="259651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665" marR="5080" indent="-101600" algn="just">
              <a:lnSpc>
                <a:spcPct val="161000"/>
              </a:lnSpc>
              <a:spcBef>
                <a:spcPts val="6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Shift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Continue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38525" y="2463038"/>
          <a:ext cx="520319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350" dirty="0">
                          <a:solidFill>
                            <a:srgbClr val="2A9FBC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0300" y="2161137"/>
            <a:ext cx="1632686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548" y="2161137"/>
            <a:ext cx="1776901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9013" y="2161137"/>
            <a:ext cx="1776901" cy="1776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1217" y="4210811"/>
            <a:ext cx="287337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Best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O(n)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54255" y="517651"/>
            <a:ext cx="77952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Insertion</a:t>
            </a:r>
            <a:r>
              <a:rPr sz="3600" spc="-185" dirty="0"/>
              <a:t> </a:t>
            </a:r>
            <a:r>
              <a:rPr sz="3600" spc="-35" dirty="0"/>
              <a:t>Sort</a:t>
            </a:r>
            <a:r>
              <a:rPr sz="3600" spc="-190" dirty="0"/>
              <a:t> </a:t>
            </a:r>
            <a:r>
              <a:rPr sz="3600" spc="40" dirty="0"/>
              <a:t>Asymptotic</a:t>
            </a:r>
            <a:r>
              <a:rPr sz="3600" spc="-195" dirty="0"/>
              <a:t> </a:t>
            </a:r>
            <a:r>
              <a:rPr sz="3600" spc="-35" dirty="0"/>
              <a:t>Analysis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915386" y="4201667"/>
            <a:ext cx="247459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673100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Average </a:t>
            </a:r>
            <a:r>
              <a:rPr sz="2000" spc="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1950" spc="15" baseline="26000" dirty="0">
                <a:solidFill>
                  <a:srgbClr val="404040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568960">
              <a:lnSpc>
                <a:spcPct val="100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0324" y="4201667"/>
            <a:ext cx="247459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Worst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8100" marR="30480" algn="ctr">
              <a:lnSpc>
                <a:spcPct val="100000"/>
              </a:lnSpc>
              <a:spcBef>
                <a:spcPts val="6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O(n</a:t>
            </a:r>
            <a:r>
              <a:rPr sz="1950" spc="15" baseline="26000" dirty="0">
                <a:solidFill>
                  <a:srgbClr val="404040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comparisons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0051" y="2343403"/>
            <a:ext cx="7628255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8100" marR="30480" indent="-1270" algn="ctr">
              <a:lnSpc>
                <a:spcPct val="85000"/>
              </a:lnSpc>
              <a:spcBef>
                <a:spcPts val="950"/>
              </a:spcBef>
            </a:pPr>
            <a:r>
              <a:rPr sz="4800" spc="-165" dirty="0">
                <a:solidFill>
                  <a:srgbClr val="FFFFFF"/>
                </a:solidFill>
              </a:rPr>
              <a:t>De</a:t>
            </a:r>
            <a:r>
              <a:rPr sz="4800" spc="-150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p</a:t>
            </a:r>
            <a:r>
              <a:rPr sz="4800" spc="-95" dirty="0">
                <a:solidFill>
                  <a:srgbClr val="FFFFFF"/>
                </a:solidFill>
              </a:rPr>
              <a:t>i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35" dirty="0">
                <a:solidFill>
                  <a:srgbClr val="FFFFFF"/>
                </a:solidFill>
              </a:rPr>
              <a:t>t</a:t>
            </a:r>
            <a:r>
              <a:rPr sz="4800" spc="-225" dirty="0">
                <a:solidFill>
                  <a:srgbClr val="FFFFFF"/>
                </a:solidFill>
              </a:rPr>
              <a:t>’</a:t>
            </a:r>
            <a:r>
              <a:rPr sz="4800" spc="-20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5" dirty="0">
                <a:solidFill>
                  <a:srgbClr val="FFFFFF"/>
                </a:solidFill>
              </a:rPr>
              <a:t>O</a:t>
            </a:r>
            <a:r>
              <a:rPr sz="4800" spc="-50" dirty="0">
                <a:solidFill>
                  <a:srgbClr val="FFFFFF"/>
                </a:solidFill>
              </a:rPr>
              <a:t>(</a:t>
            </a:r>
            <a:r>
              <a:rPr sz="4800" spc="-225" dirty="0">
                <a:solidFill>
                  <a:srgbClr val="FFFFFF"/>
                </a:solidFill>
              </a:rPr>
              <a:t>n</a:t>
            </a:r>
            <a:r>
              <a:rPr sz="4800" spc="-97" baseline="24000" dirty="0">
                <a:solidFill>
                  <a:srgbClr val="FFFFFF"/>
                </a:solidFill>
                <a:latin typeface="Franklin Gothic Medium" panose="020B0603020102020204"/>
                <a:cs typeface="Franklin Gothic Medium" panose="020B0603020102020204"/>
              </a:rPr>
              <a:t>2</a:t>
            </a:r>
            <a:r>
              <a:rPr sz="4800" spc="-120" dirty="0">
                <a:solidFill>
                  <a:srgbClr val="FFFFFF"/>
                </a:solidFill>
              </a:rPr>
              <a:t>)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345" dirty="0">
                <a:solidFill>
                  <a:srgbClr val="FFFFFF"/>
                </a:solidFill>
              </a:rPr>
              <a:t>a</a:t>
            </a:r>
            <a:r>
              <a:rPr sz="4800" spc="-315" dirty="0">
                <a:solidFill>
                  <a:srgbClr val="FFFFFF"/>
                </a:solidFill>
              </a:rPr>
              <a:t>v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55" dirty="0">
                <a:solidFill>
                  <a:srgbClr val="FFFFFF"/>
                </a:solidFill>
              </a:rPr>
              <a:t>g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-125" dirty="0">
                <a:solidFill>
                  <a:srgbClr val="FFFFFF"/>
                </a:solidFill>
              </a:rPr>
              <a:t>ca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225" dirty="0">
                <a:solidFill>
                  <a:srgbClr val="FFFFFF"/>
                </a:solidFill>
              </a:rPr>
              <a:t>e</a:t>
            </a:r>
            <a:r>
              <a:rPr sz="4800" spc="-645" dirty="0">
                <a:solidFill>
                  <a:srgbClr val="FFFFFF"/>
                </a:solidFill>
              </a:rPr>
              <a:t>,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430" dirty="0">
                <a:solidFill>
                  <a:srgbClr val="FFFFFF"/>
                </a:solidFill>
              </a:rPr>
              <a:t>In</a:t>
            </a:r>
            <a:r>
              <a:rPr sz="4800" spc="-420" dirty="0">
                <a:solidFill>
                  <a:srgbClr val="FFFFFF"/>
                </a:solidFill>
              </a:rPr>
              <a:t>s</a:t>
            </a:r>
            <a:r>
              <a:rPr sz="4800" spc="-229" dirty="0">
                <a:solidFill>
                  <a:srgbClr val="FFFFFF"/>
                </a:solidFill>
              </a:rPr>
              <a:t>e</a:t>
            </a:r>
            <a:r>
              <a:rPr sz="4800" spc="-190" dirty="0">
                <a:solidFill>
                  <a:srgbClr val="FFFFFF"/>
                </a:solidFill>
              </a:rPr>
              <a:t>r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325" dirty="0">
                <a:solidFill>
                  <a:srgbClr val="FFFFFF"/>
                </a:solidFill>
              </a:rPr>
              <a:t>S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14" dirty="0">
                <a:solidFill>
                  <a:srgbClr val="FFFFFF"/>
                </a:solidFill>
              </a:rPr>
              <a:t>ca</a:t>
            </a:r>
            <a:r>
              <a:rPr sz="4800" spc="5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b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-240" dirty="0">
                <a:solidFill>
                  <a:srgbClr val="FFFFFF"/>
                </a:solidFill>
              </a:rPr>
              <a:t>u</a:t>
            </a:r>
            <a:r>
              <a:rPr sz="4800" spc="-204" dirty="0">
                <a:solidFill>
                  <a:srgbClr val="FFFFFF"/>
                </a:solidFill>
              </a:rPr>
              <a:t>s</a:t>
            </a:r>
            <a:r>
              <a:rPr sz="4800" spc="-125" dirty="0">
                <a:solidFill>
                  <a:srgbClr val="FFFFFF"/>
                </a:solidFill>
              </a:rPr>
              <a:t>e</a:t>
            </a:r>
            <a:r>
              <a:rPr sz="4800" spc="-120" dirty="0">
                <a:solidFill>
                  <a:srgbClr val="FFFFFF"/>
                </a:solidFill>
              </a:rPr>
              <a:t>f</a:t>
            </a:r>
            <a:r>
              <a:rPr sz="4800" spc="-275" dirty="0">
                <a:solidFill>
                  <a:srgbClr val="FFFFFF"/>
                </a:solidFill>
              </a:rPr>
              <a:t>u</a:t>
            </a:r>
            <a:r>
              <a:rPr sz="4800" spc="-70" dirty="0">
                <a:solidFill>
                  <a:srgbClr val="FFFFFF"/>
                </a:solidFill>
              </a:rPr>
              <a:t>l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29" dirty="0">
                <a:solidFill>
                  <a:srgbClr val="FFFFFF"/>
                </a:solidFill>
              </a:rPr>
              <a:t>s</a:t>
            </a:r>
            <a:r>
              <a:rPr sz="4800" spc="-55" dirty="0">
                <a:solidFill>
                  <a:srgbClr val="FFFFFF"/>
                </a:solidFill>
              </a:rPr>
              <a:t>pec</a:t>
            </a:r>
            <a:r>
              <a:rPr sz="4800" spc="-80" dirty="0">
                <a:solidFill>
                  <a:srgbClr val="FFFFFF"/>
                </a:solidFill>
              </a:rPr>
              <a:t>i</a:t>
            </a:r>
            <a:r>
              <a:rPr sz="4800" spc="-65" dirty="0">
                <a:solidFill>
                  <a:srgbClr val="FFFFFF"/>
                </a:solidFill>
              </a:rPr>
              <a:t>f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240" dirty="0">
                <a:solidFill>
                  <a:srgbClr val="FFFFFF"/>
                </a:solidFill>
              </a:rPr>
              <a:t>c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25" dirty="0">
                <a:solidFill>
                  <a:srgbClr val="FFFFFF"/>
                </a:solidFill>
              </a:rPr>
              <a:t>ca</a:t>
            </a:r>
            <a:r>
              <a:rPr sz="4800" spc="-114" dirty="0">
                <a:solidFill>
                  <a:srgbClr val="FFFFFF"/>
                </a:solidFill>
              </a:rPr>
              <a:t>s</a:t>
            </a:r>
            <a:r>
              <a:rPr sz="4800" spc="-210" dirty="0">
                <a:solidFill>
                  <a:srgbClr val="FFFFFF"/>
                </a:solidFill>
              </a:rPr>
              <a:t>es</a:t>
            </a:r>
            <a:endParaRPr sz="4800">
              <a:latin typeface="Franklin Gothic Medium" panose="020B0603020102020204"/>
              <a:cs typeface="Franklin Gothic Medium" panose="020B06030201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51453" y="2161137"/>
            <a:ext cx="1610380" cy="1632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2740" y="2161137"/>
            <a:ext cx="1586518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9013" y="2190230"/>
            <a:ext cx="1776901" cy="17187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5673" y="4210811"/>
            <a:ext cx="268351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62635">
              <a:lnSpc>
                <a:spcPct val="100000"/>
              </a:lnSpc>
              <a:spcBef>
                <a:spcPts val="700"/>
              </a:spcBef>
            </a:pP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Adaptive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4925" marR="5080" indent="-22860">
              <a:lnSpc>
                <a:spcPct val="100000"/>
              </a:lnSpc>
              <a:spcBef>
                <a:spcPts val="6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Works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well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nearly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492" y="517651"/>
            <a:ext cx="5499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/>
              <a:t>Insertion</a:t>
            </a:r>
            <a:r>
              <a:rPr sz="3600" spc="-200" dirty="0"/>
              <a:t> </a:t>
            </a:r>
            <a:r>
              <a:rPr sz="3600" spc="-35" dirty="0"/>
              <a:t>Sort</a:t>
            </a:r>
            <a:r>
              <a:rPr sz="3600" spc="-204" dirty="0"/>
              <a:t> </a:t>
            </a:r>
            <a:r>
              <a:rPr sz="3600" spc="-15" dirty="0"/>
              <a:t>Use</a:t>
            </a:r>
            <a:r>
              <a:rPr sz="3600" spc="-204" dirty="0"/>
              <a:t> </a:t>
            </a:r>
            <a:r>
              <a:rPr sz="3600" spc="-40" dirty="0"/>
              <a:t>Cases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929356" y="4201667"/>
            <a:ext cx="244729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08660">
              <a:lnSpc>
                <a:spcPct val="100000"/>
              </a:lnSpc>
              <a:spcBef>
                <a:spcPts val="700"/>
              </a:spcBef>
            </a:pPr>
            <a:r>
              <a:rPr sz="2000" spc="-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In-place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32385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O(1)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0949" y="4201667"/>
            <a:ext cx="263334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01065">
              <a:lnSpc>
                <a:spcPct val="100000"/>
              </a:lnSpc>
              <a:spcBef>
                <a:spcPts val="700"/>
              </a:spcBef>
            </a:pP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Online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63500" marR="5080" indent="-51435">
              <a:lnSpc>
                <a:spcPct val="100000"/>
              </a:lnSpc>
              <a:spcBef>
                <a:spcPts val="6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Sorting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occur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received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3700" y="1922780"/>
            <a:ext cx="41935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0" y="1895475"/>
            <a:ext cx="4749800" cy="9099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r>
              <a:rPr lang="en-US"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Insertion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sort</a:t>
            </a:r>
            <a:r>
              <a:rPr lang="en-US"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  <a:sym typeface="+mn-ea"/>
              </a:rPr>
              <a:t>algorithm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None/>
              <a:tabLst>
                <a:tab pos="300990" algn="l"/>
                <a:tab pos="301625" algn="l"/>
              </a:tabLst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109" y="380872"/>
            <a:ext cx="6587271" cy="615315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</a:rPr>
              <a:t>Pseudocode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1600200"/>
            <a:ext cx="7170420" cy="433451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109" y="380872"/>
            <a:ext cx="6587271" cy="615315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</a:rPr>
              <a:t> Call Stack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514600"/>
            <a:ext cx="9695180" cy="237299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9798" y="2718308"/>
            <a:ext cx="2535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202020"/>
                </a:solidFill>
              </a:rPr>
              <a:t>Merge</a:t>
            </a:r>
            <a:r>
              <a:rPr sz="3600" spc="-260" dirty="0">
                <a:solidFill>
                  <a:srgbClr val="202020"/>
                </a:solidFill>
              </a:rPr>
              <a:t> </a:t>
            </a:r>
            <a:r>
              <a:rPr sz="3600" spc="-20" dirty="0">
                <a:solidFill>
                  <a:srgbClr val="202020"/>
                </a:solidFill>
              </a:rPr>
              <a:t>Sort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8801" y="2221763"/>
            <a:ext cx="1495682" cy="16572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548" y="2161137"/>
            <a:ext cx="1776901" cy="17769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3654" y="2338792"/>
            <a:ext cx="913878" cy="14215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81136" y="4466844"/>
            <a:ext cx="2745740" cy="1397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6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sub-arrays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single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94902" y="517651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Merge</a:t>
            </a:r>
            <a:r>
              <a:rPr sz="3600" spc="-265" dirty="0"/>
              <a:t> </a:t>
            </a:r>
            <a:r>
              <a:rPr sz="3600" spc="-35" dirty="0"/>
              <a:t>Sort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5082691" y="4466844"/>
            <a:ext cx="204470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-635" algn="ctr">
              <a:lnSpc>
                <a:spcPct val="100000"/>
              </a:lnSpc>
              <a:spcBef>
                <a:spcPts val="6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5455" y="4466844"/>
            <a:ext cx="288925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Merge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items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8047" y="2620771"/>
            <a:ext cx="72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20513" y="2811456"/>
          <a:ext cx="593598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  <a:gridCol w="740410"/>
                <a:gridCol w="740410"/>
                <a:gridCol w="735964"/>
                <a:gridCol w="73596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67" y="517651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Sorting</a:t>
            </a:r>
            <a:r>
              <a:rPr sz="3600" spc="-225" dirty="0"/>
              <a:t> </a:t>
            </a:r>
            <a:r>
              <a:rPr sz="3600" spc="-20" dirty="0"/>
              <a:t>Array</a:t>
            </a:r>
            <a:r>
              <a:rPr sz="3600" spc="-225" dirty="0"/>
              <a:t> </a:t>
            </a:r>
            <a:r>
              <a:rPr sz="3600" spc="-45" dirty="0"/>
              <a:t>Data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4662" y="2378806"/>
          <a:ext cx="6001385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/>
                <a:gridCol w="1199515"/>
                <a:gridCol w="1203324"/>
                <a:gridCol w="1177289"/>
                <a:gridCol w="1203325"/>
              </a:tblGrid>
              <a:tr h="992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86679" y="238515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1717" y="1208896"/>
            <a:ext cx="1203325" cy="993140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302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80"/>
              </a:spcBef>
            </a:pPr>
            <a:r>
              <a:rPr sz="235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8047" y="2620771"/>
            <a:ext cx="72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65427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37922" y="2811456"/>
          <a:ext cx="297307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35965"/>
                <a:gridCol w="735964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8047" y="2620771"/>
            <a:ext cx="72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96352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6933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7854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9357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9938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0085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207208" y="2824156"/>
            <a:ext cx="720090" cy="59880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07314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8435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3311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947789" y="2824156"/>
            <a:ext cx="720090" cy="59880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07314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8047" y="2620771"/>
            <a:ext cx="72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96352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0176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4001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97826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E5E5E5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78531" y="2620771"/>
            <a:ext cx="142494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96352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0176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4001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97826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096352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0176" y="1805673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4001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7826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3930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930176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4001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7826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4001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97826" y="2817806"/>
            <a:ext cx="741045" cy="611505"/>
          </a:xfrm>
          <a:prstGeom prst="rect">
            <a:avLst/>
          </a:prstGeom>
          <a:solidFill>
            <a:srgbClr val="76CBE0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1649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5473" y="1958487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1648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5473" y="2817806"/>
            <a:ext cx="741045" cy="611505"/>
          </a:xfrm>
          <a:prstGeom prst="rect">
            <a:avLst/>
          </a:prstGeom>
          <a:solidFill>
            <a:srgbClr val="D8739A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67" y="517651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Sorting</a:t>
            </a:r>
            <a:r>
              <a:rPr sz="3600" spc="-225" dirty="0"/>
              <a:t> </a:t>
            </a:r>
            <a:r>
              <a:rPr sz="3600" spc="-20" dirty="0"/>
              <a:t>Array</a:t>
            </a:r>
            <a:r>
              <a:rPr sz="3600" spc="-225" dirty="0"/>
              <a:t> </a:t>
            </a:r>
            <a:r>
              <a:rPr sz="3600" spc="-45" dirty="0"/>
              <a:t>Data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4662" y="2378806"/>
          <a:ext cx="8397875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/>
                <a:gridCol w="1199515"/>
                <a:gridCol w="1203324"/>
                <a:gridCol w="1177289"/>
                <a:gridCol w="1198880"/>
                <a:gridCol w="1198879"/>
                <a:gridCol w="1203325"/>
              </a:tblGrid>
              <a:tr h="992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F0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3311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33118" y="1859337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99296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3117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76CBE0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0806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14418" y="2824156"/>
            <a:ext cx="72199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42739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554999" y="2824156"/>
            <a:ext cx="72199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799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44348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875092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84929" y="2824156"/>
            <a:ext cx="724535" cy="598805"/>
          </a:xfrm>
          <a:prstGeom prst="rect">
            <a:avLst/>
          </a:prstGeom>
          <a:solidFill>
            <a:srgbClr val="F69C7E"/>
          </a:solidFill>
        </p:spPr>
        <p:txBody>
          <a:bodyPr vert="horz" wrap="square" lIns="0" tIns="107314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84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6660" y="3555935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4273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7241" y="3555935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875092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6660" y="3555935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4273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80310" y="3549585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4273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80310" y="3549585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4381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731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89050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901312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84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667" y="517651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Sorting</a:t>
            </a:r>
            <a:r>
              <a:rPr sz="3600" spc="-225" dirty="0"/>
              <a:t> </a:t>
            </a:r>
            <a:r>
              <a:rPr sz="3600" spc="-20" dirty="0"/>
              <a:t>Array</a:t>
            </a:r>
            <a:r>
              <a:rPr sz="3600" spc="-225" dirty="0"/>
              <a:t> </a:t>
            </a:r>
            <a:r>
              <a:rPr sz="3600" spc="-45" dirty="0"/>
              <a:t>Data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4662" y="2378806"/>
          <a:ext cx="8397875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9515"/>
                <a:gridCol w="1199515"/>
                <a:gridCol w="1203324"/>
                <a:gridCol w="1177289"/>
                <a:gridCol w="1198880"/>
                <a:gridCol w="1198879"/>
                <a:gridCol w="1203325"/>
              </a:tblGrid>
              <a:tr h="992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350" dirty="0">
                          <a:solidFill>
                            <a:srgbClr val="9BC85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02260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9986" y="3577969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8475715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482065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10388" y="2817806"/>
            <a:ext cx="741045" cy="611505"/>
          </a:xfrm>
          <a:custGeom>
            <a:avLst/>
            <a:gdLst/>
            <a:ahLst/>
            <a:cxnLst/>
            <a:rect l="l" t="t" r="r" b="b"/>
            <a:pathLst>
              <a:path w="741045" h="611504">
                <a:moveTo>
                  <a:pt x="0" y="0"/>
                </a:moveTo>
                <a:lnTo>
                  <a:pt x="740581" y="0"/>
                </a:lnTo>
                <a:lnTo>
                  <a:pt x="740581" y="611194"/>
                </a:lnTo>
                <a:lnTo>
                  <a:pt x="0" y="6111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222647" y="2824156"/>
            <a:ext cx="721995" cy="598805"/>
          </a:xfrm>
          <a:prstGeom prst="rect">
            <a:avLst/>
          </a:prstGeom>
          <a:solidFill>
            <a:srgbClr val="C3DE96"/>
          </a:solidFill>
        </p:spPr>
        <p:txBody>
          <a:bodyPr vert="horz" wrap="square" lIns="0" tIns="107314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84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9050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9986" y="3577969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330567" y="3577969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0388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89050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83636" y="3571619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889050" y="2817806"/>
            <a:ext cx="741045" cy="611505"/>
          </a:xfrm>
          <a:prstGeom prst="rect">
            <a:avLst/>
          </a:prstGeom>
          <a:solidFill>
            <a:srgbClr val="C3DE96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83636" y="3571619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83636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C3DE96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83636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03630" y="2811456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5263" y="3577969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324218" y="2811456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44212" y="2811456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245844" y="3577969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5263" y="3577969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35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324218" y="2811456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98913" y="3571619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791142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1723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324218" y="2811456"/>
          <a:ext cx="2240915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3664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98913" y="3571619"/>
          <a:ext cx="2981960" cy="62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/>
                <a:gridCol w="740410"/>
                <a:gridCol w="740409"/>
                <a:gridCol w="740410"/>
              </a:tblGrid>
              <a:tr h="611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3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3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404040"/>
                      </a:solidFill>
                      <a:prstDash val="solid"/>
                    </a:lnL>
                    <a:lnR w="19050">
                      <a:solidFill>
                        <a:srgbClr val="404040"/>
                      </a:solidFill>
                      <a:prstDash val="solid"/>
                    </a:lnR>
                    <a:lnT w="19050">
                      <a:solidFill>
                        <a:srgbClr val="404040"/>
                      </a:solidFill>
                      <a:prstDash val="solid"/>
                    </a:lnT>
                    <a:lnB w="19050">
                      <a:solidFill>
                        <a:srgbClr val="404040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81052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Merge</a:t>
            </a:r>
            <a:r>
              <a:rPr spc="-190" dirty="0"/>
              <a:t> </a:t>
            </a:r>
            <a:r>
              <a:rPr dirty="0"/>
              <a:t>Sort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791142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1723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531" y="2620771"/>
            <a:ext cx="142557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Split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Merge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114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11729" y="2817806"/>
            <a:ext cx="741045" cy="611505"/>
          </a:xfrm>
          <a:prstGeom prst="rect">
            <a:avLst/>
          </a:prstGeom>
          <a:solidFill>
            <a:srgbClr val="F69C7E"/>
          </a:solidFill>
          <a:ln w="12700">
            <a:solidFill>
              <a:srgbClr val="40404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235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3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16318</Words>
  <Application>WPS Presentation</Application>
  <PresentationFormat>On-screen Show (4:3)</PresentationFormat>
  <Paragraphs>4607</Paragraphs>
  <Slides>231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231</vt:i4>
      </vt:variant>
    </vt:vector>
  </HeadingPairs>
  <TitlesOfParts>
    <vt:vector size="252" baseType="lpstr">
      <vt:lpstr>Arial</vt:lpstr>
      <vt:lpstr>SimSun</vt:lpstr>
      <vt:lpstr>Wingdings</vt:lpstr>
      <vt:lpstr>Verdana</vt:lpstr>
      <vt:lpstr>Lucida Sans Unicode</vt:lpstr>
      <vt:lpstr>Calibri</vt:lpstr>
      <vt:lpstr>Microsoft YaHei</vt:lpstr>
      <vt:lpstr>Arial Unicode MS</vt:lpstr>
      <vt:lpstr>Tahoma</vt:lpstr>
      <vt:lpstr>Comic Sans MS</vt:lpstr>
      <vt:lpstr>Franklin Gothic Medium</vt:lpstr>
      <vt:lpstr>Tahoma</vt:lpstr>
      <vt:lpstr>Wingdings 2</vt:lpstr>
      <vt:lpstr>Wingdings</vt:lpstr>
      <vt:lpstr>Courier New</vt:lpstr>
      <vt:lpstr>Times New Roman</vt:lpstr>
      <vt:lpstr>Times New Roman</vt:lpstr>
      <vt:lpstr>Courier New</vt:lpstr>
      <vt:lpstr>MS Mincho</vt:lpstr>
      <vt:lpstr>Yu Gothic</vt:lpstr>
      <vt:lpstr>Office Theme</vt:lpstr>
      <vt:lpstr>Algorithms and Data Structures</vt:lpstr>
      <vt:lpstr>Array sorting algorithms</vt:lpstr>
      <vt:lpstr>What Is Sorting?</vt:lpstr>
      <vt:lpstr>Sorting Array Data</vt:lpstr>
      <vt:lpstr>Sorting Array Data</vt:lpstr>
      <vt:lpstr>Sorting Array Data</vt:lpstr>
      <vt:lpstr>Sorting Array Data</vt:lpstr>
      <vt:lpstr>Sorting Array Data</vt:lpstr>
      <vt:lpstr>Sorting Array Data</vt:lpstr>
      <vt:lpstr>Measuring Performance</vt:lpstr>
      <vt:lpstr>Measuring Performance</vt:lpstr>
      <vt:lpstr>Measuring Performance</vt:lpstr>
      <vt:lpstr>Sorting Algorithms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 Asymptotic Analysis</vt:lpstr>
      <vt:lpstr>PowerPoint 演示文稿</vt:lpstr>
      <vt:lpstr>PowerPoint 演示文稿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 Asymptotic Analysis</vt:lpstr>
      <vt:lpstr>Despite it’s O(n2) average  case, Insertion Sort can be  useful in specific cases</vt:lpstr>
      <vt:lpstr>Insertion Sort Use Cases</vt:lpstr>
      <vt:lpstr>PowerPoint 演示文稿</vt:lpstr>
      <vt:lpstr>Pseudocode</vt:lpstr>
      <vt:lpstr> Call Stack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 Asymptotic Analysis</vt:lpstr>
      <vt:lpstr>PowerPoint 演示文稿</vt:lpstr>
      <vt:lpstr>Merge Sort Properties</vt:lpstr>
      <vt:lpstr>PowerPoint 演示文稿</vt:lpstr>
      <vt:lpstr>PowerPoint 演示文稿</vt:lpstr>
      <vt:lpstr>Quicksort</vt:lpstr>
      <vt:lpstr>Quicksort</vt:lpstr>
      <vt:lpstr>Quicksort</vt:lpstr>
      <vt:lpstr>What is a pivot value?</vt:lpstr>
      <vt:lpstr>PowerPoint 演示文稿</vt:lpstr>
      <vt:lpstr>Selecting a Pivot Value</vt:lpstr>
      <vt:lpstr>First Value</vt:lpstr>
      <vt:lpstr>First Value</vt:lpstr>
      <vt:lpstr>First Value</vt:lpstr>
      <vt:lpstr>Random Value</vt:lpstr>
      <vt:lpstr>Random Value</vt:lpstr>
      <vt:lpstr>Median of Three</vt:lpstr>
      <vt:lpstr>Median of Three</vt:lpstr>
      <vt:lpstr>Median of Three</vt:lpstr>
      <vt:lpstr>Quicksort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Partition</vt:lpstr>
      <vt:lpstr>Quicksort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Repeat</vt:lpstr>
      <vt:lpstr>Quicksort Asymptotic Analysis</vt:lpstr>
      <vt:lpstr>Quicksort Properties</vt:lpstr>
      <vt:lpstr>Quicksort is the default  sorting algorithm for many  programming languages</vt:lpstr>
      <vt:lpstr>PowerPoint 演示文稿</vt:lpstr>
      <vt:lpstr>Selection Sort</vt:lpstr>
      <vt:lpstr>Selection Sort</vt:lpstr>
      <vt:lpstr>Selection Sort in action </vt:lpstr>
      <vt:lpstr>PowerPoint 演示文稿</vt:lpstr>
      <vt:lpstr>Array Searching Algorithms</vt:lpstr>
      <vt:lpstr>Linear 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Linear search  performance</vt:lpstr>
      <vt:lpstr>PowerPoint 演示文稿</vt:lpstr>
      <vt:lpstr>Binary 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Binary search  performance</vt:lpstr>
      <vt:lpstr>PowerPoint 演示文稿</vt:lpstr>
      <vt:lpstr>Exponential Search</vt:lpstr>
      <vt:lpstr>PowerPoint 演示文稿</vt:lpstr>
      <vt:lpstr>PowerPoint 演示文稿</vt:lpstr>
      <vt:lpstr>Performance</vt:lpstr>
      <vt:lpstr>PowerPoint 演示文稿</vt:lpstr>
      <vt:lpstr>Graphs</vt:lpstr>
      <vt:lpstr>What is a graph?</vt:lpstr>
      <vt:lpstr>Directed vs. undirected graphs</vt:lpstr>
      <vt:lpstr>Directed vs. undirected graphs (cont.)</vt:lpstr>
      <vt:lpstr>Graph terminology</vt:lpstr>
      <vt:lpstr>Minimum Spanning Tree and Prim’s Algorithm</vt:lpstr>
      <vt:lpstr>PowerPoint 演示文稿</vt:lpstr>
      <vt:lpstr>Prim's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Index Mapping (or Trivial Hashing)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/>
  <cp:lastModifiedBy>steve</cp:lastModifiedBy>
  <cp:revision>14</cp:revision>
  <dcterms:created xsi:type="dcterms:W3CDTF">2022-10-02T06:53:00Z</dcterms:created>
  <dcterms:modified xsi:type="dcterms:W3CDTF">2022-10-04T11:57:23Z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2020-10-30T16:30:00Z</vt:filetime>
  </property>
  <property fmtid="{D5CDD505-2E9C-101B-9397-08002B2CF9AE}" pid="3" name="LastSaved">
    <vt:filetime>2022-10-02T16:30:00Z</vt:filetime>
  </property>
  <property fmtid="{D5CDD505-2E9C-101B-9397-08002B2CF9AE}" pid="4" name="ICV">
    <vt:lpwstr>F11C5B87ACE14185BF6385F5D4344AB5</vt:lpwstr>
  </property>
  <property fmtid="{D5CDD505-2E9C-101B-9397-08002B2CF9AE}" pid="5" name="KSOProductBuildVer">
    <vt:lpwstr>1033-11.2.0.11341</vt:lpwstr>
  </property>
</Properties>
</file>