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63"/>
  </p:notesMasterIdLst>
  <p:sldIdLst>
    <p:sldId id="256" r:id="rId4"/>
    <p:sldId id="257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24" r:id="rId47"/>
    <p:sldId id="325" r:id="rId48"/>
    <p:sldId id="326" r:id="rId49"/>
    <p:sldId id="327" r:id="rId50"/>
    <p:sldId id="328" r:id="rId51"/>
    <p:sldId id="329" r:id="rId52"/>
    <p:sldId id="330" r:id="rId53"/>
    <p:sldId id="331" r:id="rId54"/>
    <p:sldId id="332" r:id="rId55"/>
    <p:sldId id="333" r:id="rId56"/>
    <p:sldId id="319" r:id="rId57"/>
    <p:sldId id="320" r:id="rId58"/>
    <p:sldId id="321" r:id="rId59"/>
    <p:sldId id="322" r:id="rId60"/>
    <p:sldId id="323" r:id="rId61"/>
    <p:sldId id="334" r:id="rId62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notesMaster" Target="notesMasters/notesMaster1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15944" y="1332590"/>
            <a:ext cx="3960111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9CCB42"/>
                </a:solidFill>
                <a:latin typeface="Ebrima" panose="02000000000000000000"/>
                <a:cs typeface="Ebrima" panose="02000000000000000000"/>
              </a:defRPr>
            </a:lvl1pPr>
          </a:lstStyle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Ebrima" panose="02000000000000000000"/>
                <a:cs typeface="Ebrima" panose="02000000000000000000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26722"/>
                </a:solidFill>
                <a:latin typeface="Ebrima" panose="02000000000000000000"/>
                <a:cs typeface="Ebrima" panose="02000000000000000000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9CCB42"/>
                </a:solidFill>
                <a:latin typeface="Ebrima" panose="02000000000000000000"/>
                <a:cs typeface="Ebrima" panose="02000000000000000000"/>
              </a:defRPr>
            </a:lvl1pPr>
          </a:lstStyle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" y="9144"/>
            <a:ext cx="12173712" cy="68488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7546975" cy="6858000"/>
          </a:xfrm>
          <a:custGeom>
            <a:avLst/>
            <a:gdLst/>
            <a:ahLst/>
            <a:cxnLst/>
            <a:rect l="l" t="t" r="r" b="b"/>
            <a:pathLst>
              <a:path w="7546975" h="6858000">
                <a:moveTo>
                  <a:pt x="7546848" y="0"/>
                </a:moveTo>
                <a:lnTo>
                  <a:pt x="0" y="0"/>
                </a:lnTo>
                <a:lnTo>
                  <a:pt x="0" y="6858000"/>
                </a:lnTo>
                <a:lnTo>
                  <a:pt x="7546848" y="6858000"/>
                </a:lnTo>
                <a:lnTo>
                  <a:pt x="7546848" y="0"/>
                </a:lnTo>
                <a:close/>
              </a:path>
            </a:pathLst>
          </a:custGeom>
          <a:solidFill>
            <a:srgbClr val="5859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546847" y="0"/>
            <a:ext cx="4645660" cy="6858000"/>
          </a:xfrm>
          <a:custGeom>
            <a:avLst/>
            <a:gdLst/>
            <a:ahLst/>
            <a:cxnLst/>
            <a:rect l="l" t="t" r="r" b="b"/>
            <a:pathLst>
              <a:path w="4645659" h="6858000">
                <a:moveTo>
                  <a:pt x="4645152" y="0"/>
                </a:moveTo>
                <a:lnTo>
                  <a:pt x="0" y="0"/>
                </a:lnTo>
                <a:lnTo>
                  <a:pt x="0" y="6858000"/>
                </a:lnTo>
                <a:lnTo>
                  <a:pt x="4645152" y="6858000"/>
                </a:lnTo>
                <a:lnTo>
                  <a:pt x="4645152" y="0"/>
                </a:lnTo>
                <a:close/>
              </a:path>
            </a:pathLst>
          </a:custGeom>
          <a:solidFill>
            <a:srgbClr val="4645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814309" y="3426714"/>
            <a:ext cx="4109085" cy="0"/>
          </a:xfrm>
          <a:custGeom>
            <a:avLst/>
            <a:gdLst/>
            <a:ahLst/>
            <a:cxnLst/>
            <a:rect l="l" t="t" r="r" b="b"/>
            <a:pathLst>
              <a:path w="4109084">
                <a:moveTo>
                  <a:pt x="0" y="0"/>
                </a:moveTo>
                <a:lnTo>
                  <a:pt x="4109008" y="0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Ebrima" panose="02000000000000000000"/>
                <a:cs typeface="Ebrima" panose="02000000000000000000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9CCB42"/>
                </a:solidFill>
                <a:latin typeface="Ebrima" panose="02000000000000000000"/>
                <a:cs typeface="Ebrima" panose="02000000000000000000"/>
              </a:defRPr>
            </a:lvl1pPr>
          </a:lstStyle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Ebrima" panose="02000000000000000000"/>
                <a:cs typeface="Ebrima" panose="02000000000000000000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9CCB42"/>
                </a:solidFill>
                <a:latin typeface="Ebrima" panose="02000000000000000000"/>
                <a:cs typeface="Ebrima" panose="02000000000000000000"/>
              </a:defRPr>
            </a:lvl1pPr>
          </a:lstStyle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5335905"/>
          </a:xfrm>
          <a:custGeom>
            <a:avLst/>
            <a:gdLst/>
            <a:ahLst/>
            <a:cxnLst/>
            <a:rect l="l" t="t" r="r" b="b"/>
            <a:pathLst>
              <a:path w="12192000" h="5335905">
                <a:moveTo>
                  <a:pt x="0" y="5335524"/>
                </a:moveTo>
                <a:lnTo>
                  <a:pt x="12192000" y="5335524"/>
                </a:lnTo>
                <a:lnTo>
                  <a:pt x="12192000" y="0"/>
                </a:lnTo>
                <a:lnTo>
                  <a:pt x="0" y="0"/>
                </a:lnTo>
                <a:lnTo>
                  <a:pt x="0" y="5335524"/>
                </a:lnTo>
                <a:close/>
              </a:path>
            </a:pathLst>
          </a:custGeom>
          <a:solidFill>
            <a:srgbClr val="5859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5335523"/>
            <a:ext cx="12192000" cy="1522730"/>
          </a:xfrm>
          <a:custGeom>
            <a:avLst/>
            <a:gdLst/>
            <a:ahLst/>
            <a:cxnLst/>
            <a:rect l="l" t="t" r="r" b="b"/>
            <a:pathLst>
              <a:path w="12192000" h="1522729">
                <a:moveTo>
                  <a:pt x="12192000" y="0"/>
                </a:moveTo>
                <a:lnTo>
                  <a:pt x="0" y="0"/>
                </a:lnTo>
                <a:lnTo>
                  <a:pt x="0" y="1522476"/>
                </a:lnTo>
                <a:lnTo>
                  <a:pt x="12192000" y="15224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45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9CCB42"/>
                </a:solidFill>
                <a:latin typeface="Ebrima" panose="02000000000000000000"/>
                <a:cs typeface="Ebrima" panose="02000000000000000000"/>
              </a:defRPr>
            </a:lvl1pPr>
          </a:lstStyle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0"/>
            <a:ext cx="4636135" cy="6858000"/>
          </a:xfrm>
          <a:custGeom>
            <a:avLst/>
            <a:gdLst/>
            <a:ahLst/>
            <a:cxnLst/>
            <a:rect l="l" t="t" r="r" b="b"/>
            <a:pathLst>
              <a:path w="4636135" h="6858000">
                <a:moveTo>
                  <a:pt x="4636008" y="0"/>
                </a:moveTo>
                <a:lnTo>
                  <a:pt x="0" y="0"/>
                </a:lnTo>
                <a:lnTo>
                  <a:pt x="0" y="6858000"/>
                </a:lnTo>
                <a:lnTo>
                  <a:pt x="4636008" y="6858000"/>
                </a:lnTo>
                <a:lnTo>
                  <a:pt x="463600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8" y="0"/>
            <a:ext cx="4634483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25774" y="1332590"/>
            <a:ext cx="4140451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" y="9144"/>
            <a:ext cx="12173712" cy="68488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58595B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58595B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853550" y="1202361"/>
            <a:ext cx="2916554" cy="4269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26722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58595B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5335905"/>
          </a:xfrm>
          <a:custGeom>
            <a:avLst/>
            <a:gdLst/>
            <a:ahLst/>
            <a:cxnLst/>
            <a:rect l="l" t="t" r="r" b="b"/>
            <a:pathLst>
              <a:path w="12192000" h="5335905">
                <a:moveTo>
                  <a:pt x="0" y="5335524"/>
                </a:moveTo>
                <a:lnTo>
                  <a:pt x="12192000" y="5335524"/>
                </a:lnTo>
                <a:lnTo>
                  <a:pt x="12192000" y="0"/>
                </a:lnTo>
                <a:lnTo>
                  <a:pt x="0" y="0"/>
                </a:lnTo>
                <a:lnTo>
                  <a:pt x="0" y="5335524"/>
                </a:lnTo>
                <a:close/>
              </a:path>
            </a:pathLst>
          </a:custGeom>
          <a:solidFill>
            <a:srgbClr val="5859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5335523"/>
            <a:ext cx="12192000" cy="1522730"/>
          </a:xfrm>
          <a:custGeom>
            <a:avLst/>
            <a:gdLst/>
            <a:ahLst/>
            <a:cxnLst/>
            <a:rect l="l" t="t" r="r" b="b"/>
            <a:pathLst>
              <a:path w="12192000" h="1522729">
                <a:moveTo>
                  <a:pt x="12192000" y="0"/>
                </a:moveTo>
                <a:lnTo>
                  <a:pt x="0" y="0"/>
                </a:lnTo>
                <a:lnTo>
                  <a:pt x="0" y="1522476"/>
                </a:lnTo>
                <a:lnTo>
                  <a:pt x="12192000" y="15224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45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6164" y="488694"/>
            <a:ext cx="243395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Ebrima" panose="02000000000000000000"/>
                <a:cs typeface="Ebrima" panose="02000000000000000000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6164" y="1219910"/>
            <a:ext cx="6497955" cy="368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26722"/>
                </a:solidFill>
                <a:latin typeface="Ebrima" panose="02000000000000000000"/>
                <a:cs typeface="Ebrima" panose="02000000000000000000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06683" y="5889110"/>
            <a:ext cx="405765" cy="431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9CCB42"/>
                </a:solidFill>
                <a:latin typeface="Ebrima" panose="02000000000000000000"/>
                <a:cs typeface="Ebrima" panose="02000000000000000000"/>
              </a:defRPr>
            </a:lvl1pPr>
          </a:lstStyle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288" y="9144"/>
            <a:ext cx="12173712" cy="68488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814309" y="3426714"/>
            <a:ext cx="4109085" cy="0"/>
          </a:xfrm>
          <a:custGeom>
            <a:avLst/>
            <a:gdLst/>
            <a:ahLst/>
            <a:cxnLst/>
            <a:rect l="l" t="t" r="r" b="b"/>
            <a:pathLst>
              <a:path w="4109084">
                <a:moveTo>
                  <a:pt x="0" y="0"/>
                </a:moveTo>
                <a:lnTo>
                  <a:pt x="4109008" y="0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0"/>
            <a:ext cx="7546975" cy="6858000"/>
          </a:xfrm>
          <a:custGeom>
            <a:avLst/>
            <a:gdLst/>
            <a:ahLst/>
            <a:cxnLst/>
            <a:rect l="l" t="t" r="r" b="b"/>
            <a:pathLst>
              <a:path w="7546975" h="6858000">
                <a:moveTo>
                  <a:pt x="7546848" y="0"/>
                </a:moveTo>
                <a:lnTo>
                  <a:pt x="0" y="0"/>
                </a:lnTo>
                <a:lnTo>
                  <a:pt x="0" y="6858000"/>
                </a:lnTo>
                <a:lnTo>
                  <a:pt x="7546848" y="6858000"/>
                </a:lnTo>
                <a:lnTo>
                  <a:pt x="7546848" y="0"/>
                </a:lnTo>
                <a:close/>
              </a:path>
            </a:pathLst>
          </a:custGeom>
          <a:solidFill>
            <a:srgbClr val="5859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546847" y="0"/>
            <a:ext cx="4645660" cy="6858000"/>
          </a:xfrm>
          <a:custGeom>
            <a:avLst/>
            <a:gdLst/>
            <a:ahLst/>
            <a:cxnLst/>
            <a:rect l="l" t="t" r="r" b="b"/>
            <a:pathLst>
              <a:path w="4645659" h="6858000">
                <a:moveTo>
                  <a:pt x="4645152" y="0"/>
                </a:moveTo>
                <a:lnTo>
                  <a:pt x="0" y="0"/>
                </a:lnTo>
                <a:lnTo>
                  <a:pt x="0" y="6858000"/>
                </a:lnTo>
                <a:lnTo>
                  <a:pt x="4645152" y="6858000"/>
                </a:lnTo>
                <a:lnTo>
                  <a:pt x="4645152" y="0"/>
                </a:lnTo>
                <a:close/>
              </a:path>
            </a:pathLst>
          </a:custGeom>
          <a:solidFill>
            <a:srgbClr val="4645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96899" y="86263"/>
            <a:ext cx="79982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58595B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230" y="2009775"/>
            <a:ext cx="9668510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5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-19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500" spc="-7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4500" spc="-47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8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500" spc="-16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500" spc="-22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500" spc="-25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500" spc="-21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500" spc="-14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-10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lang="en-US" sz="4500" spc="-10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-11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  <a:sym typeface="+mn-ea"/>
              </a:rPr>
              <a:t>an</a:t>
            </a:r>
            <a:r>
              <a:rPr sz="450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  <a:sym typeface="+mn-ea"/>
              </a:rPr>
              <a:t>d</a:t>
            </a:r>
            <a:r>
              <a:rPr sz="4500" spc="-47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lang="en-US" sz="4500" spc="-47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  <a:sym typeface="+mn-ea"/>
              </a:rPr>
              <a:t>Maps</a:t>
            </a:r>
            <a:endParaRPr lang="en-US" sz="4500" spc="-470" dirty="0">
              <a:solidFill>
                <a:srgbClr val="101010"/>
              </a:solidFill>
              <a:latin typeface="Verdana" panose="020B0604030504040204"/>
              <a:cs typeface="Verdana" panose="020B0604030504040204"/>
              <a:sym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6164" y="488694"/>
            <a:ext cx="4979035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2726055" indent="-33718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class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 { 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constructor()</a:t>
            </a:r>
            <a:r>
              <a:rPr sz="2400" spc="-3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6858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'constructing</a:t>
            </a:r>
            <a:r>
              <a:rPr sz="2400" spc="4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Task'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},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685800" marR="2034540" indent="-337185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showId()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.lo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'99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</a:t>
            </a:r>
            <a:r>
              <a:rPr sz="2400" spc="-3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2400" spc="-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Task();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00039"/>
            <a:ext cx="82867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856" y="5404105"/>
            <a:ext cx="88963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5324" y="5890055"/>
            <a:ext cx="4226560" cy="4032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>
          <a:xfrm>
            <a:off x="11506218" y="589038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6164" y="488694"/>
            <a:ext cx="497903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2400" spc="-3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</a:t>
            </a:r>
            <a:r>
              <a:rPr sz="2400" spc="-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2300605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-2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taskId</a:t>
            </a:r>
            <a:r>
              <a:rPr sz="2400" spc="-3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9000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constructor()</a:t>
            </a:r>
            <a:r>
              <a:rPr sz="2400" spc="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6858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'constructing</a:t>
            </a:r>
            <a:r>
              <a:rPr sz="2400" spc="4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Task'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685800" marR="2034540" indent="-337185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showId()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.lo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'99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</a:t>
            </a:r>
            <a:r>
              <a:rPr sz="2400" spc="-3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2400" spc="-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Task();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00039"/>
            <a:ext cx="82867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856" y="5404105"/>
            <a:ext cx="88963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5324" y="5890055"/>
            <a:ext cx="4226560" cy="4032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>
          <a:xfrm>
            <a:off x="11506218" y="594372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6164" y="488694"/>
            <a:ext cx="497903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-2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</a:t>
            </a:r>
            <a:r>
              <a:rPr sz="2400" spc="-3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Task();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349250" marR="2726055" indent="-337185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class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 { 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constructor()</a:t>
            </a:r>
            <a:r>
              <a:rPr sz="2400" spc="-3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6858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'constructing</a:t>
            </a:r>
            <a:r>
              <a:rPr sz="2400" spc="4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Task'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00039"/>
            <a:ext cx="82867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856" y="5404105"/>
            <a:ext cx="88963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5324" y="5890055"/>
            <a:ext cx="4226560" cy="4032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>
          <a:xfrm>
            <a:off x="11569083" y="588911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6164" y="488694"/>
            <a:ext cx="497903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1447165" indent="-33718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newClass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class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 {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constructor()</a:t>
            </a:r>
            <a:r>
              <a:rPr sz="2400" spc="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6858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'constructing</a:t>
            </a:r>
            <a:r>
              <a:rPr sz="2400" spc="4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Task'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2400" spc="-3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newClass();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00039"/>
            <a:ext cx="82867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856" y="5404105"/>
            <a:ext cx="88963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5324" y="5890055"/>
            <a:ext cx="4226560" cy="4032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>
          <a:xfrm>
            <a:off x="11582418" y="589038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6164" y="488694"/>
            <a:ext cx="464375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5080" indent="-33718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function</a:t>
            </a:r>
            <a:r>
              <a:rPr sz="2400" spc="3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'constructing</a:t>
            </a:r>
            <a:r>
              <a:rPr sz="2400" spc="5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Task'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273177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 =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{};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Tas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k.c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ll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k);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00039"/>
            <a:ext cx="82867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856" y="5404105"/>
            <a:ext cx="88963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5324" y="5890055"/>
            <a:ext cx="4226560" cy="4032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>
          <a:xfrm>
            <a:off x="11492883" y="588911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5080" indent="-33718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6AEBA"/>
                </a:solidFill>
              </a:rPr>
              <a:t>class </a:t>
            </a:r>
            <a:r>
              <a:rPr dirty="0"/>
              <a:t>Task { </a:t>
            </a:r>
            <a:r>
              <a:rPr spc="5" dirty="0"/>
              <a:t> </a:t>
            </a:r>
            <a:r>
              <a:rPr spc="-5" dirty="0"/>
              <a:t>constructor()</a:t>
            </a:r>
            <a:r>
              <a:rPr spc="-35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06251" y="1220058"/>
            <a:ext cx="497903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'constructing</a:t>
            </a:r>
            <a:r>
              <a:rPr sz="2400" spc="4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Task'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306705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 =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{};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Tas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k.c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ll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k);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11569083" y="588911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6251" y="488538"/>
            <a:ext cx="55835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6AEBA"/>
                </a:solidFill>
              </a:rPr>
              <a:t>function</a:t>
            </a:r>
            <a:r>
              <a:rPr spc="15" dirty="0">
                <a:solidFill>
                  <a:srgbClr val="66AEBA"/>
                </a:solidFill>
              </a:rPr>
              <a:t> </a:t>
            </a:r>
            <a:r>
              <a:rPr spc="-5" dirty="0"/>
              <a:t>Project()</a:t>
            </a:r>
            <a:r>
              <a:rPr spc="20" dirty="0"/>
              <a:t> </a:t>
            </a:r>
            <a:r>
              <a:rPr dirty="0"/>
              <a:t>{</a:t>
            </a:r>
            <a:r>
              <a:rPr spc="-10" dirty="0"/>
              <a:t> </a:t>
            </a:r>
            <a:r>
              <a:rPr spc="-5" dirty="0"/>
              <a:t>};</a:t>
            </a:r>
            <a:endParaRPr spc="-5" dirty="0"/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/>
          </a:p>
          <a:p>
            <a:pPr marL="12700">
              <a:lnSpc>
                <a:spcPct val="100000"/>
              </a:lnSpc>
            </a:pPr>
            <a:r>
              <a:rPr spc="-5" dirty="0"/>
              <a:t>console.log(window.Project</a:t>
            </a:r>
            <a:r>
              <a:rPr spc="60" dirty="0"/>
              <a:t> </a:t>
            </a:r>
            <a:r>
              <a:rPr dirty="0"/>
              <a:t>===</a:t>
            </a:r>
            <a:r>
              <a:rPr spc="-15" dirty="0"/>
              <a:t> </a:t>
            </a:r>
            <a:r>
              <a:rPr spc="-5" dirty="0"/>
              <a:t>Project);</a:t>
            </a:r>
            <a:endParaRPr spc="-5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>
          <a:xfrm>
            <a:off x="11721483" y="588911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6251" y="488538"/>
            <a:ext cx="49079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6AEBA"/>
                </a:solidFill>
              </a:rPr>
              <a:t>class</a:t>
            </a:r>
            <a:r>
              <a:rPr spc="-10" dirty="0">
                <a:solidFill>
                  <a:srgbClr val="66AEBA"/>
                </a:solidFill>
              </a:rPr>
              <a:t> </a:t>
            </a:r>
            <a:r>
              <a:rPr dirty="0"/>
              <a:t>Task</a:t>
            </a:r>
            <a:r>
              <a:rPr spc="-25" dirty="0"/>
              <a:t> </a:t>
            </a:r>
            <a:r>
              <a:rPr dirty="0"/>
              <a:t>{</a:t>
            </a:r>
            <a:r>
              <a:rPr spc="-25" dirty="0"/>
              <a:t> </a:t>
            </a:r>
            <a:r>
              <a:rPr dirty="0"/>
              <a:t>}</a:t>
            </a:r>
            <a:endParaRPr dirty="0"/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/>
          </a:p>
          <a:p>
            <a:pPr marL="12700">
              <a:lnSpc>
                <a:spcPct val="100000"/>
              </a:lnSpc>
            </a:pPr>
            <a:r>
              <a:rPr spc="-5" dirty="0"/>
              <a:t>console.log(window.Task</a:t>
            </a:r>
            <a:r>
              <a:rPr spc="50" dirty="0"/>
              <a:t> </a:t>
            </a:r>
            <a:r>
              <a:rPr dirty="0"/>
              <a:t>===</a:t>
            </a:r>
            <a:r>
              <a:rPr spc="-20" dirty="0"/>
              <a:t> </a:t>
            </a:r>
            <a:r>
              <a:rPr spc="-5" dirty="0"/>
              <a:t>Task);</a:t>
            </a:r>
            <a:endParaRPr spc="-5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>
          <a:xfrm>
            <a:off x="11569083" y="588911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4718" y="2781320"/>
            <a:ext cx="69354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extends</a:t>
            </a:r>
            <a:r>
              <a:rPr sz="6000" spc="-3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6000" spc="-3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super</a:t>
            </a:r>
            <a:endParaRPr sz="6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5080" indent="-33718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6AEBA"/>
                </a:solidFill>
              </a:rPr>
              <a:t>class</a:t>
            </a:r>
            <a:r>
              <a:rPr dirty="0">
                <a:solidFill>
                  <a:srgbClr val="66AEBA"/>
                </a:solidFill>
              </a:rPr>
              <a:t> </a:t>
            </a:r>
            <a:r>
              <a:rPr spc="-5" dirty="0"/>
              <a:t>Project</a:t>
            </a:r>
            <a:r>
              <a:rPr spc="5" dirty="0"/>
              <a:t> </a:t>
            </a:r>
            <a:r>
              <a:rPr dirty="0"/>
              <a:t>{ </a:t>
            </a:r>
            <a:r>
              <a:rPr spc="5" dirty="0"/>
              <a:t> </a:t>
            </a:r>
            <a:r>
              <a:rPr spc="-5" dirty="0"/>
              <a:t>constructor()</a:t>
            </a:r>
            <a:r>
              <a:rPr spc="-35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06164" y="1220214"/>
            <a:ext cx="5315585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'constructing</a:t>
            </a:r>
            <a:r>
              <a:rPr sz="2400" spc="4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Project'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2400" spc="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SoftwareProject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extends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Project</a:t>
            </a:r>
            <a:r>
              <a:rPr sz="2400" spc="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 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2400" spc="-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SoftwareProject();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11645283" y="588911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810" y="1332590"/>
            <a:ext cx="240220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pc="-1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68898" y="1820270"/>
            <a:ext cx="5040630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extends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70485" marR="5080">
              <a:lnSpc>
                <a:spcPct val="163000"/>
              </a:lnSpc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Constructor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Properties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new.target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815" y="1367790"/>
            <a:ext cx="4591685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 marR="5080" indent="-133985"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ES6</a:t>
            </a:r>
            <a:r>
              <a:rPr sz="3600" spc="-2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sym typeface="+mn-ea"/>
              </a:rPr>
              <a:t>Classes</a:t>
            </a:r>
            <a:r>
              <a:rPr sz="3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2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6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36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Maps</a:t>
            </a:r>
            <a:endParaRPr lang="en-US" sz="3600" spc="-235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7134859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318885" algn="l"/>
              </a:tabLst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6164" y="488694"/>
            <a:ext cx="30073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5080" indent="-33718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6AEBA"/>
                </a:solidFill>
              </a:rPr>
              <a:t>class</a:t>
            </a:r>
            <a:r>
              <a:rPr spc="10" dirty="0">
                <a:solidFill>
                  <a:srgbClr val="66AEBA"/>
                </a:solidFill>
              </a:rPr>
              <a:t> </a:t>
            </a:r>
            <a:r>
              <a:rPr spc="-5" dirty="0"/>
              <a:t>Project</a:t>
            </a:r>
            <a:r>
              <a:rPr spc="10" dirty="0"/>
              <a:t> </a:t>
            </a:r>
            <a:r>
              <a:rPr dirty="0"/>
              <a:t>{ </a:t>
            </a:r>
            <a:r>
              <a:rPr spc="5" dirty="0"/>
              <a:t> </a:t>
            </a:r>
            <a:r>
              <a:rPr spc="-5" dirty="0"/>
              <a:t>constructor(name)</a:t>
            </a:r>
            <a:r>
              <a:rPr spc="-20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06164" y="1220214"/>
            <a:ext cx="6596380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'constructing</a:t>
            </a:r>
            <a:r>
              <a:rPr sz="2400" spc="5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Project:</a:t>
            </a:r>
            <a:r>
              <a:rPr sz="2400" spc="3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</a:t>
            </a:r>
            <a:r>
              <a:rPr sz="2400" spc="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+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2400" spc="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SoftwareProject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extends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Project</a:t>
            </a:r>
            <a:r>
              <a:rPr sz="2400" spc="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SoftwareProject(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'Mazatlan'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>
          <a:xfrm>
            <a:off x="11416683" y="588911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7134859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318885" algn="l"/>
              </a:tabLst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5080" indent="-33718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6AEBA"/>
                </a:solidFill>
              </a:rPr>
              <a:t>class</a:t>
            </a:r>
            <a:r>
              <a:rPr dirty="0">
                <a:solidFill>
                  <a:srgbClr val="66AEBA"/>
                </a:solidFill>
              </a:rPr>
              <a:t> </a:t>
            </a:r>
            <a:r>
              <a:rPr spc="-5" dirty="0"/>
              <a:t>Project</a:t>
            </a:r>
            <a:r>
              <a:rPr spc="5" dirty="0"/>
              <a:t> </a:t>
            </a:r>
            <a:r>
              <a:rPr dirty="0"/>
              <a:t>{ </a:t>
            </a:r>
            <a:r>
              <a:rPr spc="5" dirty="0"/>
              <a:t> </a:t>
            </a:r>
            <a:r>
              <a:rPr spc="-5" dirty="0"/>
              <a:t>constructor()</a:t>
            </a:r>
            <a:r>
              <a:rPr spc="-35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console.log(</a:t>
            </a:r>
            <a:r>
              <a:rPr spc="-5" dirty="0"/>
              <a:t>'constructing</a:t>
            </a:r>
            <a:r>
              <a:rPr spc="45" dirty="0"/>
              <a:t> </a:t>
            </a:r>
            <a:r>
              <a:rPr spc="-5" dirty="0"/>
              <a:t>Project'</a:t>
            </a:r>
            <a:r>
              <a:rPr spc="-5" dirty="0">
                <a:solidFill>
                  <a:srgbClr val="FFFFFF"/>
                </a:solidFill>
              </a:rPr>
              <a:t>);</a:t>
            </a:r>
            <a:endParaRPr spc="-5" dirty="0">
              <a:solidFill>
                <a:srgbClr val="FFFFFF"/>
              </a:solidFill>
            </a:endParaRPr>
          </a:p>
          <a:p>
            <a:pPr marL="349250">
              <a:lnSpc>
                <a:spcPct val="100000"/>
              </a:lnSpc>
            </a:pPr>
            <a:r>
              <a:rPr dirty="0">
                <a:solidFill>
                  <a:srgbClr val="FFFFFF"/>
                </a:solidFill>
              </a:rPr>
              <a:t>}</a:t>
            </a:r>
            <a:endParaRPr dirty="0">
              <a:solidFill>
                <a:srgbClr val="FFFFFF"/>
              </a:solidFill>
            </a:endParaRPr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FFFFFF"/>
                </a:solidFill>
              </a:rPr>
              <a:t>}</a:t>
            </a:r>
            <a:endParaRPr dirty="0">
              <a:solidFill>
                <a:srgbClr val="FFFFFF"/>
              </a:solidFill>
            </a:endParaRPr>
          </a:p>
          <a:p>
            <a:pPr marL="349250" marR="1327150" indent="-337185">
              <a:lnSpc>
                <a:spcPct val="100000"/>
              </a:lnSpc>
            </a:pPr>
            <a:r>
              <a:rPr spc="-5" dirty="0">
                <a:solidFill>
                  <a:srgbClr val="66AEBA"/>
                </a:solidFill>
              </a:rPr>
              <a:t>class</a:t>
            </a:r>
            <a:r>
              <a:rPr spc="20" dirty="0">
                <a:solidFill>
                  <a:srgbClr val="66AEBA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SoftwareProject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66AEBA"/>
                </a:solidFill>
              </a:rPr>
              <a:t>extends</a:t>
            </a:r>
            <a:r>
              <a:rPr spc="-15" dirty="0">
                <a:solidFill>
                  <a:srgbClr val="66AEBA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Project</a:t>
            </a:r>
            <a:r>
              <a:rPr spc="3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{ </a:t>
            </a:r>
            <a:r>
              <a:rPr spc="-64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constructor()</a:t>
            </a:r>
            <a:r>
              <a:rPr spc="2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{</a:t>
            </a:r>
            <a:endParaRPr dirty="0">
              <a:solidFill>
                <a:srgbClr val="FFFFFF"/>
              </a:solidFill>
            </a:endParaRPr>
          </a:p>
          <a:p>
            <a:pPr marL="685800">
              <a:lnSpc>
                <a:spcPct val="100000"/>
              </a:lnSpc>
            </a:pPr>
            <a:r>
              <a:rPr spc="-5" dirty="0">
                <a:solidFill>
                  <a:srgbClr val="66AEBA"/>
                </a:solidFill>
              </a:rPr>
              <a:t>super</a:t>
            </a:r>
            <a:r>
              <a:rPr spc="-5" dirty="0">
                <a:solidFill>
                  <a:srgbClr val="FFFFFF"/>
                </a:solidFill>
              </a:rPr>
              <a:t>();</a:t>
            </a:r>
            <a:endParaRPr spc="-5" dirty="0">
              <a:solidFill>
                <a:srgbClr val="FFFFFF"/>
              </a:solidFill>
            </a:endParaRPr>
          </a:p>
          <a:p>
            <a:pPr marL="685800">
              <a:lnSpc>
                <a:spcPct val="100000"/>
              </a:lnSpc>
            </a:pPr>
            <a:r>
              <a:rPr spc="-5" dirty="0">
                <a:solidFill>
                  <a:srgbClr val="FFFFFF"/>
                </a:solidFill>
              </a:rPr>
              <a:t>console.log(</a:t>
            </a:r>
            <a:r>
              <a:rPr spc="-5" dirty="0"/>
              <a:t>'constructing</a:t>
            </a:r>
            <a:r>
              <a:rPr spc="85" dirty="0"/>
              <a:t> </a:t>
            </a:r>
            <a:r>
              <a:rPr spc="-5" dirty="0"/>
              <a:t>SoftwareProject'</a:t>
            </a:r>
            <a:r>
              <a:rPr spc="-5" dirty="0">
                <a:solidFill>
                  <a:srgbClr val="FFFFFF"/>
                </a:solidFill>
              </a:rPr>
              <a:t>);</a:t>
            </a:r>
            <a:endParaRPr spc="-5" dirty="0">
              <a:solidFill>
                <a:srgbClr val="FFFFFF"/>
              </a:solidFill>
            </a:endParaRPr>
          </a:p>
          <a:p>
            <a:pPr marL="349250">
              <a:lnSpc>
                <a:spcPct val="100000"/>
              </a:lnSpc>
            </a:pPr>
            <a:r>
              <a:rPr dirty="0">
                <a:solidFill>
                  <a:srgbClr val="FFFFFF"/>
                </a:solidFill>
              </a:rPr>
              <a:t>}</a:t>
            </a:r>
            <a:endParaRPr dirty="0">
              <a:solidFill>
                <a:srgbClr val="FFFFFF"/>
              </a:solidFill>
            </a:endParaRPr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FFFFFF"/>
                </a:solidFill>
              </a:rPr>
              <a:t>}</a:t>
            </a:r>
            <a:endParaRPr dirty="0">
              <a:solidFill>
                <a:srgbClr val="FFFFFF"/>
              </a:solidFill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66AEBA"/>
                </a:solidFill>
              </a:rPr>
              <a:t>let </a:t>
            </a:r>
            <a:r>
              <a:rPr dirty="0">
                <a:solidFill>
                  <a:srgbClr val="FFFFFF"/>
                </a:solidFill>
              </a:rPr>
              <a:t>p =</a:t>
            </a:r>
            <a:r>
              <a:rPr spc="-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66AEBA"/>
                </a:solidFill>
              </a:rPr>
              <a:t>new</a:t>
            </a:r>
            <a:r>
              <a:rPr spc="-10" dirty="0">
                <a:solidFill>
                  <a:srgbClr val="66AEBA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SoftwareProject();</a:t>
            </a:r>
            <a:endParaRPr spc="-5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>
          <a:xfrm>
            <a:off x="11340483" y="588911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7134859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318885" algn="l"/>
              </a:tabLst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5080" indent="-33718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6AEBA"/>
                </a:solidFill>
              </a:rPr>
              <a:t>class</a:t>
            </a:r>
            <a:r>
              <a:rPr dirty="0">
                <a:solidFill>
                  <a:srgbClr val="66AEBA"/>
                </a:solidFill>
              </a:rPr>
              <a:t> </a:t>
            </a:r>
            <a:r>
              <a:rPr spc="-5" dirty="0"/>
              <a:t>Project</a:t>
            </a:r>
            <a:r>
              <a:rPr spc="5" dirty="0"/>
              <a:t> </a:t>
            </a:r>
            <a:r>
              <a:rPr dirty="0"/>
              <a:t>{ </a:t>
            </a:r>
            <a:r>
              <a:rPr spc="5" dirty="0"/>
              <a:t> </a:t>
            </a:r>
            <a:r>
              <a:rPr spc="-5" dirty="0"/>
              <a:t>constructor()</a:t>
            </a:r>
            <a:r>
              <a:rPr spc="-35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console.log(</a:t>
            </a:r>
            <a:r>
              <a:rPr spc="-5" dirty="0"/>
              <a:t>'constructing</a:t>
            </a:r>
            <a:r>
              <a:rPr spc="45" dirty="0"/>
              <a:t> </a:t>
            </a:r>
            <a:r>
              <a:rPr spc="-5" dirty="0"/>
              <a:t>Project'</a:t>
            </a:r>
            <a:r>
              <a:rPr spc="-5" dirty="0">
                <a:solidFill>
                  <a:srgbClr val="FFFFFF"/>
                </a:solidFill>
              </a:rPr>
              <a:t>);</a:t>
            </a:r>
            <a:endParaRPr spc="-5" dirty="0">
              <a:solidFill>
                <a:srgbClr val="FFFFFF"/>
              </a:solidFill>
            </a:endParaRPr>
          </a:p>
          <a:p>
            <a:pPr marL="349250">
              <a:lnSpc>
                <a:spcPct val="100000"/>
              </a:lnSpc>
            </a:pPr>
            <a:r>
              <a:rPr dirty="0">
                <a:solidFill>
                  <a:srgbClr val="FFFFFF"/>
                </a:solidFill>
              </a:rPr>
              <a:t>}</a:t>
            </a:r>
            <a:endParaRPr dirty="0">
              <a:solidFill>
                <a:srgbClr val="FFFFFF"/>
              </a:solidFill>
            </a:endParaRPr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FFFFFF"/>
                </a:solidFill>
              </a:rPr>
              <a:t>}</a:t>
            </a:r>
            <a:endParaRPr dirty="0">
              <a:solidFill>
                <a:srgbClr val="FFFFFF"/>
              </a:solidFill>
            </a:endParaRPr>
          </a:p>
          <a:p>
            <a:pPr marL="349250" marR="1327150" indent="-337185">
              <a:lnSpc>
                <a:spcPct val="100000"/>
              </a:lnSpc>
            </a:pPr>
            <a:r>
              <a:rPr spc="-5" dirty="0">
                <a:solidFill>
                  <a:srgbClr val="66AEBA"/>
                </a:solidFill>
              </a:rPr>
              <a:t>class</a:t>
            </a:r>
            <a:r>
              <a:rPr spc="20" dirty="0">
                <a:solidFill>
                  <a:srgbClr val="66AEBA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SoftwareProject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66AEBA"/>
                </a:solidFill>
              </a:rPr>
              <a:t>extends</a:t>
            </a:r>
            <a:r>
              <a:rPr spc="-15" dirty="0">
                <a:solidFill>
                  <a:srgbClr val="66AEBA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Project</a:t>
            </a:r>
            <a:r>
              <a:rPr spc="3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{ </a:t>
            </a:r>
            <a:r>
              <a:rPr spc="-64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constructor()</a:t>
            </a:r>
            <a:r>
              <a:rPr spc="2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{</a:t>
            </a:r>
            <a:endParaRPr dirty="0">
              <a:solidFill>
                <a:srgbClr val="FFFFFF"/>
              </a:solidFill>
            </a:endParaRPr>
          </a:p>
          <a:p>
            <a:pPr marL="685800">
              <a:lnSpc>
                <a:spcPct val="100000"/>
              </a:lnSpc>
            </a:pPr>
            <a:r>
              <a:rPr dirty="0">
                <a:solidFill>
                  <a:srgbClr val="9CCB42"/>
                </a:solidFill>
              </a:rPr>
              <a:t>//super();</a:t>
            </a:r>
            <a:endParaRPr dirty="0">
              <a:solidFill>
                <a:srgbClr val="9CCB42"/>
              </a:solidFill>
            </a:endParaRPr>
          </a:p>
          <a:p>
            <a:pPr marL="685800">
              <a:lnSpc>
                <a:spcPct val="100000"/>
              </a:lnSpc>
            </a:pPr>
            <a:r>
              <a:rPr spc="-5" dirty="0">
                <a:solidFill>
                  <a:srgbClr val="FFFFFF"/>
                </a:solidFill>
              </a:rPr>
              <a:t>console.log(</a:t>
            </a:r>
            <a:r>
              <a:rPr spc="-5" dirty="0"/>
              <a:t>'constructing</a:t>
            </a:r>
            <a:r>
              <a:rPr spc="85" dirty="0"/>
              <a:t> </a:t>
            </a:r>
            <a:r>
              <a:rPr spc="-5" dirty="0"/>
              <a:t>SoftwareProject'</a:t>
            </a:r>
            <a:r>
              <a:rPr spc="-5" dirty="0">
                <a:solidFill>
                  <a:srgbClr val="FFFFFF"/>
                </a:solidFill>
              </a:rPr>
              <a:t>);</a:t>
            </a:r>
            <a:endParaRPr spc="-5" dirty="0">
              <a:solidFill>
                <a:srgbClr val="FFFFFF"/>
              </a:solidFill>
            </a:endParaRPr>
          </a:p>
          <a:p>
            <a:pPr marL="349250">
              <a:lnSpc>
                <a:spcPct val="100000"/>
              </a:lnSpc>
            </a:pPr>
            <a:r>
              <a:rPr dirty="0">
                <a:solidFill>
                  <a:srgbClr val="FFFFFF"/>
                </a:solidFill>
              </a:rPr>
              <a:t>}</a:t>
            </a:r>
            <a:endParaRPr dirty="0">
              <a:solidFill>
                <a:srgbClr val="FFFFFF"/>
              </a:solidFill>
            </a:endParaRPr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FFFFFF"/>
                </a:solidFill>
              </a:rPr>
              <a:t>}</a:t>
            </a:r>
            <a:endParaRPr dirty="0">
              <a:solidFill>
                <a:srgbClr val="FFFFFF"/>
              </a:solidFill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66AEBA"/>
                </a:solidFill>
              </a:rPr>
              <a:t>let </a:t>
            </a:r>
            <a:r>
              <a:rPr dirty="0">
                <a:solidFill>
                  <a:srgbClr val="FFFFFF"/>
                </a:solidFill>
              </a:rPr>
              <a:t>p =</a:t>
            </a:r>
            <a:r>
              <a:rPr spc="-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66AEBA"/>
                </a:solidFill>
              </a:rPr>
              <a:t>new</a:t>
            </a:r>
            <a:r>
              <a:rPr spc="-10" dirty="0">
                <a:solidFill>
                  <a:srgbClr val="66AEBA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SoftwareProject();</a:t>
            </a:r>
            <a:endParaRPr spc="-5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11277618" y="5888475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7134859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318885" algn="l"/>
              </a:tabLst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6164" y="488694"/>
            <a:ext cx="1849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6AEBA"/>
                </a:solidFill>
              </a:rPr>
              <a:t>class</a:t>
            </a:r>
            <a:r>
              <a:rPr spc="-20" dirty="0">
                <a:solidFill>
                  <a:srgbClr val="66AEBA"/>
                </a:solidFill>
              </a:rPr>
              <a:t> </a:t>
            </a:r>
            <a:r>
              <a:rPr spc="-5" dirty="0"/>
              <a:t>Project</a:t>
            </a:r>
            <a:r>
              <a:rPr spc="-15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06164" y="854454"/>
            <a:ext cx="6497955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//constructor()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  <a:tabLst>
                <a:tab pos="923925" algn="l"/>
              </a:tabLst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//	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console.log('constructing</a:t>
            </a:r>
            <a:r>
              <a:rPr sz="2400" spc="5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Project');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//}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1327150" indent="-337185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2400" spc="2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SoftwareProject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extends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Project</a:t>
            </a:r>
            <a:r>
              <a:rPr sz="2400" spc="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-6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constructor()</a:t>
            </a:r>
            <a:r>
              <a:rPr sz="2400" spc="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685800">
              <a:lnSpc>
                <a:spcPct val="100000"/>
              </a:lnSpc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//super();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6858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'constructing</a:t>
            </a:r>
            <a:r>
              <a:rPr sz="2400" spc="8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SoftwareProject'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 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2400" spc="-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SoftwareProject();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11492883" y="588911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7134859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318885" algn="l"/>
              </a:tabLst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5080" indent="-33718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6AEBA"/>
                </a:solidFill>
              </a:rPr>
              <a:t>class</a:t>
            </a:r>
            <a:r>
              <a:rPr dirty="0">
                <a:solidFill>
                  <a:srgbClr val="66AEBA"/>
                </a:solidFill>
              </a:rPr>
              <a:t> </a:t>
            </a:r>
            <a:r>
              <a:rPr spc="-5" dirty="0"/>
              <a:t>Project</a:t>
            </a:r>
            <a:r>
              <a:rPr spc="5" dirty="0"/>
              <a:t> </a:t>
            </a:r>
            <a:r>
              <a:rPr dirty="0"/>
              <a:t>{ </a:t>
            </a:r>
            <a:r>
              <a:rPr spc="5" dirty="0"/>
              <a:t> </a:t>
            </a:r>
            <a:r>
              <a:rPr spc="-5" dirty="0"/>
              <a:t>constructor()</a:t>
            </a:r>
            <a:r>
              <a:rPr spc="-35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console.log(</a:t>
            </a:r>
            <a:r>
              <a:rPr spc="-5" dirty="0"/>
              <a:t>'constructing</a:t>
            </a:r>
            <a:r>
              <a:rPr spc="45" dirty="0"/>
              <a:t> </a:t>
            </a:r>
            <a:r>
              <a:rPr spc="-5" dirty="0"/>
              <a:t>Project'</a:t>
            </a:r>
            <a:r>
              <a:rPr spc="-5" dirty="0">
                <a:solidFill>
                  <a:srgbClr val="FFFFFF"/>
                </a:solidFill>
              </a:rPr>
              <a:t>);</a:t>
            </a:r>
            <a:endParaRPr spc="-5" dirty="0">
              <a:solidFill>
                <a:srgbClr val="FFFFFF"/>
              </a:solidFill>
            </a:endParaRPr>
          </a:p>
          <a:p>
            <a:pPr marL="349250">
              <a:lnSpc>
                <a:spcPct val="100000"/>
              </a:lnSpc>
            </a:pPr>
            <a:r>
              <a:rPr dirty="0">
                <a:solidFill>
                  <a:srgbClr val="FFFFFF"/>
                </a:solidFill>
              </a:rPr>
              <a:t>}</a:t>
            </a:r>
            <a:endParaRPr dirty="0">
              <a:solidFill>
                <a:srgbClr val="FFFFFF"/>
              </a:solidFill>
            </a:endParaRPr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FFFFFF"/>
                </a:solidFill>
              </a:rPr>
              <a:t>}</a:t>
            </a:r>
            <a:endParaRPr dirty="0">
              <a:solidFill>
                <a:srgbClr val="FFFFFF"/>
              </a:solidFill>
            </a:endParaRPr>
          </a:p>
          <a:p>
            <a:pPr marL="349250" marR="1327150" indent="-337185">
              <a:lnSpc>
                <a:spcPct val="100000"/>
              </a:lnSpc>
            </a:pPr>
            <a:r>
              <a:rPr spc="-5" dirty="0">
                <a:solidFill>
                  <a:srgbClr val="66AEBA"/>
                </a:solidFill>
              </a:rPr>
              <a:t>class</a:t>
            </a:r>
            <a:r>
              <a:rPr spc="20" dirty="0">
                <a:solidFill>
                  <a:srgbClr val="66AEBA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SoftwareProject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66AEBA"/>
                </a:solidFill>
              </a:rPr>
              <a:t>extends</a:t>
            </a:r>
            <a:r>
              <a:rPr spc="-15" dirty="0">
                <a:solidFill>
                  <a:srgbClr val="66AEBA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Project</a:t>
            </a:r>
            <a:r>
              <a:rPr spc="3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{ </a:t>
            </a:r>
            <a:r>
              <a:rPr spc="-64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constructor()</a:t>
            </a:r>
            <a:r>
              <a:rPr spc="2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{</a:t>
            </a:r>
            <a:endParaRPr dirty="0">
              <a:solidFill>
                <a:srgbClr val="FFFFFF"/>
              </a:solidFill>
            </a:endParaRPr>
          </a:p>
          <a:p>
            <a:pPr marL="685800">
              <a:lnSpc>
                <a:spcPct val="100000"/>
              </a:lnSpc>
            </a:pPr>
            <a:r>
              <a:rPr spc="-5" dirty="0">
                <a:solidFill>
                  <a:srgbClr val="66AEBA"/>
                </a:solidFill>
              </a:rPr>
              <a:t>super</a:t>
            </a:r>
            <a:r>
              <a:rPr spc="-5" dirty="0">
                <a:solidFill>
                  <a:srgbClr val="FFFFFF"/>
                </a:solidFill>
              </a:rPr>
              <a:t>();</a:t>
            </a:r>
            <a:endParaRPr spc="-5" dirty="0">
              <a:solidFill>
                <a:srgbClr val="FFFFFF"/>
              </a:solidFill>
            </a:endParaRPr>
          </a:p>
          <a:p>
            <a:pPr marL="685800">
              <a:lnSpc>
                <a:spcPct val="100000"/>
              </a:lnSpc>
            </a:pPr>
            <a:r>
              <a:rPr spc="-5" dirty="0">
                <a:solidFill>
                  <a:srgbClr val="FFFFFF"/>
                </a:solidFill>
              </a:rPr>
              <a:t>console.log(</a:t>
            </a:r>
            <a:r>
              <a:rPr spc="-5" dirty="0"/>
              <a:t>'constructing</a:t>
            </a:r>
            <a:r>
              <a:rPr spc="85" dirty="0"/>
              <a:t> </a:t>
            </a:r>
            <a:r>
              <a:rPr spc="-5" dirty="0"/>
              <a:t>SoftwareProject'</a:t>
            </a:r>
            <a:r>
              <a:rPr spc="-5" dirty="0">
                <a:solidFill>
                  <a:srgbClr val="FFFFFF"/>
                </a:solidFill>
              </a:rPr>
              <a:t>);</a:t>
            </a:r>
            <a:endParaRPr spc="-5" dirty="0">
              <a:solidFill>
                <a:srgbClr val="FFFFFF"/>
              </a:solidFill>
            </a:endParaRPr>
          </a:p>
          <a:p>
            <a:pPr marL="349250">
              <a:lnSpc>
                <a:spcPct val="100000"/>
              </a:lnSpc>
            </a:pPr>
            <a:r>
              <a:rPr dirty="0">
                <a:solidFill>
                  <a:srgbClr val="FFFFFF"/>
                </a:solidFill>
              </a:rPr>
              <a:t>}</a:t>
            </a:r>
            <a:endParaRPr dirty="0">
              <a:solidFill>
                <a:srgbClr val="FFFFFF"/>
              </a:solidFill>
            </a:endParaRPr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FFFFFF"/>
                </a:solidFill>
              </a:rPr>
              <a:t>}</a:t>
            </a:r>
            <a:endParaRPr dirty="0">
              <a:solidFill>
                <a:srgbClr val="FFFFFF"/>
              </a:solidFill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66AEBA"/>
                </a:solidFill>
              </a:rPr>
              <a:t>let </a:t>
            </a:r>
            <a:r>
              <a:rPr dirty="0">
                <a:solidFill>
                  <a:srgbClr val="FFFFFF"/>
                </a:solidFill>
              </a:rPr>
              <a:t>p =</a:t>
            </a:r>
            <a:r>
              <a:rPr spc="-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66AEBA"/>
                </a:solidFill>
              </a:rPr>
              <a:t>new</a:t>
            </a:r>
            <a:r>
              <a:rPr spc="-10" dirty="0">
                <a:solidFill>
                  <a:srgbClr val="66AEBA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SoftwareProject();</a:t>
            </a:r>
            <a:endParaRPr spc="-5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>
          <a:xfrm>
            <a:off x="11492883" y="588911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6164" y="488694"/>
            <a:ext cx="5175885" cy="370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2604135" indent="-33718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2400" spc="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Project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getTaskCount()</a:t>
            </a:r>
            <a:r>
              <a:rPr sz="2400" spc="-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68580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2400" spc="-6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50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2400" spc="2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SoftwareProject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extends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Project</a:t>
            </a:r>
            <a:r>
              <a:rPr sz="2400" spc="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1090295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 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SoftwareProject();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console.log(p.getTaskCount());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00039"/>
            <a:ext cx="82867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856" y="5404105"/>
            <a:ext cx="88963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5324" y="5890055"/>
            <a:ext cx="4226560" cy="4032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>
          <a:xfrm>
            <a:off x="11645283" y="588911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6164" y="488694"/>
            <a:ext cx="5175885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2604135" indent="-33718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2400" spc="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Project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getTaskCount()</a:t>
            </a:r>
            <a:r>
              <a:rPr sz="2400" spc="-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68580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2400" spc="-6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50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5080" indent="-337185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2400" spc="2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SoftwareProject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extends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Project</a:t>
            </a:r>
            <a:r>
              <a:rPr sz="2400" spc="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-6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getTaskCount()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68580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2400" spc="-6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66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1090295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 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SoftwareProject();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console.log(p.getTaskCount());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00039"/>
            <a:ext cx="82867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856" y="5404105"/>
            <a:ext cx="88963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5324" y="5890055"/>
            <a:ext cx="4226560" cy="4032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>
          <a:xfrm>
            <a:off x="11645283" y="588911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6164" y="488694"/>
            <a:ext cx="5175885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2604135" indent="-33718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2400" spc="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Project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getTaskCount()</a:t>
            </a:r>
            <a:r>
              <a:rPr sz="2400" spc="-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68580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2400" spc="-6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50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5080" indent="-337185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2400" spc="2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SoftwareProject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extends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Project</a:t>
            </a:r>
            <a:r>
              <a:rPr sz="2400" spc="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-6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getTaskCount()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68580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2400" spc="-2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super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.getTaskCount()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+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6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1090295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 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SoftwareProject();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console.log(p.getTaskCount());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00039"/>
            <a:ext cx="82867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856" y="5404105"/>
            <a:ext cx="88963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5324" y="5890055"/>
            <a:ext cx="4226560" cy="4032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416683" y="5889110"/>
            <a:ext cx="405765" cy="40576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90"/>
              </a:spcBef>
            </a:pPr>
            <a:r>
              <a:rPr lang="en-US" dirty="0"/>
              <a:t>27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6164" y="488694"/>
            <a:ext cx="6449060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-2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project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getTaskCount()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2400" spc="-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50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3456305" indent="-337185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softwareProject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getTaskCount()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68580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2400" spc="-2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super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.getTaskCount()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+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7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Object.setPrototypeOf(softwareProject,</a:t>
            </a:r>
            <a:r>
              <a:rPr sz="2400" spc="6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project);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console.log(softwareProject.getTaskCount());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00039"/>
            <a:ext cx="82867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856" y="5404105"/>
            <a:ext cx="88963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5324" y="5890055"/>
            <a:ext cx="4226560" cy="4032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569083" y="5889110"/>
            <a:ext cx="405765" cy="40576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90"/>
              </a:spcBef>
            </a:pPr>
            <a:r>
              <a:rPr lang="en-US" dirty="0"/>
              <a:t>28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2934" y="2004080"/>
            <a:ext cx="7343140" cy="1717039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917700" marR="5080" indent="-1905000">
              <a:lnSpc>
                <a:spcPts val="6120"/>
              </a:lnSpc>
              <a:spcBef>
                <a:spcPts val="1205"/>
              </a:spcBef>
            </a:pPr>
            <a:r>
              <a:rPr sz="6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Properties</a:t>
            </a:r>
            <a:r>
              <a:rPr sz="6000" spc="-3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6000" spc="-3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Class </a:t>
            </a:r>
            <a:r>
              <a:rPr sz="6000" spc="-20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Instances</a:t>
            </a:r>
            <a:endParaRPr sz="6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0585" y="2781320"/>
            <a:ext cx="75234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6000" spc="-3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Fundamentals</a:t>
            </a:r>
            <a:endParaRPr sz="6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6164" y="488694"/>
            <a:ext cx="1849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6AEBA"/>
                </a:solidFill>
              </a:rPr>
              <a:t>class</a:t>
            </a:r>
            <a:r>
              <a:rPr spc="-20" dirty="0">
                <a:solidFill>
                  <a:srgbClr val="66AEBA"/>
                </a:solidFill>
              </a:rPr>
              <a:t> </a:t>
            </a:r>
            <a:r>
              <a:rPr spc="-5" dirty="0"/>
              <a:t>Project</a:t>
            </a:r>
            <a:r>
              <a:rPr spc="-15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06164" y="854454"/>
            <a:ext cx="5956300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constructor()</a:t>
            </a:r>
            <a:r>
              <a:rPr sz="2400" spc="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.location</a:t>
            </a:r>
            <a:r>
              <a:rPr sz="2400" spc="6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'Mazatlan'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r>
              <a:rPr sz="2400" spc="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784860" indent="-337185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2400" spc="2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SoftwareProject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extends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Project</a:t>
            </a:r>
            <a:r>
              <a:rPr sz="2400" spc="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-6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constructor()</a:t>
            </a:r>
            <a:r>
              <a:rPr sz="2400" spc="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68580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super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1958975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 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SoftwareProject();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console.log(p.location);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11264283" y="588911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6164" y="488694"/>
            <a:ext cx="1849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6AEBA"/>
                </a:solidFill>
              </a:rPr>
              <a:t>class</a:t>
            </a:r>
            <a:r>
              <a:rPr spc="-20" dirty="0">
                <a:solidFill>
                  <a:srgbClr val="66AEBA"/>
                </a:solidFill>
              </a:rPr>
              <a:t> </a:t>
            </a:r>
            <a:r>
              <a:rPr spc="-5" dirty="0"/>
              <a:t>Project</a:t>
            </a:r>
            <a:r>
              <a:rPr spc="-15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06164" y="854454"/>
            <a:ext cx="5831205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constructor()</a:t>
            </a:r>
            <a:r>
              <a:rPr sz="2400" spc="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location</a:t>
            </a:r>
            <a:r>
              <a:rPr sz="2400" spc="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'Mazatlan'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r>
              <a:rPr sz="2400" spc="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660400" indent="-337185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2400" spc="2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SoftwareProject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extends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Project</a:t>
            </a:r>
            <a:r>
              <a:rPr sz="2400" spc="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-6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constructor()</a:t>
            </a:r>
            <a:r>
              <a:rPr sz="2400" spc="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68580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super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183388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 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SoftwareProject();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console.log(p.location);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11416683" y="588911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6164" y="488694"/>
            <a:ext cx="1849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6AEBA"/>
                </a:solidFill>
              </a:rPr>
              <a:t>class</a:t>
            </a:r>
            <a:r>
              <a:rPr spc="-20" dirty="0">
                <a:solidFill>
                  <a:srgbClr val="66AEBA"/>
                </a:solidFill>
              </a:rPr>
              <a:t> </a:t>
            </a:r>
            <a:r>
              <a:rPr spc="-5" dirty="0"/>
              <a:t>Project</a:t>
            </a:r>
            <a:r>
              <a:rPr spc="-15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06164" y="854454"/>
            <a:ext cx="5956300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constructor()</a:t>
            </a:r>
            <a:r>
              <a:rPr sz="2400" spc="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.location</a:t>
            </a:r>
            <a:r>
              <a:rPr sz="2400" spc="6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'Mazatlan'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r>
              <a:rPr sz="2400" spc="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784860" indent="-337185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2400" spc="2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SoftwareProject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extends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Project</a:t>
            </a:r>
            <a:r>
              <a:rPr sz="2400" spc="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-6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constructor()</a:t>
            </a:r>
            <a:r>
              <a:rPr sz="2400" spc="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68580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super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68580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.location</a:t>
            </a:r>
            <a:r>
              <a:rPr sz="2400" spc="6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.location</a:t>
            </a:r>
            <a:r>
              <a:rPr sz="2400" spc="5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+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Beach'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1958975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 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SoftwareProject();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console.log(p.location);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11492883" y="588911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8118" y="2781320"/>
            <a:ext cx="58680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6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Members</a:t>
            </a:r>
            <a:endParaRPr sz="6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6164" y="488694"/>
            <a:ext cx="1849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6AEBA"/>
                </a:solidFill>
              </a:rPr>
              <a:t>class</a:t>
            </a:r>
            <a:r>
              <a:rPr spc="-20" dirty="0">
                <a:solidFill>
                  <a:srgbClr val="66AEBA"/>
                </a:solidFill>
              </a:rPr>
              <a:t> </a:t>
            </a:r>
            <a:r>
              <a:rPr spc="-5" dirty="0"/>
              <a:t>Project</a:t>
            </a:r>
            <a:r>
              <a:rPr spc="-15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06164" y="854454"/>
            <a:ext cx="466725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0" marR="1482090" indent="-33718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static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getDefaultId()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2400" spc="-2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0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console.log(Project.getDefaultId());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11569083" y="588911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6164" y="488694"/>
            <a:ext cx="1849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6AEBA"/>
                </a:solidFill>
              </a:rPr>
              <a:t>class</a:t>
            </a:r>
            <a:r>
              <a:rPr spc="-20" dirty="0">
                <a:solidFill>
                  <a:srgbClr val="66AEBA"/>
                </a:solidFill>
              </a:rPr>
              <a:t> </a:t>
            </a:r>
            <a:r>
              <a:rPr spc="-5" dirty="0"/>
              <a:t>Project</a:t>
            </a:r>
            <a:r>
              <a:rPr spc="-15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06164" y="854454"/>
            <a:ext cx="391096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0" marR="725805" indent="-33718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static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getDefaultId()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2400" spc="-2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0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 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Project();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console.log(p.getDefaultId());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11569083" y="588911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6095" y="488950"/>
            <a:ext cx="403923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5080" indent="-33718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6AEBA"/>
                </a:solidFill>
              </a:rPr>
              <a:t>class</a:t>
            </a:r>
            <a:r>
              <a:rPr spc="5" dirty="0">
                <a:solidFill>
                  <a:srgbClr val="66AEBA"/>
                </a:solidFill>
              </a:rPr>
              <a:t> </a:t>
            </a:r>
            <a:r>
              <a:rPr spc="-5" dirty="0"/>
              <a:t>Project</a:t>
            </a:r>
            <a:r>
              <a:rPr spc="5" dirty="0"/>
              <a:t> </a:t>
            </a:r>
            <a:r>
              <a:rPr dirty="0"/>
              <a:t>{ </a:t>
            </a:r>
            <a:r>
              <a:rPr spc="5" dirty="0"/>
              <a:t> </a:t>
            </a:r>
            <a:br>
              <a:rPr spc="5" dirty="0"/>
            </a:br>
            <a:r>
              <a:rPr spc="-5" dirty="0">
                <a:solidFill>
                  <a:srgbClr val="66AEBA"/>
                </a:solidFill>
              </a:rPr>
              <a:t>static</a:t>
            </a:r>
            <a:r>
              <a:rPr spc="-10" dirty="0">
                <a:solidFill>
                  <a:srgbClr val="66AEBA"/>
                </a:solidFill>
              </a:rPr>
              <a:t> </a:t>
            </a:r>
            <a:r>
              <a:rPr spc="-5" dirty="0">
                <a:solidFill>
                  <a:srgbClr val="66AEBA"/>
                </a:solidFill>
              </a:rPr>
              <a:t>let</a:t>
            </a:r>
            <a:r>
              <a:rPr spc="-15" dirty="0">
                <a:solidFill>
                  <a:srgbClr val="66AEBA"/>
                </a:solidFill>
              </a:rPr>
              <a:t> </a:t>
            </a:r>
            <a:r>
              <a:rPr spc="-5" dirty="0"/>
              <a:t>id </a:t>
            </a:r>
            <a:r>
              <a:rPr dirty="0"/>
              <a:t>=</a:t>
            </a:r>
            <a:r>
              <a:rPr spc="-25" dirty="0"/>
              <a:t> </a:t>
            </a:r>
            <a:r>
              <a:rPr dirty="0">
                <a:solidFill>
                  <a:srgbClr val="F26722"/>
                </a:solidFill>
              </a:rPr>
              <a:t>0</a:t>
            </a:r>
            <a:r>
              <a:rPr dirty="0"/>
              <a:t>;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06164" y="1220214"/>
            <a:ext cx="30607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console.log(Project.id);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11569083" y="588911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6164" y="488694"/>
            <a:ext cx="1849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6AEBA"/>
                </a:solidFill>
              </a:rPr>
              <a:t>class</a:t>
            </a:r>
            <a:r>
              <a:rPr spc="-20" dirty="0">
                <a:solidFill>
                  <a:srgbClr val="66AEBA"/>
                </a:solidFill>
              </a:rPr>
              <a:t> </a:t>
            </a:r>
            <a:r>
              <a:rPr spc="-5" dirty="0"/>
              <a:t>Project</a:t>
            </a:r>
            <a:r>
              <a:rPr spc="-15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06164" y="1220214"/>
            <a:ext cx="30607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Project.id</a:t>
            </a:r>
            <a:r>
              <a:rPr sz="2400" spc="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99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 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console.log(Project.id);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11569083" y="588911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0586" y="2781320"/>
            <a:ext cx="3962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000" spc="-2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0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6000" spc="-9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60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</a:t>
            </a:r>
            <a:r>
              <a:rPr sz="6000" spc="-3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0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get</a:t>
            </a:r>
            <a:endParaRPr sz="6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5080" indent="-33718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6AEBA"/>
                </a:solidFill>
              </a:rPr>
              <a:t>class</a:t>
            </a:r>
            <a:r>
              <a:rPr dirty="0">
                <a:solidFill>
                  <a:srgbClr val="66AEBA"/>
                </a:solidFill>
              </a:rPr>
              <a:t> </a:t>
            </a:r>
            <a:r>
              <a:rPr spc="-5" dirty="0"/>
              <a:t>Project</a:t>
            </a:r>
            <a:r>
              <a:rPr spc="5" dirty="0"/>
              <a:t> </a:t>
            </a:r>
            <a:r>
              <a:rPr dirty="0"/>
              <a:t>{ </a:t>
            </a:r>
            <a:r>
              <a:rPr spc="5" dirty="0"/>
              <a:t> </a:t>
            </a:r>
            <a:r>
              <a:rPr spc="-5" dirty="0"/>
              <a:t>constructor()</a:t>
            </a:r>
            <a:r>
              <a:rPr spc="-35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06164" y="1220214"/>
            <a:ext cx="485838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typeof</a:t>
            </a:r>
            <a:r>
              <a:rPr sz="2400" spc="-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.target);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Project();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11416683" y="588911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8950" y="86263"/>
            <a:ext cx="22161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9000" b="1" spc="89" baseline="-8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r>
              <a:rPr sz="3200" b="1" spc="6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uestion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250" y="2859720"/>
            <a:ext cx="1850389" cy="1904365"/>
          </a:xfrm>
          <a:prstGeom prst="rect">
            <a:avLst/>
          </a:prstGeom>
        </p:spPr>
        <p:txBody>
          <a:bodyPr vert="horz" wrap="square" lIns="0" tIns="4559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9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395"/>
              </a:spcBef>
            </a:pP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395" y="451029"/>
            <a:ext cx="3354704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</a:t>
            </a:r>
            <a:r>
              <a:rPr sz="2400" spc="-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typeof</a:t>
            </a:r>
            <a:r>
              <a:rPr sz="2400" spc="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>
          <a:xfrm>
            <a:off x="11721483" y="588911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5080" indent="-33718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6AEBA"/>
                </a:solidFill>
              </a:rPr>
              <a:t>class</a:t>
            </a:r>
            <a:r>
              <a:rPr dirty="0">
                <a:solidFill>
                  <a:srgbClr val="66AEBA"/>
                </a:solidFill>
              </a:rPr>
              <a:t> </a:t>
            </a:r>
            <a:r>
              <a:rPr spc="-5" dirty="0"/>
              <a:t>Project</a:t>
            </a:r>
            <a:r>
              <a:rPr spc="5" dirty="0"/>
              <a:t> </a:t>
            </a:r>
            <a:r>
              <a:rPr dirty="0"/>
              <a:t>{ </a:t>
            </a:r>
            <a:r>
              <a:rPr spc="5" dirty="0"/>
              <a:t> </a:t>
            </a:r>
            <a:r>
              <a:rPr spc="-5" dirty="0"/>
              <a:t>constructor()</a:t>
            </a:r>
            <a:r>
              <a:rPr spc="-35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06251" y="1220058"/>
            <a:ext cx="3903979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.target);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Project();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11492883" y="588911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5080" indent="-33718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6AEBA"/>
                </a:solidFill>
              </a:rPr>
              <a:t>class</a:t>
            </a:r>
            <a:r>
              <a:rPr dirty="0">
                <a:solidFill>
                  <a:srgbClr val="66AEBA"/>
                </a:solidFill>
              </a:rPr>
              <a:t> </a:t>
            </a:r>
            <a:r>
              <a:rPr spc="-5" dirty="0"/>
              <a:t>Project</a:t>
            </a:r>
            <a:r>
              <a:rPr spc="5" dirty="0"/>
              <a:t> </a:t>
            </a:r>
            <a:r>
              <a:rPr dirty="0"/>
              <a:t>{ </a:t>
            </a:r>
            <a:r>
              <a:rPr spc="5" dirty="0"/>
              <a:t> </a:t>
            </a:r>
            <a:r>
              <a:rPr spc="-5" dirty="0"/>
              <a:t>constructor()</a:t>
            </a:r>
            <a:r>
              <a:rPr spc="-35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06251" y="1220058"/>
            <a:ext cx="5175885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.target);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5080" indent="-337185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2400" spc="2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SoftwareProject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extends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Project</a:t>
            </a:r>
            <a:r>
              <a:rPr sz="2400" spc="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-6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constructor()</a:t>
            </a:r>
            <a:r>
              <a:rPr sz="2400" spc="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68580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super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 =</a:t>
            </a:r>
            <a:r>
              <a:rPr sz="2400" spc="-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SoftwareProject();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>
          <a:xfrm>
            <a:off x="11721483" y="588911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5080" indent="-33718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6AEBA"/>
                </a:solidFill>
              </a:rPr>
              <a:t>class</a:t>
            </a:r>
            <a:r>
              <a:rPr dirty="0">
                <a:solidFill>
                  <a:srgbClr val="66AEBA"/>
                </a:solidFill>
              </a:rPr>
              <a:t> </a:t>
            </a:r>
            <a:r>
              <a:rPr spc="-5" dirty="0"/>
              <a:t>Project</a:t>
            </a:r>
            <a:r>
              <a:rPr spc="5" dirty="0"/>
              <a:t> </a:t>
            </a:r>
            <a:r>
              <a:rPr dirty="0"/>
              <a:t>{ </a:t>
            </a:r>
            <a:r>
              <a:rPr spc="5" dirty="0"/>
              <a:t> </a:t>
            </a:r>
            <a:r>
              <a:rPr spc="-5" dirty="0"/>
              <a:t>constructor()</a:t>
            </a:r>
            <a:r>
              <a:rPr spc="-35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06251" y="1220058"/>
            <a:ext cx="517588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.target);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2400" spc="2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SoftwareProject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extends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Project</a:t>
            </a:r>
            <a:r>
              <a:rPr sz="2400" spc="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 =</a:t>
            </a:r>
            <a:r>
              <a:rPr sz="2400" spc="-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SoftwareProject();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>
          <a:xfrm>
            <a:off x="11416683" y="588911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5080" indent="-33718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6AEBA"/>
                </a:solidFill>
              </a:rPr>
              <a:t>class</a:t>
            </a:r>
            <a:r>
              <a:rPr dirty="0">
                <a:solidFill>
                  <a:srgbClr val="66AEBA"/>
                </a:solidFill>
              </a:rPr>
              <a:t> </a:t>
            </a:r>
            <a:r>
              <a:rPr spc="-5" dirty="0"/>
              <a:t>Project</a:t>
            </a:r>
            <a:r>
              <a:rPr spc="5" dirty="0"/>
              <a:t> </a:t>
            </a:r>
            <a:r>
              <a:rPr dirty="0"/>
              <a:t>{ </a:t>
            </a:r>
            <a:r>
              <a:rPr spc="5" dirty="0"/>
              <a:t> </a:t>
            </a:r>
            <a:r>
              <a:rPr spc="-5" dirty="0"/>
              <a:t>constructor()</a:t>
            </a:r>
            <a:r>
              <a:rPr spc="-35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06164" y="1220214"/>
            <a:ext cx="583057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.target.getDefaultId());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659765" indent="-337185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2400" spc="2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SoftwareProject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extends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Project</a:t>
            </a:r>
            <a:r>
              <a:rPr sz="2400" spc="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-6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static</a:t>
            </a:r>
            <a:r>
              <a:rPr sz="2400" spc="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getDefaultId()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99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r>
              <a:rPr sz="2400" spc="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 =</a:t>
            </a:r>
            <a:r>
              <a:rPr sz="2400" spc="-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SoftwareProject();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11416683" y="588911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3653" y="2781320"/>
            <a:ext cx="71958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Map</a:t>
            </a:r>
            <a:r>
              <a:rPr sz="6000" b="0" spc="-3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b="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6000" b="0" spc="-3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b="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WeakMap</a:t>
            </a:r>
            <a:endParaRPr sz="6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xfrm>
            <a:off x="7853550" y="1202361"/>
            <a:ext cx="2916554" cy="3549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1778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What</a:t>
            </a:r>
            <a:r>
              <a:rPr spc="-135" dirty="0"/>
              <a:t> </a:t>
            </a:r>
            <a:r>
              <a:rPr spc="-15" dirty="0"/>
              <a:t>shows</a:t>
            </a:r>
            <a:r>
              <a:rPr spc="-140" dirty="0"/>
              <a:t> </a:t>
            </a:r>
            <a:r>
              <a:rPr spc="-35" dirty="0"/>
              <a:t>in</a:t>
            </a:r>
            <a:r>
              <a:rPr spc="-155" dirty="0"/>
              <a:t> </a:t>
            </a:r>
            <a:r>
              <a:rPr spc="-15" dirty="0"/>
              <a:t>the </a:t>
            </a:r>
            <a:r>
              <a:rPr spc="-825" dirty="0"/>
              <a:t> </a:t>
            </a:r>
            <a:r>
              <a:rPr spc="-5" dirty="0"/>
              <a:t>console?</a:t>
            </a:r>
            <a:endParaRPr spc="-5" dirty="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/>
          </a:p>
          <a:p>
            <a:pPr marL="50800">
              <a:lnSpc>
                <a:spcPct val="100000"/>
              </a:lnSpc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47320">
              <a:lnSpc>
                <a:spcPct val="100000"/>
              </a:lnSpc>
              <a:spcBef>
                <a:spcPts val="1400"/>
              </a:spcBef>
            </a:pP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211" y="450850"/>
            <a:ext cx="5431155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7218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employee1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'Jake'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employee2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'Janet'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920750">
              <a:lnSpc>
                <a:spcPct val="100000"/>
              </a:lnSpc>
              <a:spcBef>
                <a:spcPts val="288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employees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Map();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employees.set(employee1,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'ABC'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employees.set(employee2,</a:t>
            </a:r>
            <a:r>
              <a:rPr sz="2400" spc="-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'123'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console.log(employees.get(employee1));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xfrm>
            <a:off x="7853550" y="1202361"/>
            <a:ext cx="2916554" cy="3549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1778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What</a:t>
            </a:r>
            <a:r>
              <a:rPr spc="-135" dirty="0"/>
              <a:t> </a:t>
            </a:r>
            <a:r>
              <a:rPr spc="-15" dirty="0"/>
              <a:t>shows</a:t>
            </a:r>
            <a:r>
              <a:rPr spc="-140" dirty="0"/>
              <a:t> </a:t>
            </a:r>
            <a:r>
              <a:rPr spc="-35" dirty="0"/>
              <a:t>in</a:t>
            </a:r>
            <a:r>
              <a:rPr spc="-155" dirty="0"/>
              <a:t> </a:t>
            </a:r>
            <a:r>
              <a:rPr spc="-15" dirty="0"/>
              <a:t>the </a:t>
            </a:r>
            <a:r>
              <a:rPr spc="-825" dirty="0"/>
              <a:t> </a:t>
            </a:r>
            <a:r>
              <a:rPr spc="-5" dirty="0"/>
              <a:t>console?</a:t>
            </a:r>
            <a:endParaRPr spc="-5" dirty="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/>
          </a:p>
          <a:p>
            <a:pPr marL="50800">
              <a:lnSpc>
                <a:spcPct val="100000"/>
              </a:lnSpc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47320">
              <a:lnSpc>
                <a:spcPct val="100000"/>
              </a:lnSpc>
              <a:spcBef>
                <a:spcPts val="1400"/>
              </a:spcBef>
            </a:pP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211" y="450850"/>
            <a:ext cx="4515485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651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employee1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'Jake'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employee2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'Janet'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00000"/>
              </a:lnSpc>
              <a:spcBef>
                <a:spcPts val="288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employees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Map();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employees.set(employee1,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'ABC'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employees.set(employee2,</a:t>
            </a:r>
            <a:r>
              <a:rPr sz="2400" spc="-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'123'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console.log(employees.size);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xfrm>
            <a:off x="7853550" y="1202361"/>
            <a:ext cx="2916554" cy="3549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1778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What</a:t>
            </a:r>
            <a:r>
              <a:rPr spc="-135" dirty="0"/>
              <a:t> </a:t>
            </a:r>
            <a:r>
              <a:rPr spc="-15" dirty="0"/>
              <a:t>shows</a:t>
            </a:r>
            <a:r>
              <a:rPr spc="-140" dirty="0"/>
              <a:t> </a:t>
            </a:r>
            <a:r>
              <a:rPr spc="-35" dirty="0"/>
              <a:t>in</a:t>
            </a:r>
            <a:r>
              <a:rPr spc="-155" dirty="0"/>
              <a:t> </a:t>
            </a:r>
            <a:r>
              <a:rPr spc="-15" dirty="0"/>
              <a:t>the </a:t>
            </a:r>
            <a:r>
              <a:rPr spc="-825" dirty="0"/>
              <a:t> </a:t>
            </a:r>
            <a:r>
              <a:rPr spc="-5" dirty="0"/>
              <a:t>console?</a:t>
            </a:r>
            <a:endParaRPr spc="-5" dirty="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/>
          </a:p>
          <a:p>
            <a:pPr marL="50800">
              <a:lnSpc>
                <a:spcPct val="100000"/>
              </a:lnSpc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47320">
              <a:lnSpc>
                <a:spcPct val="100000"/>
              </a:lnSpc>
              <a:spcBef>
                <a:spcPts val="1400"/>
              </a:spcBef>
            </a:pP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211" y="450850"/>
            <a:ext cx="4515485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651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employee1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'Jake'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employee2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'Janet'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00000"/>
              </a:lnSpc>
              <a:spcBef>
                <a:spcPts val="288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employees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Map();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employees.set(employee1,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'ABC'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employees.set(employee2,</a:t>
            </a:r>
            <a:r>
              <a:rPr sz="2400" spc="-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'123'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2700" marR="408305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employees.delete(employee2);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console.log(employees.size);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xfrm>
            <a:off x="7853550" y="1202361"/>
            <a:ext cx="2916554" cy="3549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1778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What</a:t>
            </a:r>
            <a:r>
              <a:rPr spc="-135" dirty="0"/>
              <a:t> </a:t>
            </a:r>
            <a:r>
              <a:rPr spc="-15" dirty="0"/>
              <a:t>shows</a:t>
            </a:r>
            <a:r>
              <a:rPr spc="-140" dirty="0"/>
              <a:t> </a:t>
            </a:r>
            <a:r>
              <a:rPr spc="-35" dirty="0"/>
              <a:t>in</a:t>
            </a:r>
            <a:r>
              <a:rPr spc="-155" dirty="0"/>
              <a:t> </a:t>
            </a:r>
            <a:r>
              <a:rPr spc="-15" dirty="0"/>
              <a:t>the </a:t>
            </a:r>
            <a:r>
              <a:rPr spc="-825" dirty="0"/>
              <a:t> </a:t>
            </a:r>
            <a:r>
              <a:rPr spc="-5" dirty="0"/>
              <a:t>console?</a:t>
            </a:r>
            <a:endParaRPr spc="-5" dirty="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/>
          </a:p>
          <a:p>
            <a:pPr marL="50800">
              <a:lnSpc>
                <a:spcPct val="100000"/>
              </a:lnSpc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47320">
              <a:lnSpc>
                <a:spcPct val="100000"/>
              </a:lnSpc>
              <a:spcBef>
                <a:spcPts val="1400"/>
              </a:spcBef>
            </a:pP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211" y="450850"/>
            <a:ext cx="4515485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651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employee1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'Jake'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employee2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'Janet'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00000"/>
              </a:lnSpc>
              <a:spcBef>
                <a:spcPts val="288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employees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Map();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employees.set(employee1,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'ABC'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employees.set(employee2,</a:t>
            </a:r>
            <a:r>
              <a:rPr sz="2400" spc="-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'123'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2700" marR="70104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employees.clear();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console.log(employees.size);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xfrm>
            <a:off x="7853550" y="1202361"/>
            <a:ext cx="2916554" cy="3549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1778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What</a:t>
            </a:r>
            <a:r>
              <a:rPr spc="-135" dirty="0"/>
              <a:t> </a:t>
            </a:r>
            <a:r>
              <a:rPr spc="-15" dirty="0"/>
              <a:t>shows</a:t>
            </a:r>
            <a:r>
              <a:rPr spc="-140" dirty="0"/>
              <a:t> </a:t>
            </a:r>
            <a:r>
              <a:rPr spc="-35" dirty="0"/>
              <a:t>in</a:t>
            </a:r>
            <a:r>
              <a:rPr spc="-155" dirty="0"/>
              <a:t> </a:t>
            </a:r>
            <a:r>
              <a:rPr spc="-15" dirty="0"/>
              <a:t>the </a:t>
            </a:r>
            <a:r>
              <a:rPr spc="-825" dirty="0"/>
              <a:t> </a:t>
            </a:r>
            <a:r>
              <a:rPr spc="-5" dirty="0"/>
              <a:t>console?</a:t>
            </a:r>
            <a:endParaRPr spc="-5" dirty="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/>
          </a:p>
          <a:p>
            <a:pPr marL="50800">
              <a:lnSpc>
                <a:spcPct val="100000"/>
              </a:lnSpc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47320">
              <a:lnSpc>
                <a:spcPct val="100000"/>
              </a:lnSpc>
              <a:spcBef>
                <a:spcPts val="1400"/>
              </a:spcBef>
            </a:pP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211" y="450850"/>
            <a:ext cx="446341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employee1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'Jake'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employee2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'Janet'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arr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1520825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[employee1,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'ABC'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],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[employee2,</a:t>
            </a:r>
            <a:r>
              <a:rPr sz="2400" spc="-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'123'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334010">
              <a:lnSpc>
                <a:spcPct val="2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employees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Map(arr); </a:t>
            </a:r>
            <a:r>
              <a:rPr sz="2400" spc="-65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console.log(employees.size);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8950" y="86263"/>
            <a:ext cx="22161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9000" b="1" spc="89" baseline="-8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r>
              <a:rPr sz="3200" b="1" spc="6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uestion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250" y="2859720"/>
            <a:ext cx="1850389" cy="1904365"/>
          </a:xfrm>
          <a:prstGeom prst="rect">
            <a:avLst/>
          </a:prstGeom>
        </p:spPr>
        <p:txBody>
          <a:bodyPr vert="horz" wrap="square" lIns="0" tIns="4559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9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395"/>
              </a:spcBef>
            </a:pP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395" y="451029"/>
            <a:ext cx="329819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</a:t>
            </a:r>
            <a:r>
              <a:rPr sz="2400" spc="-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 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Task();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typeof</a:t>
            </a:r>
            <a:r>
              <a:rPr sz="2400" spc="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>
          <a:xfrm>
            <a:off x="11569083" y="588911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xfrm>
            <a:off x="7853550" y="1202361"/>
            <a:ext cx="2916554" cy="3549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1778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What</a:t>
            </a:r>
            <a:r>
              <a:rPr spc="-135" dirty="0"/>
              <a:t> </a:t>
            </a:r>
            <a:r>
              <a:rPr spc="-15" dirty="0"/>
              <a:t>shows</a:t>
            </a:r>
            <a:r>
              <a:rPr spc="-140" dirty="0"/>
              <a:t> </a:t>
            </a:r>
            <a:r>
              <a:rPr spc="-35" dirty="0"/>
              <a:t>in</a:t>
            </a:r>
            <a:r>
              <a:rPr spc="-155" dirty="0"/>
              <a:t> </a:t>
            </a:r>
            <a:r>
              <a:rPr spc="-15" dirty="0"/>
              <a:t>the </a:t>
            </a:r>
            <a:r>
              <a:rPr spc="-825" dirty="0"/>
              <a:t> </a:t>
            </a:r>
            <a:r>
              <a:rPr spc="-5" dirty="0"/>
              <a:t>console?</a:t>
            </a:r>
            <a:endParaRPr spc="-5" dirty="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/>
          </a:p>
          <a:p>
            <a:pPr marL="50800">
              <a:lnSpc>
                <a:spcPct val="100000"/>
              </a:lnSpc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47320">
              <a:lnSpc>
                <a:spcPct val="100000"/>
              </a:lnSpc>
              <a:spcBef>
                <a:spcPts val="1400"/>
              </a:spcBef>
            </a:pP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211" y="450850"/>
            <a:ext cx="544512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8615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employee1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'Jake'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employee2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'Janet'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arr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2502535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[employee1,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'ABC'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],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[employee2,</a:t>
            </a:r>
            <a:r>
              <a:rPr sz="2400" spc="-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'123'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2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employees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Map(arr); 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console.log(employees.has(employee2));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xfrm>
            <a:off x="7853550" y="1202361"/>
            <a:ext cx="2916554" cy="3549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1778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What</a:t>
            </a:r>
            <a:r>
              <a:rPr spc="-135" dirty="0"/>
              <a:t> </a:t>
            </a:r>
            <a:r>
              <a:rPr spc="-15" dirty="0"/>
              <a:t>shows</a:t>
            </a:r>
            <a:r>
              <a:rPr spc="-140" dirty="0"/>
              <a:t> </a:t>
            </a:r>
            <a:r>
              <a:rPr spc="-35" dirty="0"/>
              <a:t>in</a:t>
            </a:r>
            <a:r>
              <a:rPr spc="-155" dirty="0"/>
              <a:t> </a:t>
            </a:r>
            <a:r>
              <a:rPr spc="-15" dirty="0"/>
              <a:t>the </a:t>
            </a:r>
            <a:r>
              <a:rPr spc="-825" dirty="0"/>
              <a:t> </a:t>
            </a:r>
            <a:r>
              <a:rPr spc="-5" dirty="0"/>
              <a:t>console?</a:t>
            </a:r>
            <a:endParaRPr spc="-5" dirty="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/>
          </a:p>
          <a:p>
            <a:pPr marL="50800">
              <a:lnSpc>
                <a:spcPct val="100000"/>
              </a:lnSpc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47320">
              <a:lnSpc>
                <a:spcPct val="100000"/>
              </a:lnSpc>
              <a:spcBef>
                <a:spcPts val="1400"/>
              </a:spcBef>
            </a:pP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211" y="450850"/>
            <a:ext cx="4463415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employee1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'Jake'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employee2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'Janet'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arr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1520825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[employee1,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'ABC'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],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[employee2,</a:t>
            </a:r>
            <a:r>
              <a:rPr sz="2400" spc="-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'123'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-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employees</a:t>
            </a:r>
            <a:r>
              <a:rPr sz="2400" spc="-3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2400" spc="-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Map(arr);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2700" marR="283845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list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[...employees.values()];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console.log(list);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xfrm>
            <a:off x="7853550" y="1202361"/>
            <a:ext cx="2916554" cy="3549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1778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What</a:t>
            </a:r>
            <a:r>
              <a:rPr spc="-135" dirty="0"/>
              <a:t> </a:t>
            </a:r>
            <a:r>
              <a:rPr spc="-15" dirty="0"/>
              <a:t>shows</a:t>
            </a:r>
            <a:r>
              <a:rPr spc="-140" dirty="0"/>
              <a:t> </a:t>
            </a:r>
            <a:r>
              <a:rPr spc="-35" dirty="0"/>
              <a:t>in</a:t>
            </a:r>
            <a:r>
              <a:rPr spc="-155" dirty="0"/>
              <a:t> </a:t>
            </a:r>
            <a:r>
              <a:rPr spc="-15" dirty="0"/>
              <a:t>the </a:t>
            </a:r>
            <a:r>
              <a:rPr spc="-825" dirty="0"/>
              <a:t> </a:t>
            </a:r>
            <a:r>
              <a:rPr spc="-5" dirty="0"/>
              <a:t>console?</a:t>
            </a:r>
            <a:endParaRPr spc="-5" dirty="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/>
          </a:p>
          <a:p>
            <a:pPr marL="50800">
              <a:lnSpc>
                <a:spcPct val="100000"/>
              </a:lnSpc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47320">
              <a:lnSpc>
                <a:spcPct val="100000"/>
              </a:lnSpc>
              <a:spcBef>
                <a:spcPts val="1400"/>
              </a:spcBef>
            </a:pP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211" y="450850"/>
            <a:ext cx="4463415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employee1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'Jake'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employee2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'Janet'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arr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1520825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[employee1,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'ABC'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],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[employee2,</a:t>
            </a:r>
            <a:r>
              <a:rPr sz="2400" spc="-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'123'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-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employees</a:t>
            </a:r>
            <a:r>
              <a:rPr sz="2400" spc="-3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2400" spc="-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Map(arr);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2700" marR="215265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list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[...employees.entries()];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console.log(list[0][1]);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288" y="9144"/>
              <a:ext cx="12173712" cy="68488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7546975" cy="6858000"/>
            </a:xfrm>
            <a:custGeom>
              <a:avLst/>
              <a:gdLst/>
              <a:ahLst/>
              <a:cxnLst/>
              <a:rect l="l" t="t" r="r" b="b"/>
              <a:pathLst>
                <a:path w="7546975" h="6858000">
                  <a:moveTo>
                    <a:pt x="754684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46848" y="6858000"/>
                  </a:lnTo>
                  <a:lnTo>
                    <a:pt x="7546848" y="0"/>
                  </a:lnTo>
                  <a:close/>
                </a:path>
              </a:pathLst>
            </a:custGeom>
            <a:solidFill>
              <a:srgbClr val="5859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46847" y="0"/>
              <a:ext cx="4645660" cy="6858000"/>
            </a:xfrm>
            <a:custGeom>
              <a:avLst/>
              <a:gdLst/>
              <a:ahLst/>
              <a:cxnLst/>
              <a:rect l="l" t="t" r="r" b="b"/>
              <a:pathLst>
                <a:path w="4645659" h="6858000">
                  <a:moveTo>
                    <a:pt x="4645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45152" y="6858000"/>
                  </a:lnTo>
                  <a:lnTo>
                    <a:pt x="4645152" y="0"/>
                  </a:lnTo>
                  <a:close/>
                </a:path>
              </a:pathLst>
            </a:custGeom>
            <a:solidFill>
              <a:srgbClr val="4645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814309" y="3426714"/>
              <a:ext cx="4109085" cy="0"/>
            </a:xfrm>
            <a:custGeom>
              <a:avLst/>
              <a:gdLst/>
              <a:ahLst/>
              <a:cxnLst/>
              <a:rect l="l" t="t" r="r" b="b"/>
              <a:pathLst>
                <a:path w="4109084">
                  <a:moveTo>
                    <a:pt x="0" y="0"/>
                  </a:moveTo>
                  <a:lnTo>
                    <a:pt x="4109008" y="0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7853550" y="1202361"/>
            <a:ext cx="3606800" cy="3549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708025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47320">
              <a:lnSpc>
                <a:spcPct val="100000"/>
              </a:lnSpc>
              <a:spcBef>
                <a:spcPts val="1400"/>
              </a:spcBef>
            </a:pP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4211" y="450850"/>
            <a:ext cx="4463415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employee1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'Jake'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employee2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'Janet'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17145" indent="-337185">
              <a:lnSpc>
                <a:spcPct val="100000"/>
              </a:lnSpc>
              <a:spcBef>
                <a:spcPts val="288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employees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WeakMap([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[employee1,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'ABC'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],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[employee2,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'123'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employee1</a:t>
            </a:r>
            <a:r>
              <a:rPr sz="2400" spc="-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2400" spc="-1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wait</a:t>
            </a:r>
            <a:r>
              <a:rPr sz="2400" spc="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for</a:t>
            </a:r>
            <a:r>
              <a:rPr sz="2400" spc="-1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GC</a:t>
            </a:r>
            <a:r>
              <a:rPr sz="2400" spc="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cycle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console.log(employees.size);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810" y="1926950"/>
            <a:ext cx="1156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8658" y="1916483"/>
            <a:ext cx="2178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>
                <a:latin typeface="Verdana" panose="020B0604030504040204"/>
                <a:cs typeface="Verdana" panose="020B0604030504040204"/>
              </a:rPr>
              <a:t>Summ</a:t>
            </a:r>
            <a:r>
              <a:rPr sz="3600" spc="-85" dirty="0">
                <a:latin typeface="Verdana" panose="020B0604030504040204"/>
                <a:cs typeface="Verdana" panose="020B0604030504040204"/>
              </a:rPr>
              <a:t>a</a:t>
            </a:r>
            <a:r>
              <a:rPr sz="3600" spc="-55" dirty="0">
                <a:latin typeface="Verdana" panose="020B0604030504040204"/>
                <a:cs typeface="Verdana" panose="020B0604030504040204"/>
              </a:rPr>
              <a:t>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600" y="2683764"/>
            <a:ext cx="6185915" cy="298399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 spd="med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3315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extends</a:t>
            </a:r>
            <a:r>
              <a:rPr spc="-155" dirty="0"/>
              <a:t> </a:t>
            </a:r>
            <a:r>
              <a:rPr spc="10" dirty="0"/>
              <a:t>and</a:t>
            </a:r>
            <a:r>
              <a:rPr spc="-150" dirty="0"/>
              <a:t> </a:t>
            </a:r>
            <a:r>
              <a:rPr spc="-5" dirty="0"/>
              <a:t>super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228658" y="1916483"/>
            <a:ext cx="2178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</a:t>
            </a:r>
            <a:r>
              <a:rPr sz="36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068824" y="2161032"/>
            <a:ext cx="6522719" cy="322783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 spd="med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810" y="1629770"/>
            <a:ext cx="4982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Constructor</a:t>
            </a:r>
            <a:r>
              <a:rPr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</a:t>
            </a:r>
            <a:r>
              <a:rPr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Properties</a:t>
            </a:r>
            <a:endParaRPr spc="3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8658" y="1916483"/>
            <a:ext cx="2178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</a:t>
            </a:r>
            <a:r>
              <a:rPr sz="36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600" y="2496311"/>
            <a:ext cx="6182867" cy="299923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 spd="med"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810" y="1926950"/>
            <a:ext cx="2408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8658" y="1916483"/>
            <a:ext cx="2178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>
                <a:latin typeface="Verdana" panose="020B0604030504040204"/>
                <a:cs typeface="Verdana" panose="020B0604030504040204"/>
              </a:rPr>
              <a:t>Summ</a:t>
            </a:r>
            <a:r>
              <a:rPr sz="3600" spc="-85" dirty="0">
                <a:latin typeface="Verdana" panose="020B0604030504040204"/>
                <a:cs typeface="Verdana" panose="020B0604030504040204"/>
              </a:rPr>
              <a:t>a</a:t>
            </a:r>
            <a:r>
              <a:rPr sz="3600" spc="-55" dirty="0">
                <a:latin typeface="Verdana" panose="020B0604030504040204"/>
                <a:cs typeface="Verdana" panose="020B0604030504040204"/>
              </a:rPr>
              <a:t>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600" y="2822448"/>
            <a:ext cx="5896355" cy="222046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 spd="med"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810" y="1629770"/>
            <a:ext cx="1614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new.target</a:t>
            </a:r>
            <a:endParaRPr spc="-6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8658" y="1916483"/>
            <a:ext cx="2178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</a:t>
            </a:r>
            <a:r>
              <a:rPr sz="36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600" y="2496311"/>
            <a:ext cx="6309359" cy="292303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 spd="med"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3485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Map</a:t>
            </a:r>
            <a:r>
              <a:rPr spc="-150" dirty="0"/>
              <a:t> </a:t>
            </a:r>
            <a:r>
              <a:rPr spc="10" dirty="0"/>
              <a:t>and</a:t>
            </a:r>
            <a:r>
              <a:rPr spc="-114" dirty="0"/>
              <a:t> </a:t>
            </a:r>
            <a:r>
              <a:rPr spc="30" dirty="0"/>
              <a:t>WeakMap</a:t>
            </a:r>
            <a:endParaRPr spc="30" dirty="0"/>
          </a:p>
        </p:txBody>
      </p:sp>
      <p:sp>
        <p:nvSpPr>
          <p:cNvPr id="3" name="object 3"/>
          <p:cNvSpPr txBox="1"/>
          <p:nvPr/>
        </p:nvSpPr>
        <p:spPr>
          <a:xfrm>
            <a:off x="1228658" y="1916483"/>
            <a:ext cx="2178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</a:t>
            </a:r>
            <a:r>
              <a:rPr sz="36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81600" y="2351532"/>
            <a:ext cx="5359907" cy="330860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8950" y="86263"/>
            <a:ext cx="22161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9000" b="1" spc="89" baseline="-8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r>
              <a:rPr sz="3200" b="1" spc="6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uestion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250" y="2859720"/>
            <a:ext cx="1850389" cy="1904365"/>
          </a:xfrm>
          <a:prstGeom prst="rect">
            <a:avLst/>
          </a:prstGeom>
        </p:spPr>
        <p:txBody>
          <a:bodyPr vert="horz" wrap="square" lIns="0" tIns="4559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9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395"/>
              </a:spcBef>
            </a:pP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395" y="451029"/>
            <a:ext cx="449643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</a:t>
            </a:r>
            <a:r>
              <a:rPr sz="2400" spc="-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 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Task();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console.log(task</a:t>
            </a:r>
            <a:r>
              <a:rPr sz="2400" spc="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instanceof</a:t>
            </a:r>
            <a:r>
              <a:rPr sz="2400" spc="2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>
          <a:xfrm>
            <a:off x="11734818" y="609612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288" y="9144"/>
              <a:ext cx="12173712" cy="68488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7546975" cy="6858000"/>
            </a:xfrm>
            <a:custGeom>
              <a:avLst/>
              <a:gdLst/>
              <a:ahLst/>
              <a:cxnLst/>
              <a:rect l="l" t="t" r="r" b="b"/>
              <a:pathLst>
                <a:path w="7546975" h="6858000">
                  <a:moveTo>
                    <a:pt x="754684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46848" y="6858000"/>
                  </a:lnTo>
                  <a:lnTo>
                    <a:pt x="7546848" y="0"/>
                  </a:lnTo>
                  <a:close/>
                </a:path>
              </a:pathLst>
            </a:custGeom>
            <a:solidFill>
              <a:srgbClr val="5859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46847" y="0"/>
              <a:ext cx="4645660" cy="6858000"/>
            </a:xfrm>
            <a:custGeom>
              <a:avLst/>
              <a:gdLst/>
              <a:ahLst/>
              <a:cxnLst/>
              <a:rect l="l" t="t" r="r" b="b"/>
              <a:pathLst>
                <a:path w="4645659" h="6858000">
                  <a:moveTo>
                    <a:pt x="4645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45152" y="6858000"/>
                  </a:lnTo>
                  <a:lnTo>
                    <a:pt x="4645152" y="0"/>
                  </a:lnTo>
                  <a:close/>
                </a:path>
              </a:pathLst>
            </a:custGeom>
            <a:solidFill>
              <a:srgbClr val="4645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814309" y="3426714"/>
              <a:ext cx="4109085" cy="0"/>
            </a:xfrm>
            <a:custGeom>
              <a:avLst/>
              <a:gdLst/>
              <a:ahLst/>
              <a:cxnLst/>
              <a:rect l="l" t="t" r="r" b="b"/>
              <a:pathLst>
                <a:path w="4109084">
                  <a:moveTo>
                    <a:pt x="0" y="0"/>
                  </a:moveTo>
                  <a:lnTo>
                    <a:pt x="4109008" y="0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8950" y="86263"/>
            <a:ext cx="22161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9000" b="1" spc="89" baseline="-8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r>
              <a:rPr sz="3200" b="1" spc="6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uestion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66250" y="2859720"/>
            <a:ext cx="1850389" cy="1904365"/>
          </a:xfrm>
          <a:prstGeom prst="rect">
            <a:avLst/>
          </a:prstGeom>
        </p:spPr>
        <p:txBody>
          <a:bodyPr vert="horz" wrap="square" lIns="0" tIns="4559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9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395"/>
              </a:spcBef>
            </a:pP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0395" y="451029"/>
            <a:ext cx="294894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1269365" indent="-33718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class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 { 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showId()</a:t>
            </a:r>
            <a:r>
              <a:rPr sz="2400" spc="-6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6858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'99'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11176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</a:t>
            </a:r>
            <a:r>
              <a:rPr sz="2400" spc="-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Task();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task.showId();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>
          <a:xfrm>
            <a:off x="11569083" y="588911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5080" indent="-33718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6AEBA"/>
                </a:solidFill>
              </a:rPr>
              <a:t>class </a:t>
            </a:r>
            <a:r>
              <a:rPr dirty="0"/>
              <a:t>Task { </a:t>
            </a:r>
            <a:r>
              <a:rPr spc="5" dirty="0"/>
              <a:t> </a:t>
            </a:r>
            <a:r>
              <a:rPr spc="-5" dirty="0"/>
              <a:t>showId()</a:t>
            </a:r>
            <a:r>
              <a:rPr spc="-65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06164" y="1220214"/>
            <a:ext cx="719645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'99'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</a:t>
            </a:r>
            <a:r>
              <a:rPr sz="2400" spc="-3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2400" spc="-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Task();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console.log(task.showId</a:t>
            </a:r>
            <a:r>
              <a:rPr sz="2400" spc="7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===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Task.prototype.showId);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11658618" y="632472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5080" indent="-33718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6AEBA"/>
                </a:solidFill>
              </a:rPr>
              <a:t>class </a:t>
            </a:r>
            <a:r>
              <a:rPr dirty="0"/>
              <a:t>Task { </a:t>
            </a:r>
            <a:r>
              <a:rPr spc="5" dirty="0"/>
              <a:t> </a:t>
            </a:r>
            <a:r>
              <a:rPr spc="-5" dirty="0"/>
              <a:t>constructor()</a:t>
            </a:r>
            <a:r>
              <a:rPr spc="-35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06164" y="1220214"/>
            <a:ext cx="497903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'constructing</a:t>
            </a:r>
            <a:r>
              <a:rPr sz="2400" spc="4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Task'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685800" marR="2034540" indent="-337185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showId()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.lo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'99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</a:t>
            </a:r>
            <a:r>
              <a:rPr sz="2400" spc="-3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2400" spc="-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Task();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11645265" y="5904230"/>
            <a:ext cx="463550" cy="368935"/>
          </a:xfrm>
        </p:spPr>
        <p:txBody>
          <a:bodyPr wrap="square"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8323</Words>
  <Application>WPS Presentation</Application>
  <PresentationFormat>On-screen Show (4:3)</PresentationFormat>
  <Paragraphs>806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59</vt:i4>
      </vt:variant>
    </vt:vector>
  </HeadingPairs>
  <TitlesOfParts>
    <vt:vector size="70" baseType="lpstr">
      <vt:lpstr>Arial</vt:lpstr>
      <vt:lpstr>SimSun</vt:lpstr>
      <vt:lpstr>Wingdings</vt:lpstr>
      <vt:lpstr>Ebrima</vt:lpstr>
      <vt:lpstr>Verdana</vt:lpstr>
      <vt:lpstr>Tahoma</vt:lpstr>
      <vt:lpstr>Microsoft YaHei</vt:lpstr>
      <vt:lpstr>Arial Unicode MS</vt:lpstr>
      <vt:lpstr>Calibri</vt:lpstr>
      <vt:lpstr>Office Theme</vt:lpstr>
      <vt:lpstr>1_Office Theme</vt:lpstr>
      <vt:lpstr>ES6 Classes and Maps</vt:lpstr>
      <vt:lpstr> Classes</vt:lpstr>
      <vt:lpstr>Class Fundamentals</vt:lpstr>
      <vt:lpstr>Question</vt:lpstr>
      <vt:lpstr>Question</vt:lpstr>
      <vt:lpstr>Question</vt:lpstr>
      <vt:lpstr>Question</vt:lpstr>
      <vt:lpstr>class Task {  showId() {</vt:lpstr>
      <vt:lpstr>class Task {  constructor() {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class Task {  constructor() {</vt:lpstr>
      <vt:lpstr>console.log(window.Project === Project);</vt:lpstr>
      <vt:lpstr>console.log(window.Task === Task);</vt:lpstr>
      <vt:lpstr>extends and super</vt:lpstr>
      <vt:lpstr>class Project {  constructor() {</vt:lpstr>
      <vt:lpstr>class Project {  constructor(name) {</vt:lpstr>
      <vt:lpstr>class Project {  constructor() {</vt:lpstr>
      <vt:lpstr>class Project {  constructor() {</vt:lpstr>
      <vt:lpstr>class Project {</vt:lpstr>
      <vt:lpstr>class Project {  constructor() {</vt:lpstr>
      <vt:lpstr>PowerPoint 演示文稿</vt:lpstr>
      <vt:lpstr>PowerPoint 演示文稿</vt:lpstr>
      <vt:lpstr>PowerPoint 演示文稿</vt:lpstr>
      <vt:lpstr>PowerPoint 演示文稿</vt:lpstr>
      <vt:lpstr>Properties for Class  Instances</vt:lpstr>
      <vt:lpstr>class Project {</vt:lpstr>
      <vt:lpstr>class Project {</vt:lpstr>
      <vt:lpstr>class Project {</vt:lpstr>
      <vt:lpstr>Static Members</vt:lpstr>
      <vt:lpstr>class Project {</vt:lpstr>
      <vt:lpstr>class Project {</vt:lpstr>
      <vt:lpstr>class Project {   static let id = 0;</vt:lpstr>
      <vt:lpstr>class Project {</vt:lpstr>
      <vt:lpstr>new.target</vt:lpstr>
      <vt:lpstr>class Project {  constructor() {</vt:lpstr>
      <vt:lpstr>class Project {  constructor() {</vt:lpstr>
      <vt:lpstr>class Project {  constructor() {</vt:lpstr>
      <vt:lpstr>class Project {  constructor() {</vt:lpstr>
      <vt:lpstr>class Project {  constructor() {</vt:lpstr>
      <vt:lpstr>Map and WeakMap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Summary</vt:lpstr>
      <vt:lpstr>extends and super</vt:lpstr>
      <vt:lpstr>Constructor Function Properties</vt:lpstr>
      <vt:lpstr>Summary</vt:lpstr>
      <vt:lpstr>new.target</vt:lpstr>
      <vt:lpstr>Map and WeakMap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 Modules, Classes and Maps</dc:title>
  <dc:creator>Mark Zamoyta</dc:creator>
  <cp:lastModifiedBy>steve</cp:lastModifiedBy>
  <cp:revision>9</cp:revision>
  <dcterms:created xsi:type="dcterms:W3CDTF">2022-11-05T16:33:00Z</dcterms:created>
  <dcterms:modified xsi:type="dcterms:W3CDTF">2022-11-05T18:32:54Z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2016-03-31T16:30:00Z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2022-11-05T16:30:00Z</vt:filetime>
  </property>
  <property fmtid="{D5CDD505-2E9C-101B-9397-08002B2CF9AE}" pid="5" name="ICV">
    <vt:lpwstr>096008EA1A88492C8FFFBA6E0D6439D9</vt:lpwstr>
  </property>
  <property fmtid="{D5CDD505-2E9C-101B-9397-08002B2CF9AE}" pid="6" name="KSOProductBuildVer">
    <vt:lpwstr>1033-11.2.0.11380</vt:lpwstr>
  </property>
</Properties>
</file>