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5895" y="519066"/>
            <a:ext cx="85602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255" y="519066"/>
            <a:ext cx="9407489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746" y="2818490"/>
            <a:ext cx="9922507" cy="275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38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8813165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Gett</a:t>
            </a:r>
            <a:r>
              <a:rPr sz="4500" spc="-114" dirty="0">
                <a:solidFill>
                  <a:srgbClr val="101010"/>
                </a:solidFill>
              </a:rPr>
              <a:t>i</a:t>
            </a:r>
            <a:r>
              <a:rPr sz="4500" spc="-65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140" dirty="0">
                <a:solidFill>
                  <a:srgbClr val="101010"/>
                </a:solidFill>
              </a:rPr>
              <a:t>t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K</a:t>
            </a:r>
            <a:r>
              <a:rPr sz="4500" spc="-195" dirty="0">
                <a:solidFill>
                  <a:srgbClr val="101010"/>
                </a:solidFill>
              </a:rPr>
              <a:t>n</a:t>
            </a:r>
            <a:r>
              <a:rPr sz="4500" spc="-50" dirty="0">
                <a:solidFill>
                  <a:srgbClr val="101010"/>
                </a:solidFill>
              </a:rPr>
              <a:t>o</a:t>
            </a:r>
            <a:r>
              <a:rPr sz="4500" spc="190" dirty="0">
                <a:solidFill>
                  <a:srgbClr val="101010"/>
                </a:solidFill>
              </a:rPr>
              <a:t>w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75" dirty="0">
                <a:solidFill>
                  <a:srgbClr val="101010"/>
                </a:solidFill>
              </a:rPr>
              <a:t>Ap</a:t>
            </a:r>
            <a:r>
              <a:rPr sz="4500" spc="55" dirty="0">
                <a:solidFill>
                  <a:srgbClr val="101010"/>
                </a:solidFill>
              </a:rPr>
              <a:t>a</a:t>
            </a:r>
            <a:r>
              <a:rPr sz="4500" spc="105" dirty="0">
                <a:solidFill>
                  <a:srgbClr val="101010"/>
                </a:solidFill>
              </a:rPr>
              <a:t>c</a:t>
            </a:r>
            <a:r>
              <a:rPr sz="4500" spc="-165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-50" dirty="0">
                <a:solidFill>
                  <a:srgbClr val="101010"/>
                </a:solidFill>
              </a:rPr>
              <a:t>K</a:t>
            </a:r>
            <a:r>
              <a:rPr sz="4500" spc="-220" dirty="0">
                <a:solidFill>
                  <a:srgbClr val="101010"/>
                </a:solidFill>
              </a:rPr>
              <a:t>a</a:t>
            </a:r>
            <a:r>
              <a:rPr sz="4500" spc="-55" dirty="0">
                <a:solidFill>
                  <a:srgbClr val="101010"/>
                </a:solidFill>
              </a:rPr>
              <a:t>f</a:t>
            </a:r>
            <a:r>
              <a:rPr sz="4500" spc="-270" dirty="0">
                <a:solidFill>
                  <a:srgbClr val="101010"/>
                </a:solidFill>
              </a:rPr>
              <a:t>k</a:t>
            </a:r>
            <a:r>
              <a:rPr sz="4500" spc="-220" dirty="0">
                <a:solidFill>
                  <a:srgbClr val="101010"/>
                </a:solidFill>
              </a:rPr>
              <a:t>a</a:t>
            </a:r>
            <a:r>
              <a:rPr sz="4500" spc="-345" dirty="0">
                <a:solidFill>
                  <a:srgbClr val="101010"/>
                </a:solidFill>
              </a:rPr>
              <a:t>’</a:t>
            </a:r>
            <a:r>
              <a:rPr sz="4500" spc="-85" dirty="0">
                <a:solidFill>
                  <a:srgbClr val="101010"/>
                </a:solidFill>
              </a:rPr>
              <a:t>s  </a:t>
            </a:r>
            <a:r>
              <a:rPr sz="4500" spc="-80" dirty="0">
                <a:solidFill>
                  <a:srgbClr val="101010"/>
                </a:solidFill>
              </a:rPr>
              <a:t>Architecture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862" y="1437763"/>
            <a:ext cx="88963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4" name="object 24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1289303" y="1097279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79"/>
                  </a:lnTo>
                  <a:lnTo>
                    <a:pt x="0" y="109727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03647" y="4181571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78502" y="2642616"/>
            <a:ext cx="1314450" cy="1122680"/>
            <a:chOff x="4778502" y="2642616"/>
            <a:chExt cx="1314450" cy="1122680"/>
          </a:xfrm>
        </p:grpSpPr>
        <p:sp>
          <p:nvSpPr>
            <p:cNvPr id="30" name="object 30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1289303" y="1097280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03647" y="3028638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145" y="4754720"/>
            <a:ext cx="2360930" cy="2101850"/>
            <a:chOff x="8026145" y="4754720"/>
            <a:chExt cx="2360930" cy="21018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26145" y="4754720"/>
              <a:ext cx="1527047" cy="1065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947" y="5580888"/>
              <a:ext cx="1658758" cy="12756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348534" y="5050970"/>
            <a:ext cx="866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15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7" name="object 7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488692" y="2318764"/>
            <a:ext cx="8044180" cy="2895600"/>
            <a:chOff x="2488692" y="2318764"/>
            <a:chExt cx="8044180" cy="2895600"/>
          </a:xfrm>
        </p:grpSpPr>
        <p:sp>
          <p:nvSpPr>
            <p:cNvPr id="15" name="object 15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5623" y="4488941"/>
              <a:ext cx="586739" cy="6972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32126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78851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48194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672862" y="1437763"/>
            <a:ext cx="90551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dash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778502" y="2642616"/>
          <a:ext cx="268097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/>
                <a:gridCol w="1320165"/>
              </a:tblGrid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52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0891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2695" y="3509771"/>
            <a:ext cx="274320" cy="550163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805252"/>
            <a:ext cx="649859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25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ensure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consistency and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progress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towards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75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communicates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though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813" y="2810255"/>
            <a:ext cx="2895599" cy="16520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5697" y="519066"/>
            <a:ext cx="453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235" dirty="0"/>
              <a:t> </a:t>
            </a:r>
            <a:r>
              <a:rPr spc="-100" dirty="0"/>
              <a:t>Systems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752094" y="4525517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4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BROKERS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094" y="2718054"/>
            <a:ext cx="2987040" cy="1807845"/>
          </a:xfrm>
          <a:custGeom>
            <a:avLst/>
            <a:gdLst/>
            <a:ahLst/>
            <a:cxnLst/>
            <a:rect l="l" t="t" r="r" b="b"/>
            <a:pathLst>
              <a:path w="2987040" h="1807845">
                <a:moveTo>
                  <a:pt x="0" y="0"/>
                </a:moveTo>
                <a:lnTo>
                  <a:pt x="2987039" y="0"/>
                </a:lnTo>
                <a:lnTo>
                  <a:pt x="2987039" y="1807464"/>
                </a:lnTo>
                <a:lnTo>
                  <a:pt x="0" y="180746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1" y="519066"/>
            <a:ext cx="896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185" dirty="0"/>
              <a:t> Systems:</a:t>
            </a:r>
            <a:r>
              <a:rPr spc="-190" dirty="0"/>
              <a:t> </a:t>
            </a:r>
            <a:r>
              <a:rPr spc="-25" dirty="0"/>
              <a:t>Controller</a:t>
            </a:r>
            <a:r>
              <a:rPr spc="-185" dirty="0"/>
              <a:t> </a:t>
            </a:r>
            <a:r>
              <a:rPr spc="15" dirty="0"/>
              <a:t>Election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75610" y="3062477"/>
            <a:ext cx="5944235" cy="3002280"/>
            <a:chOff x="2975610" y="3062477"/>
            <a:chExt cx="5944235" cy="3002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85282" y="5238750"/>
              <a:ext cx="823721" cy="826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0" y="4413503"/>
              <a:ext cx="823721" cy="825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567" y="3590544"/>
              <a:ext cx="821435" cy="822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883" y="4413504"/>
              <a:ext cx="824483" cy="822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5240273"/>
              <a:ext cx="824483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9316" y="5234939"/>
              <a:ext cx="824483" cy="8229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94660" y="3081527"/>
              <a:ext cx="2693035" cy="920750"/>
            </a:xfrm>
            <a:custGeom>
              <a:avLst/>
              <a:gdLst/>
              <a:ahLst/>
              <a:cxnLst/>
              <a:rect l="l" t="t" r="r" b="b"/>
              <a:pathLst>
                <a:path w="2693035" h="920750">
                  <a:moveTo>
                    <a:pt x="0" y="0"/>
                  </a:moveTo>
                  <a:lnTo>
                    <a:pt x="2692971" y="92036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0" y="3081527"/>
              <a:ext cx="2540" cy="509270"/>
            </a:xfrm>
            <a:custGeom>
              <a:avLst/>
              <a:gdLst/>
              <a:ahLst/>
              <a:cxnLst/>
              <a:rect l="l" t="t" r="r" b="b"/>
              <a:pathLst>
                <a:path w="2539" h="509270">
                  <a:moveTo>
                    <a:pt x="0" y="0"/>
                  </a:moveTo>
                  <a:lnTo>
                    <a:pt x="2540" y="50888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09004" y="3081527"/>
              <a:ext cx="2392045" cy="920750"/>
            </a:xfrm>
            <a:custGeom>
              <a:avLst/>
              <a:gdLst/>
              <a:ahLst/>
              <a:cxnLst/>
              <a:rect l="l" t="t" r="r" b="b"/>
              <a:pathLst>
                <a:path w="2392045" h="920750">
                  <a:moveTo>
                    <a:pt x="2391537" y="0"/>
                  </a:moveTo>
                  <a:lnTo>
                    <a:pt x="0" y="92036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8711" y="1808988"/>
            <a:ext cx="692657" cy="86944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240578" y="2704550"/>
            <a:ext cx="1490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1808988"/>
            <a:ext cx="1402079" cy="86944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35089" y="2704550"/>
            <a:ext cx="1503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Attendance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9902" y="1812798"/>
            <a:ext cx="1118615" cy="868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482065" y="2704550"/>
            <a:ext cx="826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427" y="519066"/>
            <a:ext cx="732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</a:t>
            </a:r>
            <a:r>
              <a:rPr spc="-20" dirty="0"/>
              <a:t>i</a:t>
            </a:r>
            <a:r>
              <a:rPr spc="-130" dirty="0"/>
              <a:t>s</a:t>
            </a:r>
            <a:r>
              <a:rPr spc="-65" dirty="0"/>
              <a:t>tr</a:t>
            </a:r>
            <a:r>
              <a:rPr spc="-50" dirty="0"/>
              <a:t>i</a:t>
            </a:r>
            <a:r>
              <a:rPr spc="30" dirty="0"/>
              <a:t>bu</a:t>
            </a:r>
            <a:r>
              <a:rPr spc="-40" dirty="0"/>
              <a:t>t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190" dirty="0"/>
              <a:t> </a:t>
            </a:r>
            <a:r>
              <a:rPr spc="-215" dirty="0"/>
              <a:t>S</a:t>
            </a:r>
            <a:r>
              <a:rPr spc="-90" dirty="0"/>
              <a:t>y</a:t>
            </a:r>
            <a:r>
              <a:rPr spc="-130" dirty="0"/>
              <a:t>s</a:t>
            </a:r>
            <a:r>
              <a:rPr spc="-35" dirty="0"/>
              <a:t>t</a:t>
            </a:r>
            <a:r>
              <a:rPr spc="-50" dirty="0"/>
              <a:t>e</a:t>
            </a:r>
            <a:r>
              <a:rPr spc="-320" dirty="0"/>
              <a:t>ms:</a:t>
            </a:r>
            <a:r>
              <a:rPr spc="-200" dirty="0"/>
              <a:t> </a:t>
            </a:r>
            <a:r>
              <a:rPr spc="20" dirty="0"/>
              <a:t>T</a:t>
            </a:r>
            <a:r>
              <a:rPr spc="-60" dirty="0"/>
              <a:t>he</a:t>
            </a:r>
            <a:r>
              <a:rPr spc="-190" dirty="0"/>
              <a:t> </a:t>
            </a:r>
            <a:r>
              <a:rPr spc="50" dirty="0"/>
              <a:t>C</a:t>
            </a:r>
            <a:r>
              <a:rPr spc="10" dirty="0"/>
              <a:t>l</a:t>
            </a:r>
            <a:r>
              <a:rPr spc="-90" dirty="0"/>
              <a:t>u</a:t>
            </a:r>
            <a:r>
              <a:rPr spc="-114" dirty="0"/>
              <a:t>s</a:t>
            </a:r>
            <a:r>
              <a:rPr spc="-35" dirty="0"/>
              <a:t>t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48200" y="3060954"/>
            <a:ext cx="2895600" cy="2474595"/>
            <a:chOff x="4648200" y="3060954"/>
            <a:chExt cx="2895600" cy="24745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85282" y="4709160"/>
              <a:ext cx="823721" cy="826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0" y="3883913"/>
              <a:ext cx="823721" cy="825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567" y="3060954"/>
              <a:ext cx="821435" cy="822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883" y="3883914"/>
              <a:ext cx="824483" cy="822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4710683"/>
              <a:ext cx="824483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9316" y="4705350"/>
              <a:ext cx="824483" cy="8229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02479" y="5679185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2479" y="2943605"/>
            <a:ext cx="2987040" cy="2735580"/>
          </a:xfrm>
          <a:custGeom>
            <a:avLst/>
            <a:gdLst/>
            <a:ahLst/>
            <a:cxnLst/>
            <a:rect l="l" t="t" r="r" b="b"/>
            <a:pathLst>
              <a:path w="2987040" h="2735579">
                <a:moveTo>
                  <a:pt x="0" y="0"/>
                </a:moveTo>
                <a:lnTo>
                  <a:pt x="2987039" y="0"/>
                </a:lnTo>
                <a:lnTo>
                  <a:pt x="2987039" y="2735580"/>
                </a:lnTo>
                <a:lnTo>
                  <a:pt x="0" y="27355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139" y="519066"/>
            <a:ext cx="913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8200" y="3060954"/>
            <a:ext cx="2895600" cy="2474595"/>
            <a:chOff x="4648200" y="3060954"/>
            <a:chExt cx="2895600" cy="2474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282" y="4709160"/>
              <a:ext cx="823721" cy="826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680" y="3883913"/>
              <a:ext cx="823721" cy="8252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7567" y="3060954"/>
              <a:ext cx="821435" cy="8229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7883" y="3883914"/>
              <a:ext cx="824483" cy="822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4710683"/>
              <a:ext cx="824483" cy="822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9316" y="4705350"/>
              <a:ext cx="824483" cy="82295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488692" y="44394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940308" y="2023872"/>
            <a:ext cx="1645920" cy="1838960"/>
            <a:chOff x="940308" y="2023872"/>
            <a:chExt cx="1645920" cy="18389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28" y="2023872"/>
              <a:ext cx="1554479" cy="15575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0308" y="3496818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1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19" y="365760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40308" y="3496817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4473" y="3819905"/>
            <a:ext cx="1600200" cy="951230"/>
            <a:chOff x="744473" y="3819905"/>
            <a:chExt cx="1600200" cy="95123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862" y="4107942"/>
              <a:ext cx="1162811" cy="6629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473" y="3819905"/>
              <a:ext cx="769619" cy="76961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813" y="2916965"/>
            <a:ext cx="46348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Worker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availability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health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</a:rPr>
              <a:t>Task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redundancy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112" y="1649824"/>
            <a:ext cx="3529694" cy="3536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3338" y="3623309"/>
            <a:ext cx="952500" cy="826135"/>
            <a:chOff x="6133338" y="3623309"/>
            <a:chExt cx="952500" cy="826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0394" y="3623309"/>
              <a:ext cx="823721" cy="8260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3338" y="4402835"/>
              <a:ext cx="952500" cy="3810"/>
            </a:xfrm>
            <a:custGeom>
              <a:avLst/>
              <a:gdLst/>
              <a:ahLst/>
              <a:cxnLst/>
              <a:rect l="l" t="t" r="r" b="b"/>
              <a:pathLst>
                <a:path w="952500" h="3810">
                  <a:moveTo>
                    <a:pt x="0" y="3809"/>
                  </a:moveTo>
                  <a:lnTo>
                    <a:pt x="952500" y="3809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332152" y="4385354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19421" y="3623310"/>
            <a:ext cx="952500" cy="822960"/>
            <a:chOff x="4519421" y="3623310"/>
            <a:chExt cx="952500" cy="822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953" y="3623310"/>
              <a:ext cx="824483" cy="822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9421" y="4402074"/>
              <a:ext cx="952500" cy="5080"/>
            </a:xfrm>
            <a:custGeom>
              <a:avLst/>
              <a:gdLst/>
              <a:ahLst/>
              <a:cxnLst/>
              <a:rect l="l" t="t" r="r" b="b"/>
              <a:pathLst>
                <a:path w="952500" h="5079">
                  <a:moveTo>
                    <a:pt x="0" y="4571"/>
                  </a:moveTo>
                  <a:lnTo>
                    <a:pt x="952500" y="4571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18060" y="4384224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78860" marR="5080" indent="-3477260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 </a:t>
            </a:r>
            <a:r>
              <a:rPr spc="-1250" dirty="0"/>
              <a:t> </a:t>
            </a:r>
            <a:r>
              <a:rPr spc="-45" dirty="0"/>
              <a:t>(Reliably)</a:t>
            </a:r>
            <a:endParaRPr spc="-4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4916423" y="2234184"/>
            <a:ext cx="1604645" cy="1316990"/>
            <a:chOff x="4916423" y="2234184"/>
            <a:chExt cx="1604645" cy="13169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863" y="2481072"/>
              <a:ext cx="821435" cy="8229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423" y="2234184"/>
              <a:ext cx="514349" cy="5463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23830" y="3196971"/>
              <a:ext cx="288925" cy="291465"/>
            </a:xfrm>
            <a:custGeom>
              <a:avLst/>
              <a:gdLst/>
              <a:ahLst/>
              <a:cxnLst/>
              <a:rect l="l" t="t" r="r" b="b"/>
              <a:pathLst>
                <a:path w="288925" h="291464">
                  <a:moveTo>
                    <a:pt x="288505" y="0"/>
                  </a:moveTo>
                  <a:lnTo>
                    <a:pt x="0" y="290868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79112" y="345199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606" y="0"/>
                  </a:moveTo>
                  <a:lnTo>
                    <a:pt x="0" y="80937"/>
                  </a:lnTo>
                  <a:lnTo>
                    <a:pt x="80708" y="53657"/>
                  </a:lnTo>
                  <a:lnTo>
                    <a:pt x="2660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78676" y="3180969"/>
              <a:ext cx="299720" cy="323850"/>
            </a:xfrm>
            <a:custGeom>
              <a:avLst/>
              <a:gdLst/>
              <a:ahLst/>
              <a:cxnLst/>
              <a:rect l="l" t="t" r="r" b="b"/>
              <a:pathLst>
                <a:path w="299720" h="323850">
                  <a:moveTo>
                    <a:pt x="0" y="0"/>
                  </a:moveTo>
                  <a:lnTo>
                    <a:pt x="299135" y="323380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41220" y="3469149"/>
              <a:ext cx="80010" cy="81915"/>
            </a:xfrm>
            <a:custGeom>
              <a:avLst/>
              <a:gdLst/>
              <a:ahLst/>
              <a:cxnLst/>
              <a:rect l="l" t="t" r="r" b="b"/>
              <a:pathLst>
                <a:path w="80009" h="81914">
                  <a:moveTo>
                    <a:pt x="55943" y="0"/>
                  </a:moveTo>
                  <a:lnTo>
                    <a:pt x="0" y="51739"/>
                  </a:lnTo>
                  <a:lnTo>
                    <a:pt x="79717" y="81813"/>
                  </a:lnTo>
                  <a:lnTo>
                    <a:pt x="5594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92566" y="2530525"/>
            <a:ext cx="3094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1811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“we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afford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loss…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three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replicas,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please”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6353" y="3631691"/>
            <a:ext cx="1280160" cy="1003935"/>
            <a:chOff x="4356353" y="3631691"/>
            <a:chExt cx="1280160" cy="10039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4191" y="3631691"/>
              <a:ext cx="824483" cy="8229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56353" y="4406645"/>
              <a:ext cx="1280160" cy="228600"/>
            </a:xfrm>
            <a:custGeom>
              <a:avLst/>
              <a:gdLst/>
              <a:ahLst/>
              <a:cxnLst/>
              <a:rect l="l" t="t" r="r" b="b"/>
              <a:pathLst>
                <a:path w="1280160" h="228600">
                  <a:moveTo>
                    <a:pt x="128016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1280160" y="228599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356353" y="4377828"/>
            <a:ext cx="1280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5106" y="5250941"/>
            <a:ext cx="824483" cy="8229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261097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8770" y="5250941"/>
            <a:ext cx="823721" cy="82524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32476" y="6014465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795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9385" y="5250941"/>
            <a:ext cx="824483" cy="82295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403853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80938" y="3631691"/>
            <a:ext cx="1280160" cy="1003935"/>
            <a:chOff x="5980938" y="3631691"/>
            <a:chExt cx="1280160" cy="100393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0300" y="3631691"/>
              <a:ext cx="821435" cy="82295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80938" y="4406645"/>
              <a:ext cx="1280160" cy="228600"/>
            </a:xfrm>
            <a:custGeom>
              <a:avLst/>
              <a:gdLst/>
              <a:ahLst/>
              <a:cxnLst/>
              <a:rect l="l" t="t" r="r" b="b"/>
              <a:pathLst>
                <a:path w="1280159" h="228600">
                  <a:moveTo>
                    <a:pt x="128016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1280160" y="228599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80938" y="4377828"/>
            <a:ext cx="1280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1382" y="4731258"/>
            <a:ext cx="405765" cy="520700"/>
            <a:chOff x="4191382" y="4731258"/>
            <a:chExt cx="405765" cy="520700"/>
          </a:xfrm>
        </p:grpSpPr>
        <p:sp>
          <p:nvSpPr>
            <p:cNvPr id="34" name="object 34"/>
            <p:cNvSpPr/>
            <p:nvPr/>
          </p:nvSpPr>
          <p:spPr>
            <a:xfrm>
              <a:off x="4230259" y="4743831"/>
              <a:ext cx="354330" cy="457834"/>
            </a:xfrm>
            <a:custGeom>
              <a:avLst/>
              <a:gdLst/>
              <a:ahLst/>
              <a:cxnLst/>
              <a:rect l="l" t="t" r="r" b="b"/>
              <a:pathLst>
                <a:path w="354329" h="457835">
                  <a:moveTo>
                    <a:pt x="354152" y="0"/>
                  </a:moveTo>
                  <a:lnTo>
                    <a:pt x="0" y="457365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91382" y="5167825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16522" y="0"/>
                  </a:moveTo>
                  <a:lnTo>
                    <a:pt x="0" y="83578"/>
                  </a:lnTo>
                  <a:lnTo>
                    <a:pt x="76771" y="46647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169408" y="4731258"/>
            <a:ext cx="370205" cy="455930"/>
            <a:chOff x="5169408" y="4731258"/>
            <a:chExt cx="370205" cy="455930"/>
          </a:xfrm>
        </p:grpSpPr>
        <p:sp>
          <p:nvSpPr>
            <p:cNvPr id="37" name="object 37"/>
            <p:cNvSpPr/>
            <p:nvPr/>
          </p:nvSpPr>
          <p:spPr>
            <a:xfrm>
              <a:off x="5181981" y="4743831"/>
              <a:ext cx="317500" cy="393700"/>
            </a:xfrm>
            <a:custGeom>
              <a:avLst/>
              <a:gdLst/>
              <a:ahLst/>
              <a:cxnLst/>
              <a:rect l="l" t="t" r="r" b="b"/>
              <a:pathLst>
                <a:path w="317500" h="393700">
                  <a:moveTo>
                    <a:pt x="0" y="0"/>
                  </a:moveTo>
                  <a:lnTo>
                    <a:pt x="317322" y="393484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61674" y="5103510"/>
              <a:ext cx="78105" cy="83820"/>
            </a:xfrm>
            <a:custGeom>
              <a:avLst/>
              <a:gdLst/>
              <a:ahLst/>
              <a:cxnLst/>
              <a:rect l="l" t="t" r="r" b="b"/>
              <a:pathLst>
                <a:path w="78104" h="83820">
                  <a:moveTo>
                    <a:pt x="59321" y="0"/>
                  </a:moveTo>
                  <a:lnTo>
                    <a:pt x="0" y="47828"/>
                  </a:lnTo>
                  <a:lnTo>
                    <a:pt x="77495" y="83235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077333" y="4688585"/>
            <a:ext cx="346075" cy="498475"/>
            <a:chOff x="6077333" y="4688585"/>
            <a:chExt cx="346075" cy="498475"/>
          </a:xfrm>
        </p:grpSpPr>
        <p:sp>
          <p:nvSpPr>
            <p:cNvPr id="40" name="object 40"/>
            <p:cNvSpPr/>
            <p:nvPr/>
          </p:nvSpPr>
          <p:spPr>
            <a:xfrm>
              <a:off x="6113258" y="4701158"/>
              <a:ext cx="297815" cy="433705"/>
            </a:xfrm>
            <a:custGeom>
              <a:avLst/>
              <a:gdLst/>
              <a:ahLst/>
              <a:cxnLst/>
              <a:rect l="l" t="t" r="r" b="b"/>
              <a:pathLst>
                <a:path w="297814" h="433704">
                  <a:moveTo>
                    <a:pt x="297446" y="0"/>
                  </a:moveTo>
                  <a:lnTo>
                    <a:pt x="0" y="433412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77333" y="510254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1696" y="0"/>
                  </a:moveTo>
                  <a:lnTo>
                    <a:pt x="0" y="84391"/>
                  </a:lnTo>
                  <a:lnTo>
                    <a:pt x="74523" y="43116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6879335" y="4688585"/>
            <a:ext cx="560705" cy="498475"/>
            <a:chOff x="6879335" y="4688585"/>
            <a:chExt cx="560705" cy="498475"/>
          </a:xfrm>
        </p:grpSpPr>
        <p:sp>
          <p:nvSpPr>
            <p:cNvPr id="43" name="object 43"/>
            <p:cNvSpPr/>
            <p:nvPr/>
          </p:nvSpPr>
          <p:spPr>
            <a:xfrm>
              <a:off x="6891908" y="4701158"/>
              <a:ext cx="500380" cy="443865"/>
            </a:xfrm>
            <a:custGeom>
              <a:avLst/>
              <a:gdLst/>
              <a:ahLst/>
              <a:cxnLst/>
              <a:rect l="l" t="t" r="r" b="b"/>
              <a:pathLst>
                <a:path w="500379" h="443864">
                  <a:moveTo>
                    <a:pt x="0" y="0"/>
                  </a:moveTo>
                  <a:lnTo>
                    <a:pt x="500176" y="443636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357301" y="510786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571" y="0"/>
                  </a:moveTo>
                  <a:lnTo>
                    <a:pt x="0" y="57010"/>
                  </a:lnTo>
                  <a:lnTo>
                    <a:pt x="82295" y="79070"/>
                  </a:lnTo>
                  <a:lnTo>
                    <a:pt x="5057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959" y="5996888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2353" y="5995619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78860" marR="5080" indent="-3477260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 </a:t>
            </a:r>
            <a:r>
              <a:rPr spc="-1250" dirty="0"/>
              <a:t> </a:t>
            </a:r>
            <a:r>
              <a:rPr spc="-45" dirty="0"/>
              <a:t>(Reliably)</a:t>
            </a:r>
            <a:endParaRPr spc="-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8770" y="5250941"/>
            <a:ext cx="823721" cy="825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9385" y="5250941"/>
            <a:ext cx="824483" cy="8229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584191" y="2481072"/>
            <a:ext cx="1626235" cy="1973580"/>
            <a:chOff x="4584191" y="2481072"/>
            <a:chExt cx="1626235" cy="19735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863" y="2481072"/>
              <a:ext cx="821435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4191" y="3631692"/>
              <a:ext cx="824483" cy="8229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09491" y="2668831"/>
            <a:ext cx="1978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”here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go…”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353" y="4406646"/>
            <a:ext cx="1280160" cy="228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795"/>
              </a:lnSpc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106" y="5250941"/>
            <a:ext cx="824483" cy="8229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61097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5671" y="6014465"/>
            <a:ext cx="164592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795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FOLLOWER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1048" y="6012941"/>
            <a:ext cx="164592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8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FOLLOWER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0300" y="3631691"/>
            <a:ext cx="821435" cy="82295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80938" y="4406646"/>
            <a:ext cx="1280160" cy="228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795"/>
              </a:lnSpc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97273" y="4731258"/>
            <a:ext cx="530860" cy="807720"/>
            <a:chOff x="4097273" y="4731258"/>
            <a:chExt cx="530860" cy="8077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7273" y="5064252"/>
              <a:ext cx="530351" cy="4747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259" y="4743831"/>
              <a:ext cx="354330" cy="457834"/>
            </a:xfrm>
            <a:custGeom>
              <a:avLst/>
              <a:gdLst/>
              <a:ahLst/>
              <a:cxnLst/>
              <a:rect l="l" t="t" r="r" b="b"/>
              <a:pathLst>
                <a:path w="354329" h="457835">
                  <a:moveTo>
                    <a:pt x="354152" y="0"/>
                  </a:moveTo>
                  <a:lnTo>
                    <a:pt x="0" y="457365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91382" y="5167825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16522" y="0"/>
                  </a:moveTo>
                  <a:lnTo>
                    <a:pt x="0" y="83578"/>
                  </a:lnTo>
                  <a:lnTo>
                    <a:pt x="76771" y="46647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169408" y="4688585"/>
            <a:ext cx="1372870" cy="850900"/>
            <a:chOff x="5169408" y="4688585"/>
            <a:chExt cx="1372870" cy="85090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80" y="5064251"/>
              <a:ext cx="529589" cy="474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81981" y="4743830"/>
              <a:ext cx="317500" cy="393700"/>
            </a:xfrm>
            <a:custGeom>
              <a:avLst/>
              <a:gdLst/>
              <a:ahLst/>
              <a:cxnLst/>
              <a:rect l="l" t="t" r="r" b="b"/>
              <a:pathLst>
                <a:path w="317500" h="393700">
                  <a:moveTo>
                    <a:pt x="0" y="0"/>
                  </a:moveTo>
                  <a:lnTo>
                    <a:pt x="317322" y="393484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61674" y="5103510"/>
              <a:ext cx="78105" cy="83820"/>
            </a:xfrm>
            <a:custGeom>
              <a:avLst/>
              <a:gdLst/>
              <a:ahLst/>
              <a:cxnLst/>
              <a:rect l="l" t="t" r="r" b="b"/>
              <a:pathLst>
                <a:path w="78104" h="83820">
                  <a:moveTo>
                    <a:pt x="59321" y="0"/>
                  </a:moveTo>
                  <a:lnTo>
                    <a:pt x="0" y="47828"/>
                  </a:lnTo>
                  <a:lnTo>
                    <a:pt x="77495" y="83235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13258" y="4701158"/>
              <a:ext cx="297815" cy="433705"/>
            </a:xfrm>
            <a:custGeom>
              <a:avLst/>
              <a:gdLst/>
              <a:ahLst/>
              <a:cxnLst/>
              <a:rect l="l" t="t" r="r" b="b"/>
              <a:pathLst>
                <a:path w="297814" h="433704">
                  <a:moveTo>
                    <a:pt x="297446" y="0"/>
                  </a:moveTo>
                  <a:lnTo>
                    <a:pt x="0" y="433412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77333" y="510254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1696" y="0"/>
                  </a:moveTo>
                  <a:lnTo>
                    <a:pt x="0" y="84391"/>
                  </a:lnTo>
                  <a:lnTo>
                    <a:pt x="74523" y="43116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3850" y="5127497"/>
            <a:ext cx="539495" cy="47548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92189" y="5561805"/>
            <a:ext cx="2477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“not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ready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able”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5668" y="3869826"/>
            <a:ext cx="2620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“we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quorum”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3042" y="3502914"/>
            <a:ext cx="539495" cy="475487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079112" y="2329433"/>
            <a:ext cx="1611630" cy="1600200"/>
            <a:chOff x="5079112" y="2329433"/>
            <a:chExt cx="1611630" cy="1600200"/>
          </a:xfrm>
        </p:grpSpPr>
        <p:sp>
          <p:nvSpPr>
            <p:cNvPr id="33" name="object 33"/>
            <p:cNvSpPr/>
            <p:nvPr/>
          </p:nvSpPr>
          <p:spPr>
            <a:xfrm>
              <a:off x="5123830" y="3196970"/>
              <a:ext cx="288925" cy="291465"/>
            </a:xfrm>
            <a:custGeom>
              <a:avLst/>
              <a:gdLst/>
              <a:ahLst/>
              <a:cxnLst/>
              <a:rect l="l" t="t" r="r" b="b"/>
              <a:pathLst>
                <a:path w="288925" h="291464">
                  <a:moveTo>
                    <a:pt x="288505" y="0"/>
                  </a:moveTo>
                  <a:lnTo>
                    <a:pt x="0" y="290868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79112" y="345199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606" y="0"/>
                  </a:moveTo>
                  <a:lnTo>
                    <a:pt x="0" y="80937"/>
                  </a:lnTo>
                  <a:lnTo>
                    <a:pt x="80708" y="53657"/>
                  </a:lnTo>
                  <a:lnTo>
                    <a:pt x="2660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9606" y="3454908"/>
              <a:ext cx="529589" cy="4747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3056" y="2329433"/>
              <a:ext cx="527303" cy="46100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879335" y="4688585"/>
            <a:ext cx="560705" cy="498475"/>
            <a:chOff x="6879335" y="4688585"/>
            <a:chExt cx="560705" cy="498475"/>
          </a:xfrm>
        </p:grpSpPr>
        <p:sp>
          <p:nvSpPr>
            <p:cNvPr id="38" name="object 38"/>
            <p:cNvSpPr/>
            <p:nvPr/>
          </p:nvSpPr>
          <p:spPr>
            <a:xfrm>
              <a:off x="6891908" y="4701158"/>
              <a:ext cx="500380" cy="443865"/>
            </a:xfrm>
            <a:custGeom>
              <a:avLst/>
              <a:gdLst/>
              <a:ahLst/>
              <a:cxnLst/>
              <a:rect l="l" t="t" r="r" b="b"/>
              <a:pathLst>
                <a:path w="500379" h="443864">
                  <a:moveTo>
                    <a:pt x="0" y="0"/>
                  </a:moveTo>
                  <a:lnTo>
                    <a:pt x="500176" y="443636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57301" y="510786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571" y="0"/>
                  </a:moveTo>
                  <a:lnTo>
                    <a:pt x="0" y="57010"/>
                  </a:lnTo>
                  <a:lnTo>
                    <a:pt x="82295" y="79070"/>
                  </a:lnTo>
                  <a:lnTo>
                    <a:pt x="5057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7231" y="3844290"/>
            <a:ext cx="1645920" cy="1274445"/>
            <a:chOff x="9857231" y="3844290"/>
            <a:chExt cx="1645920" cy="1274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98785" y="3956304"/>
              <a:ext cx="1162811" cy="1162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57231" y="3844290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2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20" y="36576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9191" y="519066"/>
            <a:ext cx="754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Sources</a:t>
            </a:r>
            <a:r>
              <a:rPr spc="-220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15" dirty="0"/>
              <a:t>Work</a:t>
            </a:r>
            <a:r>
              <a:rPr spc="-220" dirty="0"/>
              <a:t> </a:t>
            </a:r>
            <a:r>
              <a:rPr spc="-85" dirty="0"/>
              <a:t>in</a:t>
            </a:r>
            <a:r>
              <a:rPr spc="-190" dirty="0"/>
              <a:t> </a:t>
            </a:r>
            <a:r>
              <a:rPr spc="80" dirty="0"/>
              <a:t>Apache</a:t>
            </a:r>
            <a:r>
              <a:rPr spc="-210" dirty="0"/>
              <a:t> </a:t>
            </a:r>
            <a:r>
              <a:rPr spc="-55" dirty="0"/>
              <a:t>Kafka</a:t>
            </a:r>
            <a:endParaRPr spc="-55" dirty="0"/>
          </a:p>
        </p:txBody>
      </p:sp>
      <p:grpSp>
        <p:nvGrpSpPr>
          <p:cNvPr id="6" name="object 6"/>
          <p:cNvGrpSpPr/>
          <p:nvPr/>
        </p:nvGrpSpPr>
        <p:grpSpPr>
          <a:xfrm>
            <a:off x="4648200" y="3408426"/>
            <a:ext cx="2895600" cy="2474595"/>
            <a:chOff x="4648200" y="3408426"/>
            <a:chExt cx="2895600" cy="24745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282" y="5056632"/>
              <a:ext cx="823721" cy="826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0" y="4231386"/>
              <a:ext cx="823721" cy="8252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3408426"/>
              <a:ext cx="821435" cy="8229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4231386"/>
              <a:ext cx="824483" cy="822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5058155"/>
              <a:ext cx="824483" cy="822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316" y="5052822"/>
              <a:ext cx="824483" cy="822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02479" y="6026658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2479" y="3291078"/>
            <a:ext cx="2987040" cy="2735580"/>
          </a:xfrm>
          <a:custGeom>
            <a:avLst/>
            <a:gdLst/>
            <a:ahLst/>
            <a:cxnLst/>
            <a:rect l="l" t="t" r="r" b="b"/>
            <a:pathLst>
              <a:path w="2987040" h="2735579">
                <a:moveTo>
                  <a:pt x="0" y="0"/>
                </a:moveTo>
                <a:lnTo>
                  <a:pt x="2987039" y="0"/>
                </a:lnTo>
                <a:lnTo>
                  <a:pt x="2987039" y="2735580"/>
                </a:lnTo>
                <a:lnTo>
                  <a:pt x="0" y="27355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88692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6028" y="2371344"/>
            <a:ext cx="1554479" cy="155752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40308" y="3844290"/>
            <a:ext cx="164592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1955" y="4455414"/>
            <a:ext cx="1162811" cy="662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857231" y="3844290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15"/>
              </a:spcBef>
            </a:pP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02952" y="2372867"/>
            <a:ext cx="1551431" cy="155447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783068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2764" y="2463545"/>
            <a:ext cx="2327275" cy="847725"/>
            <a:chOff x="2302764" y="2463545"/>
            <a:chExt cx="2327275" cy="847725"/>
          </a:xfrm>
        </p:grpSpPr>
        <p:sp>
          <p:nvSpPr>
            <p:cNvPr id="5" name="object 5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2463545"/>
              <a:ext cx="409955" cy="23393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302764" y="4178810"/>
            <a:ext cx="2355850" cy="851535"/>
            <a:chOff x="2302764" y="4178810"/>
            <a:chExt cx="2355850" cy="851535"/>
          </a:xfrm>
        </p:grpSpPr>
        <p:sp>
          <p:nvSpPr>
            <p:cNvPr id="9" name="object 9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4796027"/>
              <a:ext cx="409955" cy="233933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432297" y="2669285"/>
            <a:ext cx="1325245" cy="2400300"/>
            <a:chOff x="5432297" y="2669285"/>
            <a:chExt cx="1325245" cy="24003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583" y="2669285"/>
              <a:ext cx="1322831" cy="13030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297" y="3766565"/>
              <a:ext cx="1322831" cy="13030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2492501"/>
            <a:ext cx="410717" cy="40995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4632197"/>
            <a:ext cx="410717" cy="410717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36773"/>
            <a:ext cx="59499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membership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00530">
              <a:lnSpc>
                <a:spcPct val="163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Leader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902" y="2118360"/>
            <a:ext cx="3773423" cy="30358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450590" marR="5080" indent="-3438525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195" dirty="0"/>
              <a:t> </a:t>
            </a:r>
            <a:r>
              <a:rPr spc="-15" dirty="0"/>
              <a:t>Communication</a:t>
            </a:r>
            <a:r>
              <a:rPr spc="-175" dirty="0"/>
              <a:t> </a:t>
            </a:r>
            <a:r>
              <a:rPr spc="-15" dirty="0"/>
              <a:t>and </a:t>
            </a:r>
            <a:r>
              <a:rPr spc="-1250" dirty="0"/>
              <a:t> </a:t>
            </a:r>
            <a:r>
              <a:rPr spc="-35" dirty="0"/>
              <a:t>Consensus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661" y="1439492"/>
            <a:ext cx="632015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875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maintaining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metadata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Heath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019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Hadoop,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Neo4j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“ensemble”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5393" y="519066"/>
            <a:ext cx="431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60" dirty="0"/>
              <a:t> </a:t>
            </a:r>
            <a:r>
              <a:rPr spc="-20" dirty="0"/>
              <a:t>Zookeeper</a:t>
            </a:r>
            <a:endParaRPr spc="-2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3167" y="1812798"/>
            <a:ext cx="2564891" cy="3646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7729" y="3089148"/>
            <a:ext cx="3069590" cy="2824480"/>
            <a:chOff x="4697729" y="3089148"/>
            <a:chExt cx="3069590" cy="2824480"/>
          </a:xfrm>
        </p:grpSpPr>
        <p:sp>
          <p:nvSpPr>
            <p:cNvPr id="3" name="object 3"/>
            <p:cNvSpPr/>
            <p:nvPr/>
          </p:nvSpPr>
          <p:spPr>
            <a:xfrm>
              <a:off x="4778501" y="3090672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40" y="0"/>
                  </a:lnTo>
                  <a:lnTo>
                    <a:pt x="2987040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99253" y="3176016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2987040" y="0"/>
                  </a:moveTo>
                  <a:lnTo>
                    <a:pt x="0" y="0"/>
                  </a:lnTo>
                  <a:lnTo>
                    <a:pt x="0" y="2735580"/>
                  </a:lnTo>
                  <a:lnTo>
                    <a:pt x="2987040" y="2735580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9253" y="3176016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40" y="0"/>
                  </a:lnTo>
                  <a:lnTo>
                    <a:pt x="2987040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604702" y="1363154"/>
            <a:ext cx="3204845" cy="1065530"/>
            <a:chOff x="4604702" y="1363154"/>
            <a:chExt cx="3204845" cy="1065530"/>
          </a:xfrm>
        </p:grpSpPr>
        <p:sp>
          <p:nvSpPr>
            <p:cNvPr id="7" name="object 7"/>
            <p:cNvSpPr/>
            <p:nvPr/>
          </p:nvSpPr>
          <p:spPr>
            <a:xfrm>
              <a:off x="4820412" y="136474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0" y="0"/>
                  </a:moveTo>
                  <a:lnTo>
                    <a:pt x="2987040" y="0"/>
                  </a:lnTo>
                  <a:lnTo>
                    <a:pt x="2987040" y="818388"/>
                  </a:lnTo>
                  <a:lnTo>
                    <a:pt x="0" y="8183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04588" y="148666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2987040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2987040" y="818388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4588" y="148666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0" y="0"/>
                  </a:moveTo>
                  <a:lnTo>
                    <a:pt x="2987040" y="0"/>
                  </a:lnTo>
                  <a:lnTo>
                    <a:pt x="2987040" y="818388"/>
                  </a:lnTo>
                  <a:lnTo>
                    <a:pt x="0" y="8183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06290" y="1609343"/>
              <a:ext cx="2987040" cy="817880"/>
            </a:xfrm>
            <a:custGeom>
              <a:avLst/>
              <a:gdLst/>
              <a:ahLst/>
              <a:cxnLst/>
              <a:rect l="l" t="t" r="r" b="b"/>
              <a:pathLst>
                <a:path w="2987040" h="817880">
                  <a:moveTo>
                    <a:pt x="2987040" y="0"/>
                  </a:moveTo>
                  <a:lnTo>
                    <a:pt x="0" y="0"/>
                  </a:lnTo>
                  <a:lnTo>
                    <a:pt x="0" y="817626"/>
                  </a:lnTo>
                  <a:lnTo>
                    <a:pt x="2987040" y="817626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06290" y="1609343"/>
              <a:ext cx="2987040" cy="817880"/>
            </a:xfrm>
            <a:custGeom>
              <a:avLst/>
              <a:gdLst/>
              <a:ahLst/>
              <a:cxnLst/>
              <a:rect l="l" t="t" r="r" b="b"/>
              <a:pathLst>
                <a:path w="2987040" h="817880">
                  <a:moveTo>
                    <a:pt x="0" y="0"/>
                  </a:moveTo>
                  <a:lnTo>
                    <a:pt x="2987040" y="0"/>
                  </a:lnTo>
                  <a:lnTo>
                    <a:pt x="2987040" y="817626"/>
                  </a:lnTo>
                  <a:lnTo>
                    <a:pt x="0" y="8176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30145" y="519066"/>
            <a:ext cx="904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04" dirty="0"/>
              <a:t> </a:t>
            </a:r>
            <a:r>
              <a:rPr spc="-90" dirty="0"/>
              <a:t>Kafka’s</a:t>
            </a:r>
            <a:r>
              <a:rPr spc="-204" dirty="0"/>
              <a:t> </a:t>
            </a:r>
            <a:r>
              <a:rPr spc="-25" dirty="0"/>
              <a:t>Distributed</a:t>
            </a:r>
            <a:r>
              <a:rPr spc="-195" dirty="0"/>
              <a:t> </a:t>
            </a:r>
            <a:r>
              <a:rPr dirty="0"/>
              <a:t>Architecture</a:t>
            </a:r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9857231" y="3844290"/>
            <a:ext cx="1645920" cy="1274445"/>
            <a:chOff x="9857231" y="3844290"/>
            <a:chExt cx="1645920" cy="127444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98785" y="3956304"/>
              <a:ext cx="1162811" cy="11620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857231" y="3844290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2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20" y="36576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02479" y="6026658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0955" y="3289553"/>
            <a:ext cx="2990215" cy="2738755"/>
            <a:chOff x="4600955" y="3289553"/>
            <a:chExt cx="2990215" cy="2738755"/>
          </a:xfrm>
        </p:grpSpPr>
        <p:sp>
          <p:nvSpPr>
            <p:cNvPr id="18" name="object 18"/>
            <p:cNvSpPr/>
            <p:nvPr/>
          </p:nvSpPr>
          <p:spPr>
            <a:xfrm>
              <a:off x="4602479" y="3291077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2987039" y="0"/>
                  </a:moveTo>
                  <a:lnTo>
                    <a:pt x="0" y="0"/>
                  </a:lnTo>
                  <a:lnTo>
                    <a:pt x="0" y="2735580"/>
                  </a:lnTo>
                  <a:lnTo>
                    <a:pt x="2987039" y="2735580"/>
                  </a:lnTo>
                  <a:lnTo>
                    <a:pt x="2987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02479" y="3291077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39" y="0"/>
                  </a:lnTo>
                  <a:lnTo>
                    <a:pt x="2987039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282" y="5056631"/>
              <a:ext cx="823721" cy="8260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0" y="4231385"/>
              <a:ext cx="823721" cy="8252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3408425"/>
              <a:ext cx="821435" cy="8229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4231385"/>
              <a:ext cx="824483" cy="8229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5058155"/>
              <a:ext cx="824483" cy="8229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316" y="5052821"/>
              <a:ext cx="824483" cy="82295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2488692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028" y="2371344"/>
            <a:ext cx="1554479" cy="155752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40308" y="3844290"/>
            <a:ext cx="164592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955" y="4455414"/>
            <a:ext cx="1162811" cy="66293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9857231" y="3844290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15"/>
              </a:spcBef>
            </a:pP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2952" y="2372867"/>
            <a:ext cx="1551431" cy="155447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783068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96000" y="2833110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248297"/>
                </a:moveTo>
                <a:lnTo>
                  <a:pt x="0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606290" y="2425445"/>
            <a:ext cx="2987040" cy="368935"/>
          </a:xfrm>
          <a:prstGeom prst="rect">
            <a:avLst/>
          </a:prstGeom>
          <a:solidFill>
            <a:srgbClr val="3E3E3E"/>
          </a:solidFill>
          <a:ln w="3175">
            <a:solidFill>
              <a:srgbClr val="3E3E3E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430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ZOOKEEPER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08220" y="1808988"/>
            <a:ext cx="2575560" cy="469900"/>
            <a:chOff x="4808220" y="1808988"/>
            <a:chExt cx="2575560" cy="46990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8220" y="1808988"/>
              <a:ext cx="374141" cy="4693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7286" y="1808988"/>
              <a:ext cx="757427" cy="4693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9514" y="1808988"/>
              <a:ext cx="604265" cy="469391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50650"/>
            <a:ext cx="5893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Apache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Kafka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Pub-Sub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messaging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70" dirty="0">
                <a:solidFill>
                  <a:srgbClr val="F05A28"/>
                </a:solidFill>
              </a:rPr>
              <a:t>system,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consisting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85" dirty="0">
                <a:solidFill>
                  <a:srgbClr val="F05A28"/>
                </a:solidFill>
              </a:rPr>
              <a:t>of: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782170"/>
            <a:ext cx="42881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Brokers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03370">
              <a:lnSpc>
                <a:spcPct val="100000"/>
              </a:lnSpc>
              <a:spcBef>
                <a:spcPts val="700"/>
              </a:spcBef>
            </a:pPr>
            <a:r>
              <a:rPr spc="10" dirty="0"/>
              <a:t>Characteristics</a:t>
            </a:r>
            <a:r>
              <a:rPr spc="-114" dirty="0"/>
              <a:t> </a:t>
            </a:r>
            <a:r>
              <a:rPr spc="85" dirty="0"/>
              <a:t>of</a:t>
            </a:r>
            <a:r>
              <a:rPr spc="-114" dirty="0"/>
              <a:t> </a:t>
            </a:r>
            <a:r>
              <a:rPr spc="30" dirty="0"/>
              <a:t>distributed</a:t>
            </a:r>
            <a:r>
              <a:rPr spc="-110" dirty="0"/>
              <a:t> </a:t>
            </a:r>
            <a:r>
              <a:rPr spc="-25" dirty="0"/>
              <a:t>systems</a:t>
            </a:r>
            <a:endParaRPr spc="-25" dirty="0"/>
          </a:p>
          <a:p>
            <a:pPr marL="4631690" marR="59118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125" dirty="0"/>
              <a:t>W</a:t>
            </a:r>
            <a:r>
              <a:rPr spc="85" dirty="0"/>
              <a:t>o</a:t>
            </a:r>
            <a:r>
              <a:rPr spc="-45" dirty="0"/>
              <a:t>r</a:t>
            </a:r>
            <a:r>
              <a:rPr spc="-125" dirty="0"/>
              <a:t>k</a:t>
            </a:r>
            <a:r>
              <a:rPr spc="-35" dirty="0"/>
              <a:t>er</a:t>
            </a:r>
            <a:r>
              <a:rPr spc="-110" dirty="0"/>
              <a:t> </a:t>
            </a:r>
            <a:r>
              <a:rPr spc="-50" dirty="0"/>
              <a:t>n</a:t>
            </a:r>
            <a:r>
              <a:rPr spc="85" dirty="0"/>
              <a:t>o</a:t>
            </a:r>
            <a:r>
              <a:rPr spc="95" dirty="0"/>
              <a:t>d</a:t>
            </a:r>
            <a:r>
              <a:rPr spc="-10" dirty="0"/>
              <a:t>e</a:t>
            </a:r>
            <a:r>
              <a:rPr spc="-125" dirty="0"/>
              <a:t> </a:t>
            </a:r>
            <a:r>
              <a:rPr spc="-110" dirty="0"/>
              <a:t>r</a:t>
            </a:r>
            <a:r>
              <a:rPr spc="85" dirty="0"/>
              <a:t>o</a:t>
            </a:r>
            <a:r>
              <a:rPr spc="-35" dirty="0"/>
              <a:t>l</a:t>
            </a:r>
            <a:r>
              <a:rPr spc="-35" dirty="0"/>
              <a:t>e</a:t>
            </a:r>
            <a:r>
              <a:rPr spc="-35" dirty="0"/>
              <a:t>s</a:t>
            </a:r>
            <a:r>
              <a:rPr spc="-484" dirty="0"/>
              <a:t>:</a:t>
            </a:r>
            <a:r>
              <a:rPr spc="-110" dirty="0"/>
              <a:t> </a:t>
            </a:r>
            <a:r>
              <a:rPr spc="80" dirty="0"/>
              <a:t>C</a:t>
            </a:r>
            <a:r>
              <a:rPr spc="85" dirty="0"/>
              <a:t>o</a:t>
            </a:r>
            <a:r>
              <a:rPr spc="-50" dirty="0"/>
              <a:t>n</a:t>
            </a:r>
            <a:r>
              <a:rPr spc="20" dirty="0"/>
              <a:t>t</a:t>
            </a:r>
            <a:r>
              <a:rPr spc="-110" dirty="0"/>
              <a:t>r</a:t>
            </a:r>
            <a:r>
              <a:rPr spc="85" dirty="0"/>
              <a:t>o</a:t>
            </a:r>
            <a:r>
              <a:rPr spc="-35" dirty="0"/>
              <a:t>ll</a:t>
            </a:r>
            <a:r>
              <a:rPr spc="-40" dirty="0"/>
              <a:t>er</a:t>
            </a:r>
            <a:r>
              <a:rPr spc="-45" dirty="0"/>
              <a:t>s</a:t>
            </a:r>
            <a:r>
              <a:rPr spc="-280" dirty="0"/>
              <a:t>,  </a:t>
            </a:r>
            <a:r>
              <a:rPr spc="-35" dirty="0"/>
              <a:t>Leaders,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10" dirty="0"/>
              <a:t>Followers</a:t>
            </a:r>
            <a:endParaRPr spc="10" dirty="0"/>
          </a:p>
          <a:p>
            <a:pPr marL="463169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-10" dirty="0"/>
              <a:t>Reliability</a:t>
            </a:r>
            <a:r>
              <a:rPr spc="-160" dirty="0"/>
              <a:t> </a:t>
            </a:r>
            <a:r>
              <a:rPr spc="-5" dirty="0"/>
              <a:t>through</a:t>
            </a:r>
            <a:r>
              <a:rPr spc="-145" dirty="0"/>
              <a:t> </a:t>
            </a:r>
            <a:r>
              <a:rPr dirty="0"/>
              <a:t>replication</a:t>
            </a:r>
            <a:endParaRPr dirty="0"/>
          </a:p>
          <a:p>
            <a:pPr marL="463169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-15" dirty="0"/>
              <a:t>Consensus-based</a:t>
            </a:r>
            <a:r>
              <a:rPr spc="-155" dirty="0"/>
              <a:t> </a:t>
            </a:r>
            <a:r>
              <a:rPr dirty="0"/>
              <a:t>communication</a:t>
            </a:r>
            <a:endParaRPr dirty="0"/>
          </a:p>
          <a:p>
            <a:pPr marL="41033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Role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70" dirty="0"/>
              <a:t>Apache</a:t>
            </a:r>
            <a:r>
              <a:rPr spc="-114" dirty="0"/>
              <a:t> </a:t>
            </a:r>
            <a:r>
              <a:rPr spc="40" dirty="0"/>
              <a:t>Zookeeper</a:t>
            </a:r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2764" y="2463545"/>
            <a:ext cx="2327275" cy="847725"/>
            <a:chOff x="2302764" y="2463545"/>
            <a:chExt cx="2327275" cy="847725"/>
          </a:xfrm>
        </p:grpSpPr>
        <p:sp>
          <p:nvSpPr>
            <p:cNvPr id="4" name="object 4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2463545"/>
              <a:ext cx="409955" cy="23393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302764" y="4178810"/>
            <a:ext cx="2355850" cy="851535"/>
            <a:chOff x="2302764" y="4178810"/>
            <a:chExt cx="2355850" cy="851535"/>
          </a:xfrm>
        </p:grpSpPr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4796027"/>
              <a:ext cx="409955" cy="23393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62555" y="1437763"/>
            <a:ext cx="953452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296410" algn="l"/>
                <a:tab pos="82296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dash" spc="-1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800" u="dash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dash" spc="6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dash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800" u="dash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dash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tabLst>
                <a:tab pos="7173595" algn="l"/>
              </a:tabLst>
            </a:pP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X”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etr</a:t>
            </a: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0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“X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432297" y="2669285"/>
            <a:ext cx="1325245" cy="2400300"/>
            <a:chOff x="5432297" y="2669285"/>
            <a:chExt cx="1325245" cy="24003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583" y="2669285"/>
              <a:ext cx="1322831" cy="13030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297" y="3766565"/>
              <a:ext cx="1322831" cy="13030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2492501"/>
            <a:ext cx="410717" cy="40995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4632197"/>
            <a:ext cx="410717" cy="41071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952130" y="3146667"/>
            <a:ext cx="465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X”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2130" y="4241074"/>
            <a:ext cx="4610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6218" y="5158112"/>
            <a:ext cx="911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20379" y="5158112"/>
            <a:ext cx="1671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etr</a:t>
            </a: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0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61001" y="2863214"/>
            <a:ext cx="2268220" cy="1929764"/>
          </a:xfrm>
          <a:prstGeom prst="rect">
            <a:avLst/>
          </a:prstGeom>
          <a:ln w="25146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7080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135" y="4367021"/>
            <a:ext cx="371855" cy="36575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135" y="2907792"/>
            <a:ext cx="371855" cy="36575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290" algn="l"/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6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B</a:t>
            </a:r>
            <a:r>
              <a:rPr sz="1800" u="sng" spc="-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-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r>
              <a:rPr sz="1800" u="sng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961001" y="2863214"/>
            <a:ext cx="2520315" cy="2072005"/>
            <a:chOff x="4961001" y="2863214"/>
            <a:chExt cx="2520315" cy="2072005"/>
          </a:xfrm>
        </p:grpSpPr>
        <p:sp>
          <p:nvSpPr>
            <p:cNvPr id="11" name="object 11"/>
            <p:cNvSpPr/>
            <p:nvPr/>
          </p:nvSpPr>
          <p:spPr>
            <a:xfrm>
              <a:off x="4961001" y="2863214"/>
              <a:ext cx="2268220" cy="1929764"/>
            </a:xfrm>
            <a:custGeom>
              <a:avLst/>
              <a:gdLst/>
              <a:ahLst/>
              <a:cxnLst/>
              <a:rect l="l" t="t" r="r" b="b"/>
              <a:pathLst>
                <a:path w="2268220" h="1929764">
                  <a:moveTo>
                    <a:pt x="2267712" y="0"/>
                  </a:moveTo>
                  <a:lnTo>
                    <a:pt x="0" y="0"/>
                  </a:lnTo>
                  <a:lnTo>
                    <a:pt x="0" y="1106805"/>
                  </a:lnTo>
                  <a:lnTo>
                    <a:pt x="0" y="1929384"/>
                  </a:lnTo>
                  <a:lnTo>
                    <a:pt x="2267712" y="1929384"/>
                  </a:lnTo>
                  <a:lnTo>
                    <a:pt x="2267712" y="1106805"/>
                  </a:lnTo>
                  <a:lnTo>
                    <a:pt x="226771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0494" y="3970019"/>
              <a:ext cx="480822" cy="9646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5164" y="2927603"/>
              <a:ext cx="608837" cy="510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3552443"/>
              <a:ext cx="461009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4197857"/>
              <a:ext cx="461009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2907791"/>
              <a:ext cx="461009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5164" y="3573780"/>
              <a:ext cx="608836" cy="509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830" y="4213859"/>
              <a:ext cx="608837" cy="5105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91175" y="3182492"/>
              <a:ext cx="675005" cy="1270"/>
            </a:xfrm>
            <a:custGeom>
              <a:avLst/>
              <a:gdLst/>
              <a:ahLst/>
              <a:cxnLst/>
              <a:rect l="l" t="t" r="r" b="b"/>
              <a:pathLst>
                <a:path w="675004" h="1269">
                  <a:moveTo>
                    <a:pt x="0" y="0"/>
                  </a:moveTo>
                  <a:lnTo>
                    <a:pt x="674878" y="812"/>
                  </a:lnTo>
                </a:path>
              </a:pathLst>
            </a:custGeom>
            <a:ln w="2514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91175" y="3827144"/>
              <a:ext cx="675005" cy="1905"/>
            </a:xfrm>
            <a:custGeom>
              <a:avLst/>
              <a:gdLst/>
              <a:ahLst/>
              <a:cxnLst/>
              <a:rect l="l" t="t" r="r" b="b"/>
              <a:pathLst>
                <a:path w="675004" h="1904">
                  <a:moveTo>
                    <a:pt x="0" y="0"/>
                  </a:moveTo>
                  <a:lnTo>
                    <a:pt x="674878" y="1841"/>
                  </a:lnTo>
                </a:path>
              </a:pathLst>
            </a:custGeom>
            <a:ln w="25146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91175" y="4472558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270" y="0"/>
                  </a:lnTo>
                </a:path>
              </a:pathLst>
            </a:custGeom>
            <a:ln w="25146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872" y="2894075"/>
              <a:ext cx="253746" cy="2537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872" y="3539489"/>
              <a:ext cx="253746" cy="2537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444" y="4185665"/>
              <a:ext cx="253746" cy="253746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961001" y="2863214"/>
            <a:ext cx="2268220" cy="1929764"/>
          </a:xfrm>
          <a:prstGeom prst="rect">
            <a:avLst/>
          </a:prstGeom>
          <a:ln w="25146">
            <a:solidFill>
              <a:srgbClr val="3E3E3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45"/>
              </a:spcBef>
            </a:pPr>
            <a:r>
              <a:rPr sz="1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40"/>
              </a:spcBef>
            </a:pPr>
            <a:r>
              <a:rPr sz="105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~/A/…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Verdana" panose="020B0604030504040204"/>
              <a:cs typeface="Verdana" panose="020B0604030504040204"/>
            </a:endParaRPr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90"/>
              </a:spcBef>
            </a:pPr>
            <a:r>
              <a:rPr sz="105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~/B/…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 marL="175895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40"/>
              </a:spcBef>
            </a:pPr>
            <a:r>
              <a:rPr sz="105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~/C/…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0450" y="2622803"/>
            <a:ext cx="978535" cy="2322195"/>
          </a:xfrm>
          <a:custGeom>
            <a:avLst/>
            <a:gdLst/>
            <a:ahLst/>
            <a:cxnLst/>
            <a:rect l="l" t="t" r="r" b="b"/>
            <a:pathLst>
              <a:path w="978534" h="2322195">
                <a:moveTo>
                  <a:pt x="978408" y="580644"/>
                </a:moveTo>
                <a:lnTo>
                  <a:pt x="489204" y="0"/>
                </a:lnTo>
                <a:lnTo>
                  <a:pt x="489204" y="290322"/>
                </a:lnTo>
                <a:lnTo>
                  <a:pt x="0" y="290322"/>
                </a:lnTo>
                <a:lnTo>
                  <a:pt x="0" y="870966"/>
                </a:lnTo>
                <a:lnTo>
                  <a:pt x="489204" y="870966"/>
                </a:lnTo>
                <a:lnTo>
                  <a:pt x="489204" y="1160526"/>
                </a:lnTo>
                <a:lnTo>
                  <a:pt x="489204" y="1161288"/>
                </a:lnTo>
                <a:lnTo>
                  <a:pt x="489204" y="1450848"/>
                </a:lnTo>
                <a:lnTo>
                  <a:pt x="0" y="1450848"/>
                </a:lnTo>
                <a:lnTo>
                  <a:pt x="0" y="2031492"/>
                </a:lnTo>
                <a:lnTo>
                  <a:pt x="489204" y="2031492"/>
                </a:lnTo>
                <a:lnTo>
                  <a:pt x="489204" y="2321814"/>
                </a:lnTo>
                <a:lnTo>
                  <a:pt x="978408" y="1741170"/>
                </a:lnTo>
                <a:lnTo>
                  <a:pt x="489521" y="1160907"/>
                </a:lnTo>
                <a:lnTo>
                  <a:pt x="978408" y="580644"/>
                </a:lnTo>
                <a:close/>
              </a:path>
            </a:pathLst>
          </a:custGeom>
          <a:solidFill>
            <a:srgbClr val="D7E9B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488692" y="2625089"/>
            <a:ext cx="2341245" cy="2311400"/>
            <a:chOff x="2488692" y="2625089"/>
            <a:chExt cx="2341245" cy="2311400"/>
          </a:xfrm>
        </p:grpSpPr>
        <p:sp>
          <p:nvSpPr>
            <p:cNvPr id="4" name="object 4"/>
            <p:cNvSpPr/>
            <p:nvPr/>
          </p:nvSpPr>
          <p:spPr>
            <a:xfrm>
              <a:off x="3851148" y="2625089"/>
              <a:ext cx="978535" cy="2311400"/>
            </a:xfrm>
            <a:custGeom>
              <a:avLst/>
              <a:gdLst/>
              <a:ahLst/>
              <a:cxnLst/>
              <a:rect l="l" t="t" r="r" b="b"/>
              <a:pathLst>
                <a:path w="978535" h="2311400">
                  <a:moveTo>
                    <a:pt x="978408" y="290131"/>
                  </a:moveTo>
                  <a:lnTo>
                    <a:pt x="489204" y="290131"/>
                  </a:lnTo>
                  <a:lnTo>
                    <a:pt x="489204" y="0"/>
                  </a:lnTo>
                  <a:lnTo>
                    <a:pt x="0" y="580263"/>
                  </a:lnTo>
                  <a:lnTo>
                    <a:pt x="485343" y="1155954"/>
                  </a:lnTo>
                  <a:lnTo>
                    <a:pt x="0" y="1731264"/>
                  </a:lnTo>
                  <a:lnTo>
                    <a:pt x="489204" y="2311146"/>
                  </a:lnTo>
                  <a:lnTo>
                    <a:pt x="489204" y="2021205"/>
                  </a:lnTo>
                  <a:lnTo>
                    <a:pt x="978408" y="2021205"/>
                  </a:lnTo>
                  <a:lnTo>
                    <a:pt x="978408" y="1441323"/>
                  </a:lnTo>
                  <a:lnTo>
                    <a:pt x="489204" y="1441323"/>
                  </a:lnTo>
                  <a:lnTo>
                    <a:pt x="489204" y="1160526"/>
                  </a:lnTo>
                  <a:lnTo>
                    <a:pt x="489204" y="1151382"/>
                  </a:lnTo>
                  <a:lnTo>
                    <a:pt x="489204" y="870394"/>
                  </a:lnTo>
                  <a:lnTo>
                    <a:pt x="978408" y="870394"/>
                  </a:lnTo>
                  <a:lnTo>
                    <a:pt x="978408" y="290131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32126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0605" y="519066"/>
            <a:ext cx="930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15" dirty="0"/>
              <a:t> </a:t>
            </a:r>
            <a:r>
              <a:rPr spc="80" dirty="0"/>
              <a:t>Apache</a:t>
            </a:r>
            <a:r>
              <a:rPr spc="-204" dirty="0"/>
              <a:t> </a:t>
            </a:r>
            <a:r>
              <a:rPr spc="-55" dirty="0"/>
              <a:t>Kafka</a:t>
            </a:r>
            <a:r>
              <a:rPr spc="-215" dirty="0"/>
              <a:t> </a:t>
            </a:r>
            <a:r>
              <a:rPr spc="-70" dirty="0"/>
              <a:t>Starts</a:t>
            </a:r>
            <a:r>
              <a:rPr spc="-225" dirty="0"/>
              <a:t> </a:t>
            </a:r>
            <a:r>
              <a:rPr spc="40" dirty="0"/>
              <a:t>to</a:t>
            </a:r>
            <a:r>
              <a:rPr spc="-210" dirty="0"/>
              <a:t> </a:t>
            </a:r>
            <a:r>
              <a:rPr spc="-50" dirty="0"/>
              <a:t>Differentiate</a:t>
            </a:r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2279014" y="5829804"/>
            <a:ext cx="769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“A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high-throughput</a:t>
            </a:r>
            <a:r>
              <a:rPr sz="24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24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system.”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62555" y="1437763"/>
            <a:ext cx="953452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Verdana" panose="020B0604030504040204"/>
              <a:cs typeface="Verdana" panose="020B0604030504040204"/>
            </a:endParaRPr>
          </a:p>
          <a:p>
            <a:pPr marR="66040" algn="ctr">
              <a:lnSpc>
                <a:spcPct val="100000"/>
              </a:lnSpc>
            </a:pPr>
            <a:r>
              <a:rPr sz="2000" spc="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000" spc="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400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=&gt;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eek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791075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1289303" y="0"/>
                </a:moveTo>
                <a:lnTo>
                  <a:pt x="0" y="0"/>
                </a:lnTo>
                <a:lnTo>
                  <a:pt x="0" y="1097280"/>
                </a:lnTo>
                <a:lnTo>
                  <a:pt x="1289303" y="1097280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78502" y="2642616"/>
          <a:ext cx="268097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/>
                <a:gridCol w="1320165"/>
              </a:tblGrid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1152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0891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1289303" y="0"/>
                </a:moveTo>
                <a:lnTo>
                  <a:pt x="0" y="0"/>
                </a:lnTo>
                <a:lnTo>
                  <a:pt x="0" y="1097279"/>
                </a:lnTo>
                <a:lnTo>
                  <a:pt x="1289303" y="1097279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1339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1289304" y="0"/>
                </a:moveTo>
                <a:lnTo>
                  <a:pt x="0" y="0"/>
                </a:lnTo>
                <a:lnTo>
                  <a:pt x="0" y="1097280"/>
                </a:lnTo>
                <a:lnTo>
                  <a:pt x="1289304" y="1097280"/>
                </a:lnTo>
                <a:lnTo>
                  <a:pt x="1289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1289303" y="0"/>
                </a:moveTo>
                <a:lnTo>
                  <a:pt x="0" y="0"/>
                </a:lnTo>
                <a:lnTo>
                  <a:pt x="0" y="1097279"/>
                </a:lnTo>
                <a:lnTo>
                  <a:pt x="1289303" y="1097279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378" y="4518659"/>
            <a:ext cx="182879" cy="3665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378" y="3368040"/>
            <a:ext cx="182879" cy="3665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791075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97443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7442" y="4181571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1339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4" y="0"/>
                </a:lnTo>
                <a:lnTo>
                  <a:pt x="1289304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9720" y="1437763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7" name="object 27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97442" y="4181571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2862" y="1437763"/>
            <a:ext cx="84328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</a:t>
            </a:r>
            <a:r>
              <a:rPr sz="1800" u="sng" spc="-6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3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6" name="object 26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791075" y="2655189"/>
            <a:ext cx="1289685" cy="109728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1844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862" y="1437763"/>
            <a:ext cx="88963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4" name="object 24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1289303" y="1097279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79"/>
                  </a:lnTo>
                  <a:lnTo>
                    <a:pt x="0" y="109727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03647" y="4181571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78502" y="2642616"/>
            <a:ext cx="1314450" cy="1122680"/>
            <a:chOff x="4778502" y="2642616"/>
            <a:chExt cx="1314450" cy="1122680"/>
          </a:xfrm>
        </p:grpSpPr>
        <p:sp>
          <p:nvSpPr>
            <p:cNvPr id="30" name="object 30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1289303" y="1097280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03647" y="3028638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79" y="3509771"/>
            <a:ext cx="274320" cy="550163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WPS Presentation</Application>
  <PresentationFormat>On-screen Show (4:3)</PresentationFormat>
  <Paragraphs>298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Arial MT</vt:lpstr>
      <vt:lpstr>Office Theme</vt:lpstr>
      <vt:lpstr>Getting to Know Apache Kafka’s  Architecture</vt:lpstr>
      <vt:lpstr>PowerPoint 演示文稿</vt:lpstr>
      <vt:lpstr>Apache Kafka as a Messaging System</vt:lpstr>
      <vt:lpstr>Apache Kafka as a Messaging System</vt:lpstr>
      <vt:lpstr>Apache Kafka as a Messaging System</vt:lpstr>
      <vt:lpstr>How Apache Kafka Starts to Differentiate</vt:lpstr>
      <vt:lpstr>The Apache Kafka Cluster</vt:lpstr>
      <vt:lpstr>The Apache Kafka Cluster</vt:lpstr>
      <vt:lpstr>The Apache Kafka Cluster</vt:lpstr>
      <vt:lpstr>The Apache Kafka Cluster</vt:lpstr>
      <vt:lpstr>The Apache Kafka Cluster</vt:lpstr>
      <vt:lpstr>Distributed Systems</vt:lpstr>
      <vt:lpstr>Distributed Systems: Controller Election</vt:lpstr>
      <vt:lpstr>Distributed Systems: The Cluster</vt:lpstr>
      <vt:lpstr>Distributed Systems: Getting Work Done</vt:lpstr>
      <vt:lpstr>Task redundancy</vt:lpstr>
      <vt:lpstr>Distributed Systems: Getting Work Done  (Reliably)</vt:lpstr>
      <vt:lpstr>Distributed Systems: Getting Work Done  (Reliably)</vt:lpstr>
      <vt:lpstr>Sources of Work in Apache Kafka</vt:lpstr>
      <vt:lpstr>Distributed Systems: Communication and  Consensus</vt:lpstr>
      <vt:lpstr>Apache Zookeeper</vt:lpstr>
      <vt:lpstr>Apache Kafka’s Distributed Architecture</vt:lpstr>
      <vt:lpstr>Apache Kafka is a Pub-Sub messaging  system, consisting of: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Apache Kafka’s  Architecture</dc:title>
  <dc:creator>Ryan Plant</dc:creator>
  <cp:lastModifiedBy>Steve Sam</cp:lastModifiedBy>
  <cp:revision>1</cp:revision>
  <dcterms:created xsi:type="dcterms:W3CDTF">2022-10-22T17:53:50Z</dcterms:created>
  <dcterms:modified xsi:type="dcterms:W3CDTF">2022-10-22T17:53:51Z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2022-10-22T05:30:00Z</vt:filetime>
  </property>
  <property fmtid="{D5CDD505-2E9C-101B-9397-08002B2CF9AE}" pid="5" name="ICV">
    <vt:lpwstr>193F835CA4F642EFB6FD026AFA4A6EF7</vt:lpwstr>
  </property>
  <property fmtid="{D5CDD505-2E9C-101B-9397-08002B2CF9AE}" pid="6" name="KSOProductBuildVer">
    <vt:lpwstr>1033-11.2.0.11341</vt:lpwstr>
  </property>
</Properties>
</file>