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77121" y="860991"/>
            <a:ext cx="11549857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7121" y="860991"/>
            <a:ext cx="11549857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4275" y="3559614"/>
            <a:ext cx="16775548" cy="416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518315"/>
            <a:ext cx="7652384" cy="113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50" spc="-540" dirty="0">
                <a:solidFill>
                  <a:srgbClr val="171717"/>
                </a:solidFill>
              </a:rPr>
              <a:t>W</a:t>
            </a:r>
            <a:r>
              <a:rPr sz="7250" spc="-245" dirty="0">
                <a:solidFill>
                  <a:srgbClr val="171717"/>
                </a:solidFill>
              </a:rPr>
              <a:t>o</a:t>
            </a:r>
            <a:r>
              <a:rPr sz="7250" spc="-75" dirty="0">
                <a:solidFill>
                  <a:srgbClr val="171717"/>
                </a:solidFill>
              </a:rPr>
              <a:t>r</a:t>
            </a:r>
            <a:r>
              <a:rPr sz="7250" spc="-505" dirty="0">
                <a:solidFill>
                  <a:srgbClr val="171717"/>
                </a:solidFill>
              </a:rPr>
              <a:t>k</a:t>
            </a:r>
            <a:r>
              <a:rPr sz="7250" spc="-290" dirty="0">
                <a:solidFill>
                  <a:srgbClr val="171717"/>
                </a:solidFill>
              </a:rPr>
              <a:t>i</a:t>
            </a:r>
            <a:r>
              <a:rPr sz="7250" spc="-35" dirty="0">
                <a:solidFill>
                  <a:srgbClr val="171717"/>
                </a:solidFill>
              </a:rPr>
              <a:t>n</a:t>
            </a:r>
            <a:r>
              <a:rPr sz="7250" spc="195" dirty="0">
                <a:solidFill>
                  <a:srgbClr val="171717"/>
                </a:solidFill>
              </a:rPr>
              <a:t>g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-395" dirty="0">
                <a:solidFill>
                  <a:srgbClr val="171717"/>
                </a:solidFill>
              </a:rPr>
              <a:t>w</a:t>
            </a:r>
            <a:r>
              <a:rPr sz="7250" spc="-290" dirty="0">
                <a:solidFill>
                  <a:srgbClr val="171717"/>
                </a:solidFill>
              </a:rPr>
              <a:t>i</a:t>
            </a:r>
            <a:r>
              <a:rPr sz="7250" spc="395" dirty="0">
                <a:solidFill>
                  <a:srgbClr val="171717"/>
                </a:solidFill>
              </a:rPr>
              <a:t>t</a:t>
            </a:r>
            <a:r>
              <a:rPr sz="7250" spc="150" dirty="0">
                <a:solidFill>
                  <a:srgbClr val="171717"/>
                </a:solidFill>
              </a:rPr>
              <a:t>h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-585" dirty="0">
                <a:solidFill>
                  <a:srgbClr val="171717"/>
                </a:solidFill>
              </a:rPr>
              <a:t>A</a:t>
            </a:r>
            <a:r>
              <a:rPr sz="7250" spc="-75" dirty="0">
                <a:solidFill>
                  <a:srgbClr val="171717"/>
                </a:solidFill>
              </a:rPr>
              <a:t>rr</a:t>
            </a:r>
            <a:r>
              <a:rPr sz="7250" spc="-405" dirty="0">
                <a:solidFill>
                  <a:srgbClr val="171717"/>
                </a:solidFill>
              </a:rPr>
              <a:t>a</a:t>
            </a:r>
            <a:r>
              <a:rPr sz="7250" spc="-204" dirty="0">
                <a:solidFill>
                  <a:srgbClr val="171717"/>
                </a:solidFill>
              </a:rPr>
              <a:t>y</a:t>
            </a:r>
            <a:r>
              <a:rPr sz="7250" spc="-320" dirty="0">
                <a:solidFill>
                  <a:srgbClr val="171717"/>
                </a:solidFill>
              </a:rPr>
              <a:t>s</a:t>
            </a:r>
            <a:endParaRPr sz="72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8547" y="860991"/>
            <a:ext cx="7147559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Java</a:t>
            </a:r>
            <a:r>
              <a:rPr spc="-175" dirty="0"/>
              <a:t> </a:t>
            </a:r>
            <a:r>
              <a:rPr spc="-10" dirty="0"/>
              <a:t>Primitive</a:t>
            </a:r>
            <a:r>
              <a:rPr spc="-175" dirty="0"/>
              <a:t> </a:t>
            </a:r>
            <a:r>
              <a:rPr spc="-105" dirty="0"/>
              <a:t>Arrays</a:t>
            </a:r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4948042" y="3439104"/>
            <a:ext cx="714375" cy="1456055"/>
            <a:chOff x="4948042" y="3439104"/>
            <a:chExt cx="714375" cy="1456055"/>
          </a:xfrm>
        </p:grpSpPr>
        <p:sp>
          <p:nvSpPr>
            <p:cNvPr id="4" name="object 4"/>
            <p:cNvSpPr/>
            <p:nvPr/>
          </p:nvSpPr>
          <p:spPr>
            <a:xfrm>
              <a:off x="4979454" y="3637686"/>
              <a:ext cx="582930" cy="1225550"/>
            </a:xfrm>
            <a:custGeom>
              <a:avLst/>
              <a:gdLst/>
              <a:ahLst/>
              <a:cxnLst/>
              <a:rect l="l" t="t" r="r" b="b"/>
              <a:pathLst>
                <a:path w="582929" h="1225550">
                  <a:moveTo>
                    <a:pt x="0" y="1225550"/>
                  </a:moveTo>
                  <a:lnTo>
                    <a:pt x="569262" y="28368"/>
                  </a:lnTo>
                  <a:lnTo>
                    <a:pt x="582751" y="0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35241" y="3439104"/>
              <a:ext cx="227329" cy="281305"/>
            </a:xfrm>
            <a:custGeom>
              <a:avLst/>
              <a:gdLst/>
              <a:ahLst/>
              <a:cxnLst/>
              <a:rect l="l" t="t" r="r" b="b"/>
              <a:pathLst>
                <a:path w="227329" h="281304">
                  <a:moveTo>
                    <a:pt x="221391" y="0"/>
                  </a:moveTo>
                  <a:lnTo>
                    <a:pt x="0" y="172992"/>
                  </a:lnTo>
                  <a:lnTo>
                    <a:pt x="226950" y="280908"/>
                  </a:lnTo>
                  <a:lnTo>
                    <a:pt x="22139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6688432" y="3506050"/>
            <a:ext cx="251460" cy="1357630"/>
            <a:chOff x="6688432" y="3506050"/>
            <a:chExt cx="251460" cy="1357630"/>
          </a:xfrm>
        </p:grpSpPr>
        <p:sp>
          <p:nvSpPr>
            <p:cNvPr id="7" name="object 7"/>
            <p:cNvSpPr/>
            <p:nvPr/>
          </p:nvSpPr>
          <p:spPr>
            <a:xfrm>
              <a:off x="6814083" y="3725938"/>
              <a:ext cx="0" cy="1137920"/>
            </a:xfrm>
            <a:custGeom>
              <a:avLst/>
              <a:gdLst/>
              <a:ahLst/>
              <a:cxnLst/>
              <a:rect l="l" t="t" r="r" b="b"/>
              <a:pathLst>
                <a:path h="1137920">
                  <a:moveTo>
                    <a:pt x="0" y="0"/>
                  </a:moveTo>
                  <a:lnTo>
                    <a:pt x="0" y="1137298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88432" y="350605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401101" y="3494379"/>
            <a:ext cx="1400810" cy="1400810"/>
            <a:chOff x="8401101" y="3494379"/>
            <a:chExt cx="1400810" cy="1400810"/>
          </a:xfrm>
        </p:grpSpPr>
        <p:sp>
          <p:nvSpPr>
            <p:cNvPr id="10" name="object 10"/>
            <p:cNvSpPr/>
            <p:nvPr/>
          </p:nvSpPr>
          <p:spPr>
            <a:xfrm>
              <a:off x="8556586" y="3649864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1213372" y="1213372"/>
                  </a:moveTo>
                  <a:lnTo>
                    <a:pt x="22212" y="222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01101" y="349437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88848" y="266545"/>
                  </a:lnTo>
                  <a:lnTo>
                    <a:pt x="266545" y="88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2653897" y="3491463"/>
            <a:ext cx="262890" cy="1372235"/>
            <a:chOff x="12653897" y="3491463"/>
            <a:chExt cx="262890" cy="1372235"/>
          </a:xfrm>
        </p:grpSpPr>
        <p:sp>
          <p:nvSpPr>
            <p:cNvPr id="13" name="object 13"/>
            <p:cNvSpPr/>
            <p:nvPr/>
          </p:nvSpPr>
          <p:spPr>
            <a:xfrm>
              <a:off x="12779548" y="3711351"/>
              <a:ext cx="0" cy="1151890"/>
            </a:xfrm>
            <a:custGeom>
              <a:avLst/>
              <a:gdLst/>
              <a:ahLst/>
              <a:cxnLst/>
              <a:rect l="l" t="t" r="r" b="b"/>
              <a:pathLst>
                <a:path h="1151889">
                  <a:moveTo>
                    <a:pt x="0" y="0"/>
                  </a:moveTo>
                  <a:lnTo>
                    <a:pt x="0" y="1151885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653897" y="349146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790532" y="3711351"/>
              <a:ext cx="0" cy="1151890"/>
            </a:xfrm>
            <a:custGeom>
              <a:avLst/>
              <a:gdLst/>
              <a:ahLst/>
              <a:cxnLst/>
              <a:rect l="l" t="t" r="r" b="b"/>
              <a:pathLst>
                <a:path h="1151889">
                  <a:moveTo>
                    <a:pt x="0" y="0"/>
                  </a:moveTo>
                  <a:lnTo>
                    <a:pt x="0" y="1151885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664881" y="349146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1058742" y="7031670"/>
            <a:ext cx="251460" cy="1372235"/>
            <a:chOff x="11058742" y="7031670"/>
            <a:chExt cx="251460" cy="1372235"/>
          </a:xfrm>
        </p:grpSpPr>
        <p:sp>
          <p:nvSpPr>
            <p:cNvPr id="18" name="object 18"/>
            <p:cNvSpPr/>
            <p:nvPr/>
          </p:nvSpPr>
          <p:spPr>
            <a:xfrm>
              <a:off x="11184392" y="7251557"/>
              <a:ext cx="0" cy="1151890"/>
            </a:xfrm>
            <a:custGeom>
              <a:avLst/>
              <a:gdLst/>
              <a:ahLst/>
              <a:cxnLst/>
              <a:rect l="l" t="t" r="r" b="b"/>
              <a:pathLst>
                <a:path h="1151890">
                  <a:moveTo>
                    <a:pt x="0" y="0"/>
                  </a:moveTo>
                  <a:lnTo>
                    <a:pt x="0" y="1151885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058742" y="703167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2380795" y="7031670"/>
            <a:ext cx="251460" cy="1372235"/>
            <a:chOff x="12380795" y="7031670"/>
            <a:chExt cx="251460" cy="1372235"/>
          </a:xfrm>
        </p:grpSpPr>
        <p:sp>
          <p:nvSpPr>
            <p:cNvPr id="21" name="object 21"/>
            <p:cNvSpPr/>
            <p:nvPr/>
          </p:nvSpPr>
          <p:spPr>
            <a:xfrm>
              <a:off x="12506446" y="7251557"/>
              <a:ext cx="0" cy="1151890"/>
            </a:xfrm>
            <a:custGeom>
              <a:avLst/>
              <a:gdLst/>
              <a:ahLst/>
              <a:cxnLst/>
              <a:rect l="l" t="t" r="r" b="b"/>
              <a:pathLst>
                <a:path h="1151890">
                  <a:moveTo>
                    <a:pt x="0" y="0"/>
                  </a:moveTo>
                  <a:lnTo>
                    <a:pt x="0" y="1151885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380795" y="703167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3702859" y="7031670"/>
            <a:ext cx="251460" cy="1372235"/>
            <a:chOff x="13702859" y="7031670"/>
            <a:chExt cx="251460" cy="1372235"/>
          </a:xfrm>
        </p:grpSpPr>
        <p:sp>
          <p:nvSpPr>
            <p:cNvPr id="24" name="object 24"/>
            <p:cNvSpPr/>
            <p:nvPr/>
          </p:nvSpPr>
          <p:spPr>
            <a:xfrm>
              <a:off x="13828510" y="7251557"/>
              <a:ext cx="0" cy="1151890"/>
            </a:xfrm>
            <a:custGeom>
              <a:avLst/>
              <a:gdLst/>
              <a:ahLst/>
              <a:cxnLst/>
              <a:rect l="l" t="t" r="r" b="b"/>
              <a:pathLst>
                <a:path h="1151890">
                  <a:moveTo>
                    <a:pt x="0" y="0"/>
                  </a:moveTo>
                  <a:lnTo>
                    <a:pt x="0" y="1151885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702859" y="703167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5024924" y="7031670"/>
            <a:ext cx="251460" cy="1372235"/>
            <a:chOff x="15024924" y="7031670"/>
            <a:chExt cx="251460" cy="1372235"/>
          </a:xfrm>
        </p:grpSpPr>
        <p:sp>
          <p:nvSpPr>
            <p:cNvPr id="27" name="object 27"/>
            <p:cNvSpPr/>
            <p:nvPr/>
          </p:nvSpPr>
          <p:spPr>
            <a:xfrm>
              <a:off x="15150575" y="7251557"/>
              <a:ext cx="0" cy="1151890"/>
            </a:xfrm>
            <a:custGeom>
              <a:avLst/>
              <a:gdLst/>
              <a:ahLst/>
              <a:cxnLst/>
              <a:rect l="l" t="t" r="r" b="b"/>
              <a:pathLst>
                <a:path h="1151890">
                  <a:moveTo>
                    <a:pt x="0" y="0"/>
                  </a:moveTo>
                  <a:lnTo>
                    <a:pt x="0" y="1151885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024924" y="703167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6128964" y="7031670"/>
            <a:ext cx="251460" cy="1372235"/>
            <a:chOff x="16128964" y="7031670"/>
            <a:chExt cx="251460" cy="1372235"/>
          </a:xfrm>
        </p:grpSpPr>
        <p:sp>
          <p:nvSpPr>
            <p:cNvPr id="30" name="object 30"/>
            <p:cNvSpPr/>
            <p:nvPr/>
          </p:nvSpPr>
          <p:spPr>
            <a:xfrm>
              <a:off x="16254615" y="7251557"/>
              <a:ext cx="0" cy="1151890"/>
            </a:xfrm>
            <a:custGeom>
              <a:avLst/>
              <a:gdLst/>
              <a:ahLst/>
              <a:cxnLst/>
              <a:rect l="l" t="t" r="r" b="b"/>
              <a:pathLst>
                <a:path h="1151890">
                  <a:moveTo>
                    <a:pt x="0" y="0"/>
                  </a:moveTo>
                  <a:lnTo>
                    <a:pt x="0" y="1151885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128964" y="703167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703930" y="2633996"/>
            <a:ext cx="14538960" cy="7868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768985" algn="ctr">
              <a:lnSpc>
                <a:spcPct val="100000"/>
              </a:lnSpc>
              <a:spcBef>
                <a:spcPts val="135"/>
              </a:spcBef>
            </a:pPr>
            <a:r>
              <a:rPr sz="4500" spc="15" dirty="0">
                <a:latin typeface="Courier New" panose="02070309020205020404"/>
                <a:cs typeface="Courier New" panose="02070309020205020404"/>
              </a:rPr>
              <a:t>int[]</a:t>
            </a:r>
            <a:r>
              <a:rPr sz="4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ids</a:t>
            </a:r>
            <a:r>
              <a:rPr sz="4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4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int[10];</a:t>
            </a:r>
            <a:endParaRPr sz="4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6000">
              <a:latin typeface="Courier New" panose="02070309020205020404"/>
              <a:cs typeface="Courier New" panose="02070309020205020404"/>
            </a:endParaRPr>
          </a:p>
          <a:p>
            <a:pPr marL="1637665">
              <a:lnSpc>
                <a:spcPct val="100000"/>
              </a:lnSpc>
              <a:spcBef>
                <a:spcPts val="4815"/>
              </a:spcBef>
              <a:tabLst>
                <a:tab pos="3413760" algn="l"/>
                <a:tab pos="5145405" algn="l"/>
                <a:tab pos="9540875" algn="l"/>
              </a:tabLst>
            </a:pPr>
            <a:r>
              <a:rPr sz="445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	</a:t>
            </a:r>
            <a:r>
              <a:rPr sz="445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	</a:t>
            </a:r>
            <a:r>
              <a:rPr sz="445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445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5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	</a:t>
            </a:r>
            <a:r>
              <a:rPr sz="445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Size</a:t>
            </a:r>
            <a:endParaRPr sz="4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4500" spc="15" dirty="0">
                <a:latin typeface="Courier New" panose="02070309020205020404"/>
                <a:cs typeface="Courier New" panose="02070309020205020404"/>
              </a:rPr>
              <a:t>int[] ids 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 new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int[] {54, 22, 37,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1, 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99};</a:t>
            </a:r>
            <a:endParaRPr sz="4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950">
              <a:latin typeface="Courier New" panose="02070309020205020404"/>
              <a:cs typeface="Courier New" panose="02070309020205020404"/>
            </a:endParaRPr>
          </a:p>
          <a:p>
            <a:pPr marL="8217535">
              <a:lnSpc>
                <a:spcPct val="100000"/>
              </a:lnSpc>
              <a:tabLst>
                <a:tab pos="9599295" algn="l"/>
                <a:tab pos="10981690" algn="l"/>
                <a:tab pos="12364085" algn="l"/>
                <a:tab pos="13401040" algn="l"/>
              </a:tabLst>
            </a:pPr>
            <a:r>
              <a:rPr sz="4500" spc="20" dirty="0">
                <a:latin typeface="Courier New" panose="02070309020205020404"/>
                <a:cs typeface="Courier New" panose="02070309020205020404"/>
              </a:rPr>
              <a:t>0	1	2	3	4</a:t>
            </a:r>
            <a:endParaRPr sz="4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600">
              <a:latin typeface="Courier New" panose="02070309020205020404"/>
              <a:cs typeface="Courier New" panose="02070309020205020404"/>
            </a:endParaRPr>
          </a:p>
          <a:p>
            <a:pPr marR="93345" algn="ctr">
              <a:lnSpc>
                <a:spcPct val="100000"/>
              </a:lnSpc>
            </a:pPr>
            <a:r>
              <a:rPr sz="4500" spc="15" dirty="0">
                <a:latin typeface="Courier New" panose="02070309020205020404"/>
                <a:cs typeface="Courier New" panose="02070309020205020404"/>
              </a:rPr>
              <a:t>int[]</a:t>
            </a:r>
            <a:r>
              <a:rPr sz="45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ids 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 {54,</a:t>
            </a:r>
            <a:r>
              <a:rPr sz="45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22, 37, 1,</a:t>
            </a:r>
            <a:r>
              <a:rPr sz="45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99};</a:t>
            </a:r>
            <a:endParaRPr sz="4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223" y="860991"/>
            <a:ext cx="75342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Array</a:t>
            </a:r>
            <a:r>
              <a:rPr spc="-175" dirty="0"/>
              <a:t> </a:t>
            </a:r>
            <a:r>
              <a:rPr spc="-85" dirty="0"/>
              <a:t>Value</a:t>
            </a:r>
            <a:r>
              <a:rPr spc="-170" dirty="0"/>
              <a:t> </a:t>
            </a:r>
            <a:r>
              <a:rPr spc="15" dirty="0"/>
              <a:t>Allocation</a:t>
            </a:r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11371" y="4077822"/>
          <a:ext cx="10487025" cy="93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/>
                <a:gridCol w="1047115"/>
                <a:gridCol w="1047115"/>
                <a:gridCol w="1047114"/>
                <a:gridCol w="1047114"/>
                <a:gridCol w="1047114"/>
                <a:gridCol w="1047114"/>
                <a:gridCol w="1047115"/>
                <a:gridCol w="1047115"/>
                <a:gridCol w="1047115"/>
              </a:tblGrid>
              <a:tr h="460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6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7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8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9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227348" y="4145312"/>
            <a:ext cx="1457325" cy="316865"/>
            <a:chOff x="3227348" y="4145312"/>
            <a:chExt cx="1457325" cy="316865"/>
          </a:xfrm>
        </p:grpSpPr>
        <p:sp>
          <p:nvSpPr>
            <p:cNvPr id="5" name="object 5"/>
            <p:cNvSpPr/>
            <p:nvPr/>
          </p:nvSpPr>
          <p:spPr>
            <a:xfrm>
              <a:off x="3258761" y="4176725"/>
              <a:ext cx="1207770" cy="165100"/>
            </a:xfrm>
            <a:custGeom>
              <a:avLst/>
              <a:gdLst/>
              <a:ahLst/>
              <a:cxnLst/>
              <a:rect l="l" t="t" r="r" b="b"/>
              <a:pathLst>
                <a:path w="1207770" h="165100">
                  <a:moveTo>
                    <a:pt x="0" y="0"/>
                  </a:moveTo>
                  <a:lnTo>
                    <a:pt x="1176594" y="160765"/>
                  </a:lnTo>
                  <a:lnTo>
                    <a:pt x="1207718" y="165017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18346" y="4212996"/>
              <a:ext cx="266065" cy="249554"/>
            </a:xfrm>
            <a:custGeom>
              <a:avLst/>
              <a:gdLst/>
              <a:ahLst/>
              <a:cxnLst/>
              <a:rect l="l" t="t" r="r" b="b"/>
              <a:pathLst>
                <a:path w="266064" h="249554">
                  <a:moveTo>
                    <a:pt x="34020" y="0"/>
                  </a:moveTo>
                  <a:lnTo>
                    <a:pt x="0" y="248988"/>
                  </a:lnTo>
                  <a:lnTo>
                    <a:pt x="265998" y="158514"/>
                  </a:lnTo>
                  <a:lnTo>
                    <a:pt x="340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227348" y="4726871"/>
            <a:ext cx="1457325" cy="323215"/>
            <a:chOff x="3227348" y="4726871"/>
            <a:chExt cx="1457325" cy="323215"/>
          </a:xfrm>
        </p:grpSpPr>
        <p:sp>
          <p:nvSpPr>
            <p:cNvPr id="8" name="object 8"/>
            <p:cNvSpPr/>
            <p:nvPr/>
          </p:nvSpPr>
          <p:spPr>
            <a:xfrm>
              <a:off x="3258761" y="4846863"/>
              <a:ext cx="1208405" cy="171450"/>
            </a:xfrm>
            <a:custGeom>
              <a:avLst/>
              <a:gdLst/>
              <a:ahLst/>
              <a:cxnLst/>
              <a:rect l="l" t="t" r="r" b="b"/>
              <a:pathLst>
                <a:path w="1208404" h="171450">
                  <a:moveTo>
                    <a:pt x="0" y="171388"/>
                  </a:moveTo>
                  <a:lnTo>
                    <a:pt x="1176773" y="4413"/>
                  </a:lnTo>
                  <a:lnTo>
                    <a:pt x="1207874" y="0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17883" y="4726871"/>
              <a:ext cx="266700" cy="248920"/>
            </a:xfrm>
            <a:custGeom>
              <a:avLst/>
              <a:gdLst/>
              <a:ahLst/>
              <a:cxnLst/>
              <a:rect l="l" t="t" r="r" b="b"/>
              <a:pathLst>
                <a:path w="266700" h="248920">
                  <a:moveTo>
                    <a:pt x="0" y="0"/>
                  </a:moveTo>
                  <a:lnTo>
                    <a:pt x="35304" y="248809"/>
                  </a:lnTo>
                  <a:lnTo>
                    <a:pt x="266460" y="89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15484" y="2633996"/>
            <a:ext cx="19502120" cy="3996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755015" algn="ctr">
              <a:lnSpc>
                <a:spcPct val="100000"/>
              </a:lnSpc>
              <a:spcBef>
                <a:spcPts val="135"/>
              </a:spcBef>
            </a:pPr>
            <a:r>
              <a:rPr sz="4500" spc="15" dirty="0">
                <a:latin typeface="Courier New" panose="02070309020205020404"/>
                <a:cs typeface="Courier New" panose="02070309020205020404"/>
              </a:rPr>
              <a:t>int[]</a:t>
            </a:r>
            <a:r>
              <a:rPr sz="4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ids</a:t>
            </a:r>
            <a:r>
              <a:rPr sz="4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1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4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500" spc="20" dirty="0">
                <a:latin typeface="Courier New" panose="02070309020205020404"/>
                <a:cs typeface="Courier New" panose="02070309020205020404"/>
              </a:rPr>
              <a:t>int[10];</a:t>
            </a:r>
            <a:endParaRPr sz="4500">
              <a:latin typeface="Courier New" panose="02070309020205020404"/>
              <a:cs typeface="Courier New" panose="02070309020205020404"/>
            </a:endParaRPr>
          </a:p>
          <a:p>
            <a:pPr marL="998855" marR="16640810" indent="-372110">
              <a:lnSpc>
                <a:spcPct val="124000"/>
              </a:lnSpc>
              <a:spcBef>
                <a:spcPts val="2255"/>
              </a:spcBef>
            </a:pPr>
            <a:r>
              <a:rPr sz="445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Element  </a:t>
            </a:r>
            <a:r>
              <a:rPr sz="445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Index</a:t>
            </a: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400"/>
              </a:spcBef>
            </a:pPr>
            <a:r>
              <a:rPr sz="4100" spc="5" dirty="0">
                <a:latin typeface="Courier New" panose="02070309020205020404"/>
                <a:cs typeface="Courier New" panose="02070309020205020404"/>
              </a:rPr>
              <a:t>String[]</a:t>
            </a:r>
            <a:r>
              <a:rPr sz="41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100" spc="5" dirty="0">
                <a:latin typeface="Courier New" panose="02070309020205020404"/>
                <a:cs typeface="Courier New" panose="02070309020205020404"/>
              </a:rPr>
              <a:t>instruments</a:t>
            </a:r>
            <a:r>
              <a:rPr sz="41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100" spc="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1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100" spc="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41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100" spc="5" dirty="0">
                <a:latin typeface="Courier New" panose="02070309020205020404"/>
                <a:cs typeface="Courier New" panose="02070309020205020404"/>
              </a:rPr>
              <a:t>String[]{"guitar",</a:t>
            </a:r>
            <a:r>
              <a:rPr sz="41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100" spc="5" dirty="0">
                <a:latin typeface="Courier New" panose="02070309020205020404"/>
                <a:cs typeface="Courier New" panose="02070309020205020404"/>
              </a:rPr>
              <a:t>"drums",</a:t>
            </a:r>
            <a:r>
              <a:rPr sz="41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4100" spc="10" dirty="0">
                <a:latin typeface="Courier New" panose="02070309020205020404"/>
                <a:cs typeface="Courier New" panose="02070309020205020404"/>
              </a:rPr>
              <a:t>"bass"}</a:t>
            </a:r>
            <a:endParaRPr sz="41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811371" y="9768092"/>
          <a:ext cx="6476365" cy="93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3285"/>
                <a:gridCol w="2153285"/>
                <a:gridCol w="2153285"/>
              </a:tblGrid>
              <a:tr h="921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600" dirty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18065" y="9860520"/>
            <a:ext cx="15081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Index</a:t>
            </a:r>
            <a:endParaRPr sz="44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5150" y="10137642"/>
            <a:ext cx="1466850" cy="251460"/>
            <a:chOff x="3075150" y="10137642"/>
            <a:chExt cx="1466850" cy="251460"/>
          </a:xfrm>
        </p:grpSpPr>
        <p:sp>
          <p:nvSpPr>
            <p:cNvPr id="14" name="object 14"/>
            <p:cNvSpPr/>
            <p:nvPr/>
          </p:nvSpPr>
          <p:spPr>
            <a:xfrm>
              <a:off x="3075150" y="10263293"/>
              <a:ext cx="1246505" cy="0"/>
            </a:xfrm>
            <a:custGeom>
              <a:avLst/>
              <a:gdLst/>
              <a:ahLst/>
              <a:cxnLst/>
              <a:rect l="l" t="t" r="r" b="b"/>
              <a:pathLst>
                <a:path w="1246504">
                  <a:moveTo>
                    <a:pt x="0" y="0"/>
                  </a:moveTo>
                  <a:lnTo>
                    <a:pt x="1214964" y="0"/>
                  </a:lnTo>
                  <a:lnTo>
                    <a:pt x="1246376" y="0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90114" y="10137642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59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675581" y="7221359"/>
          <a:ext cx="3895090" cy="213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215"/>
              </a:tblGrid>
              <a:tr h="708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600" spc="20" dirty="0">
                          <a:latin typeface="Courier New" panose="02070309020205020404"/>
                          <a:cs typeface="Courier New" panose="02070309020205020404"/>
                        </a:rPr>
                        <a:t>"guitar"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8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600" spc="20" dirty="0">
                          <a:latin typeface="Courier New" panose="02070309020205020404"/>
                          <a:cs typeface="Courier New" panose="02070309020205020404"/>
                        </a:rPr>
                        <a:t>"drums"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8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600" spc="20" dirty="0">
                          <a:latin typeface="Courier New" panose="02070309020205020404"/>
                          <a:cs typeface="Courier New" panose="02070309020205020404"/>
                        </a:rPr>
                        <a:t>"bass"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5903505" y="7631133"/>
            <a:ext cx="5589905" cy="1935480"/>
            <a:chOff x="5903505" y="7631133"/>
            <a:chExt cx="5589905" cy="1935480"/>
          </a:xfrm>
        </p:grpSpPr>
        <p:sp>
          <p:nvSpPr>
            <p:cNvPr id="18" name="object 18"/>
            <p:cNvSpPr/>
            <p:nvPr/>
          </p:nvSpPr>
          <p:spPr>
            <a:xfrm>
              <a:off x="5934917" y="7740186"/>
              <a:ext cx="5330190" cy="1795145"/>
            </a:xfrm>
            <a:custGeom>
              <a:avLst/>
              <a:gdLst/>
              <a:ahLst/>
              <a:cxnLst/>
              <a:rect l="l" t="t" r="r" b="b"/>
              <a:pathLst>
                <a:path w="5330190" h="1795145">
                  <a:moveTo>
                    <a:pt x="0" y="1794890"/>
                  </a:moveTo>
                  <a:lnTo>
                    <a:pt x="5299877" y="10025"/>
                  </a:lnTo>
                  <a:lnTo>
                    <a:pt x="5329647" y="0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194695" y="7631133"/>
              <a:ext cx="278765" cy="238760"/>
            </a:xfrm>
            <a:custGeom>
              <a:avLst/>
              <a:gdLst/>
              <a:ahLst/>
              <a:cxnLst/>
              <a:rect l="l" t="t" r="r" b="b"/>
              <a:pathLst>
                <a:path w="278765" h="238759">
                  <a:moveTo>
                    <a:pt x="0" y="0"/>
                  </a:moveTo>
                  <a:lnTo>
                    <a:pt x="80206" y="238158"/>
                  </a:lnTo>
                  <a:lnTo>
                    <a:pt x="278263" y="38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65791" y="8357176"/>
              <a:ext cx="3319145" cy="1114425"/>
            </a:xfrm>
            <a:custGeom>
              <a:avLst/>
              <a:gdLst/>
              <a:ahLst/>
              <a:cxnLst/>
              <a:rect l="l" t="t" r="r" b="b"/>
              <a:pathLst>
                <a:path w="3319145" h="1114425">
                  <a:moveTo>
                    <a:pt x="0" y="1113829"/>
                  </a:moveTo>
                  <a:lnTo>
                    <a:pt x="3288812" y="9995"/>
                  </a:lnTo>
                  <a:lnTo>
                    <a:pt x="3318592" y="0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214622" y="8248051"/>
              <a:ext cx="278765" cy="238760"/>
            </a:xfrm>
            <a:custGeom>
              <a:avLst/>
              <a:gdLst/>
              <a:ahLst/>
              <a:cxnLst/>
              <a:rect l="l" t="t" r="r" b="b"/>
              <a:pathLst>
                <a:path w="278765" h="238759">
                  <a:moveTo>
                    <a:pt x="0" y="0"/>
                  </a:moveTo>
                  <a:lnTo>
                    <a:pt x="79966" y="238240"/>
                  </a:lnTo>
                  <a:lnTo>
                    <a:pt x="278221" y="39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355827" y="9077758"/>
              <a:ext cx="929640" cy="361315"/>
            </a:xfrm>
            <a:custGeom>
              <a:avLst/>
              <a:gdLst/>
              <a:ahLst/>
              <a:cxnLst/>
              <a:rect l="l" t="t" r="r" b="b"/>
              <a:pathLst>
                <a:path w="929640" h="361315">
                  <a:moveTo>
                    <a:pt x="0" y="361212"/>
                  </a:moveTo>
                  <a:lnTo>
                    <a:pt x="900162" y="11378"/>
                  </a:lnTo>
                  <a:lnTo>
                    <a:pt x="929442" y="0"/>
                  </a:lnTo>
                </a:path>
              </a:pathLst>
            </a:custGeom>
            <a:ln w="6282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210475" y="8972020"/>
              <a:ext cx="280035" cy="234315"/>
            </a:xfrm>
            <a:custGeom>
              <a:avLst/>
              <a:gdLst/>
              <a:ahLst/>
              <a:cxnLst/>
              <a:rect l="l" t="t" r="r" b="b"/>
              <a:pathLst>
                <a:path w="280034" h="234315">
                  <a:moveTo>
                    <a:pt x="0" y="0"/>
                  </a:moveTo>
                  <a:lnTo>
                    <a:pt x="91033" y="234233"/>
                  </a:lnTo>
                  <a:lnTo>
                    <a:pt x="279750" y="26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62696" y="8158731"/>
            <a:ext cx="1959201" cy="19592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92129" y="3536092"/>
            <a:ext cx="109531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30" dirty="0">
                <a:latin typeface="Arial" panose="020B0604020202020204"/>
                <a:cs typeface="Arial" panose="020B0604020202020204"/>
              </a:rPr>
              <a:t>Element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dirty="0">
                <a:latin typeface="Arial" panose="020B0604020202020204"/>
                <a:cs typeface="Arial" panose="020B0604020202020204"/>
              </a:rPr>
              <a:t>sorted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35" dirty="0">
                <a:latin typeface="Arial" panose="020B0604020202020204"/>
                <a:cs typeface="Arial" panose="020B0604020202020204"/>
              </a:rPr>
              <a:t>array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325" dirty="0">
                <a:latin typeface="Arial" panose="020B0604020202020204"/>
                <a:cs typeface="Arial" panose="020B0604020202020204"/>
              </a:rPr>
              <a:t>-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dirty="0">
                <a:latin typeface="Arial" panose="020B0604020202020204"/>
                <a:cs typeface="Arial" panose="020B0604020202020204"/>
              </a:rPr>
              <a:t>returns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30" dirty="0">
                <a:latin typeface="Arial" panose="020B0604020202020204"/>
                <a:cs typeface="Arial" panose="020B0604020202020204"/>
              </a:rPr>
              <a:t>valid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10" dirty="0">
                <a:latin typeface="Arial" panose="020B0604020202020204"/>
                <a:cs typeface="Arial" panose="020B0604020202020204"/>
              </a:rPr>
              <a:t>index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20" dirty="0">
                <a:latin typeface="Arial" panose="020B0604020202020204"/>
                <a:cs typeface="Arial" panose="020B0604020202020204"/>
              </a:rPr>
              <a:t>position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129" y="6240679"/>
            <a:ext cx="114954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30" dirty="0">
                <a:latin typeface="Arial" panose="020B0604020202020204"/>
                <a:cs typeface="Arial" panose="020B0604020202020204"/>
              </a:rPr>
              <a:t>Element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25" dirty="0">
                <a:latin typeface="Arial" panose="020B0604020202020204"/>
                <a:cs typeface="Arial" panose="020B0604020202020204"/>
              </a:rPr>
              <a:t>NOT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dirty="0">
                <a:latin typeface="Arial" panose="020B0604020202020204"/>
                <a:cs typeface="Arial" panose="020B0604020202020204"/>
              </a:rPr>
              <a:t>sorted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35" dirty="0">
                <a:latin typeface="Arial" panose="020B0604020202020204"/>
                <a:cs typeface="Arial" panose="020B0604020202020204"/>
              </a:rPr>
              <a:t>array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325" dirty="0">
                <a:latin typeface="Arial" panose="020B0604020202020204"/>
                <a:cs typeface="Arial" panose="020B0604020202020204"/>
              </a:rPr>
              <a:t>-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dirty="0">
                <a:latin typeface="Arial" panose="020B0604020202020204"/>
                <a:cs typeface="Arial" panose="020B0604020202020204"/>
              </a:rPr>
              <a:t>returns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35" dirty="0">
                <a:latin typeface="Arial" panose="020B0604020202020204"/>
                <a:cs typeface="Arial" panose="020B0604020202020204"/>
              </a:rPr>
              <a:t>negative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5" dirty="0">
                <a:latin typeface="Arial" panose="020B0604020202020204"/>
                <a:cs typeface="Arial" panose="020B0604020202020204"/>
              </a:rPr>
              <a:t>number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129" y="8842080"/>
            <a:ext cx="805688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75" dirty="0">
                <a:latin typeface="Arial" panose="020B0604020202020204"/>
                <a:cs typeface="Arial" panose="020B0604020202020204"/>
              </a:rPr>
              <a:t>Array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60" dirty="0">
                <a:latin typeface="Arial" panose="020B0604020202020204"/>
                <a:cs typeface="Arial" panose="020B0604020202020204"/>
              </a:rPr>
              <a:t>not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dirty="0">
                <a:latin typeface="Arial" panose="020B0604020202020204"/>
                <a:cs typeface="Arial" panose="020B0604020202020204"/>
              </a:rPr>
              <a:t>sorted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325" dirty="0">
                <a:latin typeface="Arial" panose="020B0604020202020204"/>
                <a:cs typeface="Arial" panose="020B0604020202020204"/>
              </a:rPr>
              <a:t>-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30" dirty="0">
                <a:latin typeface="Arial" panose="020B0604020202020204"/>
                <a:cs typeface="Arial" panose="020B0604020202020204"/>
              </a:rPr>
              <a:t>unpredictable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dirty="0">
                <a:latin typeface="Arial" panose="020B0604020202020204"/>
                <a:cs typeface="Arial" panose="020B0604020202020204"/>
              </a:rPr>
              <a:t>result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018" y="2743371"/>
            <a:ext cx="0" cy="2178050"/>
          </a:xfrm>
          <a:custGeom>
            <a:avLst/>
            <a:gdLst/>
            <a:ahLst/>
            <a:cxnLst/>
            <a:rect l="l" t="t" r="r" b="b"/>
            <a:pathLst>
              <a:path h="2178050">
                <a:moveTo>
                  <a:pt x="0" y="0"/>
                </a:moveTo>
                <a:lnTo>
                  <a:pt x="0" y="2177944"/>
                </a:lnTo>
              </a:path>
            </a:pathLst>
          </a:custGeom>
          <a:ln w="52354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31018" y="5447959"/>
            <a:ext cx="0" cy="2178050"/>
          </a:xfrm>
          <a:custGeom>
            <a:avLst/>
            <a:gdLst/>
            <a:ahLst/>
            <a:cxnLst/>
            <a:rect l="l" t="t" r="r" b="b"/>
            <a:pathLst>
              <a:path h="2178050">
                <a:moveTo>
                  <a:pt x="0" y="0"/>
                </a:moveTo>
                <a:lnTo>
                  <a:pt x="0" y="2177944"/>
                </a:lnTo>
              </a:path>
            </a:pathLst>
          </a:custGeom>
          <a:ln w="52354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7195" y="8049361"/>
            <a:ext cx="0" cy="2178050"/>
          </a:xfrm>
          <a:custGeom>
            <a:avLst/>
            <a:gdLst/>
            <a:ahLst/>
            <a:cxnLst/>
            <a:rect l="l" t="t" r="r" b="b"/>
            <a:pathLst>
              <a:path h="2178050">
                <a:moveTo>
                  <a:pt x="0" y="0"/>
                </a:moveTo>
                <a:lnTo>
                  <a:pt x="0" y="2177944"/>
                </a:lnTo>
              </a:path>
            </a:pathLst>
          </a:custGeom>
          <a:ln w="52354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6450" y="930275"/>
            <a:ext cx="1352232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85" dirty="0"/>
              <a:t>Assisted Practice</a:t>
            </a:r>
            <a:r>
              <a:rPr spc="-185" dirty="0"/>
              <a:t>:</a:t>
            </a:r>
            <a:r>
              <a:rPr spc="-175" dirty="0"/>
              <a:t> </a:t>
            </a:r>
            <a:r>
              <a:rPr spc="-10" dirty="0"/>
              <a:t>Searching</a:t>
            </a:r>
            <a:r>
              <a:rPr spc="-175" dirty="0"/>
              <a:t> </a:t>
            </a:r>
            <a:r>
              <a:rPr spc="-105" dirty="0"/>
              <a:t>Arrays</a:t>
            </a:r>
            <a:endParaRPr spc="-105" dirty="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975" y="2754010"/>
            <a:ext cx="2434623" cy="1959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663" y="5416680"/>
            <a:ext cx="2533265" cy="203858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Understanding</a:t>
            </a:r>
            <a:r>
              <a:rPr spc="-140" dirty="0"/>
              <a:t> </a:t>
            </a:r>
            <a:r>
              <a:rPr spc="-75" dirty="0"/>
              <a:t>Array</a:t>
            </a:r>
            <a:r>
              <a:rPr spc="-135" dirty="0"/>
              <a:t> </a:t>
            </a:r>
            <a:r>
              <a:rPr spc="5" dirty="0"/>
              <a:t>Comparison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709119" y="3761690"/>
            <a:ext cx="69373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latin typeface="Courier New" panose="02070309020205020404"/>
                <a:cs typeface="Courier New" panose="02070309020205020404"/>
              </a:rPr>
              <a:t>array1.equals(array2);</a:t>
            </a:r>
            <a:endParaRPr sz="4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0722" y="3798023"/>
            <a:ext cx="60242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20" dirty="0">
                <a:latin typeface="Arial" panose="020B0604020202020204"/>
                <a:cs typeface="Arial" panose="020B0604020202020204"/>
              </a:rPr>
              <a:t>Memory</a:t>
            </a:r>
            <a:r>
              <a:rPr sz="34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address</a:t>
            </a:r>
            <a:r>
              <a:rPr sz="34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40" dirty="0">
                <a:latin typeface="Arial" panose="020B0604020202020204"/>
                <a:cs typeface="Arial" panose="020B0604020202020204"/>
              </a:rPr>
              <a:t>comparison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654" y="5326236"/>
            <a:ext cx="94500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5" dirty="0">
                <a:latin typeface="Courier New" panose="02070309020205020404"/>
                <a:cs typeface="Courier New" panose="02070309020205020404"/>
              </a:rPr>
              <a:t>Arrays.equals(array1,</a:t>
            </a:r>
            <a:r>
              <a:rPr sz="4100" spc="10" dirty="0">
                <a:latin typeface="Courier New" panose="02070309020205020404"/>
                <a:cs typeface="Courier New" panose="02070309020205020404"/>
              </a:rPr>
              <a:t> array2);</a:t>
            </a:r>
            <a:endParaRPr sz="4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7026" y="5469916"/>
            <a:ext cx="87007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50" dirty="0">
                <a:latin typeface="Arial" panose="020B0604020202020204"/>
                <a:cs typeface="Arial" panose="020B0604020202020204"/>
              </a:rPr>
              <a:t>Same</a:t>
            </a:r>
            <a:r>
              <a:rPr sz="345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20" dirty="0">
                <a:latin typeface="Arial" panose="020B0604020202020204"/>
                <a:cs typeface="Arial" panose="020B0604020202020204"/>
              </a:rPr>
              <a:t>elements</a:t>
            </a:r>
            <a:r>
              <a:rPr sz="345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345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same</a:t>
            </a:r>
            <a:r>
              <a:rPr sz="3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5" dirty="0">
                <a:latin typeface="Arial" panose="020B0604020202020204"/>
                <a:cs typeface="Arial" panose="020B0604020202020204"/>
              </a:rPr>
              <a:t>order</a:t>
            </a:r>
            <a:r>
              <a:rPr sz="345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40" dirty="0">
                <a:latin typeface="Arial" panose="020B0604020202020204"/>
                <a:cs typeface="Arial" panose="020B0604020202020204"/>
              </a:rPr>
              <a:t>comparison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444" y="6946154"/>
            <a:ext cx="18263870" cy="2214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20"/>
              </a:spcBef>
            </a:pPr>
            <a:r>
              <a:rPr sz="6150" spc="7" baseline="6000" dirty="0">
                <a:latin typeface="Courier New" panose="02070309020205020404"/>
                <a:cs typeface="Courier New" panose="02070309020205020404"/>
              </a:rPr>
              <a:t>Arrays.compare(array1,</a:t>
            </a:r>
            <a:r>
              <a:rPr sz="6150" spc="44" baseline="6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6150" spc="15" baseline="6000" dirty="0">
                <a:latin typeface="Courier New" panose="02070309020205020404"/>
                <a:cs typeface="Courier New" panose="02070309020205020404"/>
              </a:rPr>
              <a:t>array2);</a:t>
            </a:r>
            <a:r>
              <a:rPr sz="6150" spc="-2812" baseline="6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b="1" spc="-85" dirty="0">
                <a:latin typeface="Arial" panose="020B0604020202020204"/>
                <a:cs typeface="Arial" panose="020B0604020202020204"/>
              </a:rPr>
              <a:t>Smaller,</a:t>
            </a:r>
            <a:r>
              <a:rPr sz="345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45" dirty="0">
                <a:latin typeface="Arial" panose="020B0604020202020204"/>
                <a:cs typeface="Arial" panose="020B0604020202020204"/>
              </a:rPr>
              <a:t>equals,</a:t>
            </a:r>
            <a:r>
              <a:rPr sz="345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10" dirty="0">
                <a:latin typeface="Arial" panose="020B0604020202020204"/>
                <a:cs typeface="Arial" panose="020B0604020202020204"/>
              </a:rPr>
              <a:t>bigger</a:t>
            </a:r>
            <a:r>
              <a:rPr sz="34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40" dirty="0">
                <a:latin typeface="Arial" panose="020B0604020202020204"/>
                <a:cs typeface="Arial" panose="020B0604020202020204"/>
              </a:rPr>
              <a:t>comparison</a:t>
            </a:r>
            <a:endParaRPr sz="3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4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</a:pPr>
            <a:r>
              <a:rPr sz="6150" spc="7" baseline="6000" dirty="0">
                <a:latin typeface="Courier New" panose="02070309020205020404"/>
                <a:cs typeface="Courier New" panose="02070309020205020404"/>
              </a:rPr>
              <a:t>Arrays.mismatch(array1,</a:t>
            </a:r>
            <a:r>
              <a:rPr sz="6150" spc="67" baseline="6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6150" spc="15" baseline="6000" dirty="0">
                <a:latin typeface="Courier New" panose="02070309020205020404"/>
                <a:cs typeface="Courier New" panose="02070309020205020404"/>
              </a:rPr>
              <a:t>array2);</a:t>
            </a:r>
            <a:r>
              <a:rPr sz="6150" spc="-2407" baseline="6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b="1" spc="-40" dirty="0">
                <a:latin typeface="Arial" panose="020B0604020202020204"/>
                <a:cs typeface="Arial" panose="020B0604020202020204"/>
              </a:rPr>
              <a:t>Comparison</a:t>
            </a:r>
            <a:r>
              <a:rPr sz="345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75" dirty="0">
                <a:latin typeface="Arial" panose="020B0604020202020204"/>
                <a:cs typeface="Arial" panose="020B0604020202020204"/>
              </a:rPr>
              <a:t>to</a:t>
            </a:r>
            <a:r>
              <a:rPr sz="345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5" dirty="0">
                <a:latin typeface="Arial" panose="020B0604020202020204"/>
                <a:cs typeface="Arial" panose="020B0604020202020204"/>
              </a:rPr>
              <a:t>find</a:t>
            </a:r>
            <a:r>
              <a:rPr sz="345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40" dirty="0">
                <a:latin typeface="Arial" panose="020B0604020202020204"/>
                <a:cs typeface="Arial" panose="020B0604020202020204"/>
              </a:rPr>
              <a:t>where</a:t>
            </a:r>
            <a:r>
              <a:rPr sz="345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-70" dirty="0">
                <a:latin typeface="Arial" panose="020B0604020202020204"/>
                <a:cs typeface="Arial" panose="020B0604020202020204"/>
              </a:rPr>
              <a:t>arrays</a:t>
            </a:r>
            <a:r>
              <a:rPr sz="345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450" b="1" spc="30" dirty="0">
                <a:latin typeface="Arial" panose="020B0604020202020204"/>
                <a:cs typeface="Arial" panose="020B0604020202020204"/>
              </a:rPr>
              <a:t>differ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Understanding</a:t>
            </a:r>
            <a:r>
              <a:rPr spc="-140" dirty="0"/>
              <a:t> </a:t>
            </a:r>
            <a:r>
              <a:rPr spc="-75" dirty="0"/>
              <a:t>Array</a:t>
            </a:r>
            <a:r>
              <a:rPr spc="-135" dirty="0"/>
              <a:t> </a:t>
            </a:r>
            <a:r>
              <a:rPr spc="5" dirty="0"/>
              <a:t>Comparison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2581" y="3588130"/>
            <a:ext cx="14578940" cy="74656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6262" y="2331750"/>
            <a:ext cx="353504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290" dirty="0">
                <a:solidFill>
                  <a:srgbClr val="F4F4F4"/>
                </a:solidFill>
              </a:rPr>
              <a:t>Summary</a:t>
            </a:r>
            <a:endParaRPr sz="6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664275" y="3559614"/>
            <a:ext cx="16775548" cy="41541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146290" marR="414020" indent="-361315">
              <a:lnSpc>
                <a:spcPts val="4730"/>
              </a:lnSpc>
              <a:spcBef>
                <a:spcPts val="270"/>
              </a:spcBef>
              <a:buSzPct val="108000"/>
              <a:buFont typeface="Arial MT"/>
              <a:buChar char="-"/>
              <a:tabLst>
                <a:tab pos="7146925" algn="l"/>
              </a:tabLst>
            </a:pPr>
            <a:r>
              <a:rPr sz="3950" spc="-10" dirty="0"/>
              <a:t>Declaring</a:t>
            </a:r>
            <a:r>
              <a:rPr sz="3950" spc="-95" dirty="0"/>
              <a:t> </a:t>
            </a:r>
            <a:r>
              <a:rPr sz="3950" spc="-50" dirty="0"/>
              <a:t>single</a:t>
            </a:r>
            <a:r>
              <a:rPr sz="3950" spc="-95" dirty="0"/>
              <a:t> </a:t>
            </a:r>
            <a:r>
              <a:rPr sz="3950" spc="-5" dirty="0"/>
              <a:t>and</a:t>
            </a:r>
            <a:r>
              <a:rPr sz="3950" spc="-90" dirty="0"/>
              <a:t> </a:t>
            </a:r>
            <a:r>
              <a:rPr sz="3950" spc="-15" dirty="0"/>
              <a:t>multid</a:t>
            </a:r>
            <a:r>
              <a:rPr lang="en-US" sz="3950" spc="-15" dirty="0"/>
              <a:t>i</a:t>
            </a:r>
            <a:r>
              <a:rPr sz="3950" spc="-15" dirty="0"/>
              <a:t>mensional </a:t>
            </a:r>
            <a:r>
              <a:rPr sz="3950" spc="-1085" dirty="0"/>
              <a:t> </a:t>
            </a:r>
            <a:r>
              <a:rPr sz="3950" spc="-80" dirty="0"/>
              <a:t>arrays</a:t>
            </a:r>
            <a:endParaRPr sz="3950"/>
          </a:p>
          <a:p>
            <a:pPr marL="7222490" indent="-437515">
              <a:lnSpc>
                <a:spcPct val="100000"/>
              </a:lnSpc>
              <a:spcBef>
                <a:spcPts val="1205"/>
              </a:spcBef>
              <a:buFont typeface="Arial MT"/>
              <a:buChar char="-"/>
              <a:tabLst>
                <a:tab pos="7222490" algn="l"/>
                <a:tab pos="7223125" algn="l"/>
              </a:tabLst>
            </a:pPr>
            <a:r>
              <a:rPr sz="3950" spc="25" dirty="0"/>
              <a:t>Iterating,</a:t>
            </a:r>
            <a:r>
              <a:rPr sz="3950" spc="-80" dirty="0"/>
              <a:t> </a:t>
            </a:r>
            <a:r>
              <a:rPr sz="3950" spc="-30" dirty="0"/>
              <a:t>sorting</a:t>
            </a:r>
            <a:r>
              <a:rPr sz="3950" spc="-80" dirty="0"/>
              <a:t> </a:t>
            </a:r>
            <a:r>
              <a:rPr sz="3950" spc="-5" dirty="0"/>
              <a:t>and</a:t>
            </a:r>
            <a:r>
              <a:rPr sz="3950" spc="-75" dirty="0"/>
              <a:t> </a:t>
            </a:r>
            <a:r>
              <a:rPr sz="3950" spc="-25" dirty="0"/>
              <a:t>searching</a:t>
            </a:r>
            <a:r>
              <a:rPr sz="3950" spc="-80" dirty="0"/>
              <a:t> arrays</a:t>
            </a:r>
            <a:endParaRPr sz="3950"/>
          </a:p>
          <a:p>
            <a:pPr marL="7146290" indent="-361315">
              <a:lnSpc>
                <a:spcPct val="100000"/>
              </a:lnSpc>
              <a:spcBef>
                <a:spcPts val="1115"/>
              </a:spcBef>
              <a:buSzPct val="108000"/>
              <a:buFont typeface="Arial MT"/>
              <a:buChar char="-"/>
              <a:tabLst>
                <a:tab pos="7146925" algn="l"/>
              </a:tabLst>
            </a:pPr>
            <a:r>
              <a:rPr sz="3950" spc="-120" dirty="0"/>
              <a:t>Arrays</a:t>
            </a:r>
            <a:endParaRPr sz="3950"/>
          </a:p>
          <a:p>
            <a:pPr marL="7146290" marR="5080" indent="-361315">
              <a:lnSpc>
                <a:spcPts val="4730"/>
              </a:lnSpc>
              <a:spcBef>
                <a:spcPts val="1410"/>
              </a:spcBef>
              <a:buSzPct val="108000"/>
              <a:buFont typeface="Arial MT"/>
              <a:buChar char="-"/>
              <a:tabLst>
                <a:tab pos="7146925" algn="l"/>
              </a:tabLst>
            </a:pPr>
            <a:r>
              <a:rPr sz="3950" spc="-90" dirty="0"/>
              <a:t>Array</a:t>
            </a:r>
            <a:r>
              <a:rPr sz="3950" spc="-75" dirty="0"/>
              <a:t> </a:t>
            </a:r>
            <a:r>
              <a:rPr sz="3950" spc="-70" dirty="0"/>
              <a:t>comparisons</a:t>
            </a:r>
            <a:r>
              <a:rPr sz="3950" spc="-75" dirty="0"/>
              <a:t> </a:t>
            </a:r>
            <a:r>
              <a:rPr sz="3950" spc="50" dirty="0"/>
              <a:t>with</a:t>
            </a:r>
            <a:r>
              <a:rPr sz="3950" spc="-75" dirty="0"/>
              <a:t> </a:t>
            </a:r>
            <a:r>
              <a:rPr sz="3950" spc="-55" dirty="0"/>
              <a:t>equals,</a:t>
            </a:r>
            <a:r>
              <a:rPr sz="3950" spc="-70" dirty="0"/>
              <a:t> </a:t>
            </a:r>
            <a:r>
              <a:rPr sz="3950" spc="5" dirty="0"/>
              <a:t>compare </a:t>
            </a:r>
            <a:r>
              <a:rPr sz="3950" spc="-1085" dirty="0"/>
              <a:t> </a:t>
            </a:r>
            <a:r>
              <a:rPr sz="3950" spc="-5" dirty="0"/>
              <a:t>and</a:t>
            </a:r>
            <a:r>
              <a:rPr sz="3950" spc="-75" dirty="0"/>
              <a:t> </a:t>
            </a:r>
            <a:r>
              <a:rPr sz="3950" spc="-40" dirty="0"/>
              <a:t>mismatch</a:t>
            </a:r>
            <a:r>
              <a:rPr sz="3950" spc="-70" dirty="0"/>
              <a:t> </a:t>
            </a:r>
            <a:r>
              <a:rPr sz="3950" dirty="0"/>
              <a:t>methods</a:t>
            </a:r>
            <a:endParaRPr sz="3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Presentation</Application>
  <PresentationFormat>On-screen Show (4:3)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Microsoft Sans Serif</vt:lpstr>
      <vt:lpstr>Arial</vt:lpstr>
      <vt:lpstr>Courier New</vt:lpstr>
      <vt:lpstr>Arial MT</vt:lpstr>
      <vt:lpstr>Calibri</vt:lpstr>
      <vt:lpstr>Microsoft YaHei</vt:lpstr>
      <vt:lpstr>Arial Unicode MS</vt:lpstr>
      <vt:lpstr>Office Theme</vt:lpstr>
      <vt:lpstr>Working with Arrays</vt:lpstr>
      <vt:lpstr>Java Primitive Arrays</vt:lpstr>
      <vt:lpstr>Array Value Allocation</vt:lpstr>
      <vt:lpstr>Demo: Searching Arrays</vt:lpstr>
      <vt:lpstr>Understanding Array Comparison</vt:lpstr>
      <vt:lpstr>Understanding Array Comparison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Arrays</dc:title>
  <dc:creator/>
  <cp:lastModifiedBy>steve</cp:lastModifiedBy>
  <cp:revision>3</cp:revision>
  <dcterms:created xsi:type="dcterms:W3CDTF">2022-09-21T16:43:00Z</dcterms:created>
  <dcterms:modified xsi:type="dcterms:W3CDTF">2022-09-22T17:35:51Z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Creator">
    <vt:lpwstr>Keynote</vt:lpwstr>
  </property>
  <property fmtid="{D5CDD505-2E9C-101B-9397-08002B2CF9AE}" pid="4" name="LastSaved">
    <vt:filetime>2022-09-21T11:00:00Z</vt:filetime>
  </property>
  <property fmtid="{D5CDD505-2E9C-101B-9397-08002B2CF9AE}" pid="5" name="ICV">
    <vt:lpwstr>26A82A3DF3684DEFA8C05348CE696687</vt:lpwstr>
  </property>
  <property fmtid="{D5CDD505-2E9C-101B-9397-08002B2CF9AE}" pid="6" name="KSOProductBuildVer">
    <vt:lpwstr>1033-11.2.0.11306</vt:lpwstr>
  </property>
</Properties>
</file>