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1687" y="1909572"/>
            <a:ext cx="5256530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1" y="1909572"/>
            <a:ext cx="5260975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344" y="1081341"/>
            <a:ext cx="22110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4663" y="2252501"/>
            <a:ext cx="67449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29462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3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5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-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3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4500" spc="-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0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  </a:t>
            </a:r>
            <a:r>
              <a:rPr sz="45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2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500" spc="-2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500" spc="-4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500" spc="-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284970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2849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d…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2349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55" dirty="0"/>
              <a:t>System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spc="55" dirty="0">
                <a:solidFill>
                  <a:srgbClr val="A62E5C"/>
                </a:solidFill>
              </a:rPr>
              <a:t>println</a:t>
            </a:r>
            <a:r>
              <a:rPr sz="2400" spc="55" dirty="0">
                <a:solidFill>
                  <a:srgbClr val="FFFFFF"/>
                </a:solidFill>
              </a:rPr>
              <a:t>(</a:t>
            </a:r>
            <a:r>
              <a:rPr sz="2400" spc="55" dirty="0"/>
              <a:t>Thread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55" dirty="0">
                <a:solidFill>
                  <a:srgbClr val="FFFFFF"/>
                </a:solidFill>
              </a:rPr>
              <a:t>().</a:t>
            </a:r>
            <a:r>
              <a:rPr sz="2400" spc="55" dirty="0">
                <a:solidFill>
                  <a:srgbClr val="A62E5C"/>
                </a:solidFill>
              </a:rPr>
              <a:t>getName</a:t>
            </a:r>
            <a:r>
              <a:rPr sz="2400" spc="55" dirty="0">
                <a:solidFill>
                  <a:srgbClr val="FFFFFF"/>
                </a:solidFill>
              </a:rPr>
              <a:t>());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934575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sz="2400" i="1" spc="11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641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476783"/>
            <a:ext cx="398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tricky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than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seems!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071144"/>
            <a:ext cx="5739130" cy="3270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5"/>
              </a:spcBef>
              <a:tabLst>
                <a:tab pos="12039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	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stop()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033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compatibility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reasons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interrupt(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948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interrupt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6993"/>
            <a:ext cx="10558145" cy="11366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25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830318"/>
            <a:ext cx="422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1424678"/>
            <a:ext cx="10558145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(! </a:t>
            </a:r>
            <a:r>
              <a:rPr sz="24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i="1" spc="6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().</a:t>
            </a:r>
            <a:r>
              <a:rPr sz="2400" spc="6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isInterrupted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3126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task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itself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79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886741"/>
            <a:ext cx="544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interrupt(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use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isInterrupted(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110" dirty="0"/>
              <a:t>d</a:t>
            </a:r>
            <a:r>
              <a:rPr spc="-114" dirty="0"/>
              <a:t> </a:t>
            </a:r>
            <a:r>
              <a:rPr spc="-5" dirty="0"/>
              <a:t>t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0" dirty="0"/>
              <a:t>tur</a:t>
            </a:r>
            <a:r>
              <a:rPr spc="-35" dirty="0"/>
              <a:t>n</a:t>
            </a:r>
            <a:r>
              <a:rPr spc="-140" dirty="0"/>
              <a:t> </a:t>
            </a:r>
            <a:r>
              <a:rPr dirty="0"/>
              <a:t>tr</a:t>
            </a:r>
            <a:r>
              <a:rPr spc="-10" dirty="0"/>
              <a:t>ue</a:t>
            </a:r>
            <a:endParaRPr spc="-10" dirty="0"/>
          </a:p>
          <a:p>
            <a:pPr marL="12700" marR="5080">
              <a:lnSpc>
                <a:spcPct val="100000"/>
              </a:lnSpc>
              <a:spcBef>
                <a:spcPts val="1815"/>
              </a:spcBef>
            </a:pPr>
            <a:r>
              <a:rPr spc="-100" dirty="0"/>
              <a:t>If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spc="20" dirty="0"/>
              <a:t>blocked,</a:t>
            </a:r>
            <a:r>
              <a:rPr spc="-85" dirty="0"/>
              <a:t> </a:t>
            </a:r>
            <a:r>
              <a:rPr spc="40" dirty="0"/>
              <a:t>or</a:t>
            </a:r>
            <a:r>
              <a:rPr spc="-120" dirty="0"/>
              <a:t> </a:t>
            </a:r>
            <a:r>
              <a:rPr spc="-10" dirty="0"/>
              <a:t>waiting,</a:t>
            </a:r>
            <a:r>
              <a:rPr spc="-85" dirty="0"/>
              <a:t> </a:t>
            </a:r>
            <a:r>
              <a:rPr spc="-5" dirty="0"/>
              <a:t>then</a:t>
            </a:r>
            <a:r>
              <a:rPr spc="-120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35" dirty="0"/>
              <a:t>corresponding </a:t>
            </a:r>
            <a:r>
              <a:rPr spc="30" dirty="0"/>
              <a:t>method </a:t>
            </a:r>
            <a:r>
              <a:rPr spc="40" dirty="0"/>
              <a:t>will </a:t>
            </a:r>
            <a:r>
              <a:rPr spc="15" dirty="0"/>
              <a:t>throw </a:t>
            </a:r>
            <a:r>
              <a:rPr spc="-35" dirty="0"/>
              <a:t>an </a:t>
            </a:r>
            <a:r>
              <a:rPr spc="-30" dirty="0"/>
              <a:t> </a:t>
            </a:r>
            <a:r>
              <a:rPr spc="-10" dirty="0">
                <a:latin typeface="Courier New" panose="02070309020205020404"/>
                <a:cs typeface="Courier New" panose="02070309020205020404"/>
              </a:rPr>
              <a:t>InterruptedException</a:t>
            </a:r>
            <a:endParaRPr spc="-1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T</a:t>
            </a:r>
            <a:r>
              <a:rPr spc="-10" dirty="0"/>
              <a:t>he</a:t>
            </a:r>
            <a:r>
              <a:rPr spc="-135" dirty="0"/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30" dirty="0"/>
              <a:t>ds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wait(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160" dirty="0"/>
              <a:t>/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y()</a:t>
            </a:r>
            <a:r>
              <a:rPr spc="-229" dirty="0"/>
              <a:t>,</a:t>
            </a:r>
            <a:r>
              <a:rPr spc="-13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join()</a:t>
            </a:r>
            <a:endParaRPr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pc="15" dirty="0"/>
              <a:t>throw</a:t>
            </a:r>
            <a:r>
              <a:rPr spc="-17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InterruptedException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155550"/>
            <a:ext cx="63271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4325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notify </a:t>
            </a:r>
            <a:r>
              <a:rPr sz="2400" spc="-8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5151" y="2718906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29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928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4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58495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careful: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16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798830" indent="-58547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1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61595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916965"/>
            <a:ext cx="465772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code?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ne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5347" y="2254024"/>
            <a:ext cx="48856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Several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corrupt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345" y="797052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Producer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345" y="1071371"/>
            <a:ext cx="4611370" cy="1968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8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45" y="3403092"/>
            <a:ext cx="4748530" cy="2357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4663" y="3031265"/>
            <a:ext cx="6537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19404" y="2551205"/>
            <a:ext cx="42976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fix our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39255" cy="6858000"/>
          </a:xfrm>
          <a:custGeom>
            <a:avLst/>
            <a:gdLst/>
            <a:ahLst/>
            <a:cxnLst/>
            <a:rect l="l" t="t" r="r" b="b"/>
            <a:pathLst>
              <a:path w="6739255" h="6858000">
                <a:moveTo>
                  <a:pt x="6739128" y="0"/>
                </a:moveTo>
                <a:lnTo>
                  <a:pt x="0" y="0"/>
                </a:lnTo>
                <a:lnTo>
                  <a:pt x="0" y="6858000"/>
                </a:lnTo>
                <a:lnTo>
                  <a:pt x="6739128" y="6858000"/>
                </a:lnTo>
                <a:lnTo>
                  <a:pt x="6739128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Consumer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572" y="1355661"/>
            <a:ext cx="552767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5080" indent="-585470">
              <a:lnSpc>
                <a:spcPct val="142000"/>
              </a:lnSpc>
              <a:spcBef>
                <a:spcPts val="1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06008" y="2665505"/>
            <a:ext cx="40817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248525" cy="6858000"/>
          </a:xfrm>
          <a:custGeom>
            <a:avLst/>
            <a:gdLst/>
            <a:ahLst/>
            <a:cxnLst/>
            <a:rect l="l" t="t" r="r" b="b"/>
            <a:pathLst>
              <a:path w="7248525" h="6858000">
                <a:moveTo>
                  <a:pt x="7248144" y="0"/>
                </a:moveTo>
                <a:lnTo>
                  <a:pt x="0" y="0"/>
                </a:lnTo>
                <a:lnTo>
                  <a:pt x="0" y="6858000"/>
                </a:lnTo>
                <a:lnTo>
                  <a:pt x="7248144" y="6858000"/>
                </a:lnTo>
                <a:lnTo>
                  <a:pt x="7248144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5344" y="1649628"/>
            <a:ext cx="3973829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675BA7"/>
                </a:solidFill>
              </a:rPr>
              <a:t>class</a:t>
            </a:r>
            <a:r>
              <a:rPr sz="2200" dirty="0">
                <a:solidFill>
                  <a:srgbClr val="675BA7"/>
                </a:solidFill>
              </a:rPr>
              <a:t> </a:t>
            </a:r>
            <a:r>
              <a:rPr sz="2200" spc="-5" dirty="0"/>
              <a:t>Consumer</a:t>
            </a:r>
            <a:r>
              <a:rPr sz="2200" spc="20" dirty="0"/>
              <a:t> </a:t>
            </a:r>
            <a:r>
              <a:rPr sz="2200" spc="-5" dirty="0">
                <a:solidFill>
                  <a:srgbClr val="FFFFFF"/>
                </a:solidFill>
              </a:rPr>
              <a:t>{</a:t>
            </a:r>
            <a:endParaRPr sz="2200"/>
          </a:p>
          <a:p>
            <a:pPr marL="586740" algn="ctr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675BA7"/>
                </a:solidFill>
              </a:rPr>
              <a:t>private</a:t>
            </a:r>
            <a:r>
              <a:rPr sz="2200" spc="10" dirty="0">
                <a:solidFill>
                  <a:srgbClr val="675BA7"/>
                </a:solidFill>
              </a:rPr>
              <a:t> </a:t>
            </a:r>
            <a:r>
              <a:rPr sz="2200" spc="-5" dirty="0">
                <a:solidFill>
                  <a:srgbClr val="A62E5C"/>
                </a:solidFill>
              </a:rPr>
              <a:t>Object</a:t>
            </a:r>
            <a:r>
              <a:rPr sz="2200" spc="10" dirty="0">
                <a:solidFill>
                  <a:srgbClr val="A62E5C"/>
                </a:solidFill>
              </a:rPr>
              <a:t> </a:t>
            </a:r>
            <a:r>
              <a:rPr sz="2200" spc="-5" dirty="0">
                <a:solidFill>
                  <a:srgbClr val="FFFF00"/>
                </a:solidFill>
              </a:rPr>
              <a:t>lock</a:t>
            </a:r>
            <a:r>
              <a:rPr sz="2200" spc="-5" dirty="0">
                <a:solidFill>
                  <a:srgbClr val="FFFFFF"/>
                </a:solidFill>
              </a:rPr>
              <a:t>;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665344" y="2662563"/>
            <a:ext cx="615823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1600835" indent="-585470">
              <a:lnSpc>
                <a:spcPct val="134000"/>
              </a:lnSpc>
              <a:spcBef>
                <a:spcPts val="100"/>
              </a:spcBef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 marR="5080">
              <a:lnSpc>
                <a:spcPct val="134000"/>
              </a:lnSpc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719" y="2718906"/>
            <a:ext cx="4937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3600" spc="-26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091" y="2060448"/>
            <a:ext cx="540766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55194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31432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880" y="2060448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0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4663" y="3214144"/>
            <a:ext cx="252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574548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 marR="5080">
              <a:lnSpc>
                <a:spcPct val="163000"/>
              </a:lnSpc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chance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658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way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“park”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waiting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produced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916963"/>
            <a:ext cx="61944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“parked”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2474" y="2293647"/>
            <a:ext cx="24409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(again)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2155" y="2718906"/>
            <a:ext cx="297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3600" spc="-2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Notify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772441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</a:t>
            </a:r>
            <a:r>
              <a:rPr sz="2400" spc="-5" dirty="0"/>
              <a:t>y(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ds 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Objec</a:t>
            </a:r>
            <a:r>
              <a:rPr sz="2400" dirty="0"/>
              <a:t>t</a:t>
            </a:r>
            <a:r>
              <a:rPr sz="2400" spc="-725" dirty="0"/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cla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734085"/>
            <a:ext cx="66655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invocation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77570">
              <a:lnSpc>
                <a:spcPct val="100000"/>
              </a:lnSpc>
              <a:spcBef>
                <a:spcPts val="1775"/>
              </a:spcBef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wait(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notif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y(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706" y="2842287"/>
            <a:ext cx="1737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252500"/>
            <a:ext cx="66929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k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3214144"/>
            <a:ext cx="609346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82" y="3116607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5319"/>
            <a:ext cx="67170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</a:t>
            </a:r>
            <a:r>
              <a:rPr sz="2400" spc="-5" dirty="0"/>
              <a:t>y(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T 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7162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This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15" dirty="0"/>
              <a:t>way</a:t>
            </a:r>
            <a:r>
              <a:rPr spc="-130" dirty="0"/>
              <a:t> </a:t>
            </a:r>
            <a:r>
              <a:rPr spc="55" dirty="0"/>
              <a:t>to</a:t>
            </a:r>
            <a:r>
              <a:rPr spc="-120" dirty="0"/>
              <a:t> </a:t>
            </a:r>
            <a:r>
              <a:rPr spc="-15" dirty="0"/>
              <a:t>release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5" dirty="0"/>
              <a:t>waiting </a:t>
            </a:r>
            <a:r>
              <a:rPr spc="-830" dirty="0"/>
              <a:t> </a:t>
            </a:r>
            <a:r>
              <a:rPr dirty="0"/>
              <a:t>thread</a:t>
            </a:r>
            <a:endParaRPr dirty="0"/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spc="15" dirty="0"/>
              <a:t>The</a:t>
            </a:r>
            <a:r>
              <a:rPr spc="-140" dirty="0"/>
              <a:t> </a:t>
            </a:r>
            <a:r>
              <a:rPr dirty="0"/>
              <a:t>released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20" dirty="0"/>
              <a:t>chosen</a:t>
            </a:r>
            <a:r>
              <a:rPr spc="-114" dirty="0"/>
              <a:t> </a:t>
            </a:r>
            <a:r>
              <a:rPr spc="5" dirty="0"/>
              <a:t>randomly </a:t>
            </a:r>
            <a:r>
              <a:rPr spc="-830" dirty="0"/>
              <a:t> </a:t>
            </a:r>
            <a:r>
              <a:rPr spc="55" dirty="0"/>
              <a:t>T</a:t>
            </a:r>
            <a:r>
              <a:rPr spc="-35" dirty="0"/>
              <a:t>h</a:t>
            </a:r>
            <a:r>
              <a:rPr spc="15" dirty="0"/>
              <a:t>e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35" dirty="0"/>
              <a:t> </a:t>
            </a:r>
            <a:r>
              <a:rPr spc="20" dirty="0"/>
              <a:t>i</a:t>
            </a:r>
            <a:r>
              <a:rPr spc="-55" dirty="0"/>
              <a:t>s</a:t>
            </a:r>
            <a:r>
              <a:rPr spc="-114" dirty="0"/>
              <a:t> </a:t>
            </a:r>
            <a:r>
              <a:rPr spc="-10" dirty="0"/>
              <a:t>al</a:t>
            </a:r>
            <a:r>
              <a:rPr spc="-55" dirty="0"/>
              <a:t>s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yAll(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110" dirty="0"/>
              <a:t>d</a:t>
            </a:r>
            <a:endParaRPr spc="110" dirty="0"/>
          </a:p>
        </p:txBody>
      </p:sp>
      <p:sp>
        <p:nvSpPr>
          <p:cNvPr id="5" name="object 5"/>
          <p:cNvSpPr txBox="1"/>
          <p:nvPr/>
        </p:nvSpPr>
        <p:spPr>
          <a:xfrm>
            <a:off x="757594" y="3116607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notify()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254024"/>
            <a:ext cx="61042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3" cy="2814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091" y="1909572"/>
            <a:ext cx="5260975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525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6175" marR="82613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81788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4" name="object 4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9" name="object 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9908" y="4831079"/>
            <a:ext cx="399287" cy="88239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15796" y="1632204"/>
            <a:ext cx="4337685" cy="1297305"/>
            <a:chOff x="1415796" y="1632204"/>
            <a:chExt cx="4337685" cy="1297305"/>
          </a:xfrm>
        </p:grpSpPr>
        <p:sp>
          <p:nvSpPr>
            <p:cNvPr id="21" name="object 21"/>
            <p:cNvSpPr/>
            <p:nvPr/>
          </p:nvSpPr>
          <p:spPr>
            <a:xfrm>
              <a:off x="2567940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15796" y="1632204"/>
              <a:ext cx="1152525" cy="1297305"/>
            </a:xfrm>
            <a:custGeom>
              <a:avLst/>
              <a:gdLst/>
              <a:ahLst/>
              <a:cxnLst/>
              <a:rect l="l" t="t" r="r" b="b"/>
              <a:pathLst>
                <a:path w="1152525" h="1297305">
                  <a:moveTo>
                    <a:pt x="1152143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1152143" y="1296924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879" y="1757175"/>
            <a:ext cx="2670175" cy="1047115"/>
          </a:xfrm>
          <a:custGeom>
            <a:avLst/>
            <a:gdLst/>
            <a:ahLst/>
            <a:cxnLst/>
            <a:rect l="l" t="t" r="r" b="b"/>
            <a:pathLst>
              <a:path w="2670175" h="1047114">
                <a:moveTo>
                  <a:pt x="2495550" y="0"/>
                </a:moveTo>
                <a:lnTo>
                  <a:pt x="174498" y="0"/>
                </a:lnTo>
                <a:lnTo>
                  <a:pt x="128111" y="6232"/>
                </a:lnTo>
                <a:lnTo>
                  <a:pt x="86427" y="23822"/>
                </a:lnTo>
                <a:lnTo>
                  <a:pt x="51111" y="51106"/>
                </a:lnTo>
                <a:lnTo>
                  <a:pt x="23825" y="86422"/>
                </a:lnTo>
                <a:lnTo>
                  <a:pt x="6233" y="128106"/>
                </a:lnTo>
                <a:lnTo>
                  <a:pt x="0" y="174498"/>
                </a:lnTo>
                <a:lnTo>
                  <a:pt x="0" y="872477"/>
                </a:lnTo>
                <a:lnTo>
                  <a:pt x="6233" y="918869"/>
                </a:lnTo>
                <a:lnTo>
                  <a:pt x="23825" y="960556"/>
                </a:lnTo>
                <a:lnTo>
                  <a:pt x="51111" y="995875"/>
                </a:lnTo>
                <a:lnTo>
                  <a:pt x="86427" y="1023162"/>
                </a:lnTo>
                <a:lnTo>
                  <a:pt x="128111" y="1040754"/>
                </a:lnTo>
                <a:lnTo>
                  <a:pt x="174498" y="1046988"/>
                </a:lnTo>
                <a:lnTo>
                  <a:pt x="2495550" y="1046988"/>
                </a:lnTo>
                <a:lnTo>
                  <a:pt x="2541936" y="1040754"/>
                </a:lnTo>
                <a:lnTo>
                  <a:pt x="2583620" y="1023162"/>
                </a:lnTo>
                <a:lnTo>
                  <a:pt x="2618936" y="995875"/>
                </a:lnTo>
                <a:lnTo>
                  <a:pt x="2646222" y="960556"/>
                </a:lnTo>
                <a:lnTo>
                  <a:pt x="2663814" y="918869"/>
                </a:lnTo>
                <a:lnTo>
                  <a:pt x="2670048" y="872477"/>
                </a:lnTo>
                <a:lnTo>
                  <a:pt x="2670048" y="174498"/>
                </a:lnTo>
                <a:lnTo>
                  <a:pt x="2663814" y="128106"/>
                </a:lnTo>
                <a:lnTo>
                  <a:pt x="2646222" y="86422"/>
                </a:lnTo>
                <a:lnTo>
                  <a:pt x="2618936" y="51106"/>
                </a:lnTo>
                <a:lnTo>
                  <a:pt x="2583620" y="23822"/>
                </a:lnTo>
                <a:lnTo>
                  <a:pt x="2541936" y="6232"/>
                </a:lnTo>
                <a:lnTo>
                  <a:pt x="2495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6" name="object 2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8" name="object 28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8421" y="5334478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0" name="object 20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5388" y="4791455"/>
            <a:ext cx="1280160" cy="909955"/>
            <a:chOff x="7295388" y="4791455"/>
            <a:chExt cx="1280160" cy="9099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388" y="4843271"/>
              <a:ext cx="882395" cy="8580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8328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53171" y="4791455"/>
            <a:ext cx="1280160" cy="909955"/>
            <a:chOff x="7853171" y="4791455"/>
            <a:chExt cx="1280160" cy="9099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3171" y="4843271"/>
              <a:ext cx="882395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6111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635103" y="5334316"/>
            <a:ext cx="503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44483" y="4791455"/>
            <a:ext cx="1282065" cy="909955"/>
            <a:chOff x="8444483" y="4791455"/>
            <a:chExt cx="1282065" cy="9099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4483" y="4843272"/>
              <a:ext cx="882394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423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136190" y="5334316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2" name="object 22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6123" y="4843271"/>
            <a:ext cx="882395" cy="85801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385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55976" y="4791455"/>
            <a:ext cx="911860" cy="909955"/>
            <a:chOff x="2855976" y="4791455"/>
            <a:chExt cx="911860" cy="9099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976" y="4818888"/>
              <a:ext cx="399287" cy="8823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584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81883" y="4791455"/>
            <a:ext cx="1282065" cy="920750"/>
            <a:chOff x="2881883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1883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4823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655574" y="5334316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0" name="object 30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92067" y="4791455"/>
            <a:ext cx="1282065" cy="920750"/>
            <a:chOff x="3592067" y="4791455"/>
            <a:chExt cx="1282065" cy="92075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067" y="4853939"/>
              <a:ext cx="883919" cy="8580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007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6923" y="4853940"/>
            <a:ext cx="883919" cy="85801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05" y="1917065"/>
            <a:ext cx="4075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635610"/>
            <a:ext cx="555815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4961" y="2718906"/>
            <a:ext cx="4161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476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7290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ng,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256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658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0160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768095"/>
            <a:ext cx="2664460" cy="76517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796" y="2674620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730"/>
              </a:spcBef>
            </a:pP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0817" y="1533905"/>
            <a:ext cx="155575" cy="1129030"/>
            <a:chOff x="2670817" y="1533905"/>
            <a:chExt cx="155575" cy="1129030"/>
          </a:xfrm>
        </p:grpSpPr>
        <p:sp>
          <p:nvSpPr>
            <p:cNvPr id="5" name="object 5"/>
            <p:cNvSpPr/>
            <p:nvPr/>
          </p:nvSpPr>
          <p:spPr>
            <a:xfrm>
              <a:off x="2748533" y="1533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83771" y="2532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5796" y="4581144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72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0817" y="3438905"/>
            <a:ext cx="155575" cy="1129030"/>
            <a:chOff x="2670817" y="3438905"/>
            <a:chExt cx="155575" cy="1129030"/>
          </a:xfrm>
        </p:grpSpPr>
        <p:sp>
          <p:nvSpPr>
            <p:cNvPr id="9" name="object 9"/>
            <p:cNvSpPr/>
            <p:nvPr/>
          </p:nvSpPr>
          <p:spPr>
            <a:xfrm>
              <a:off x="2748533" y="3438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83771" y="4437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39255" y="1342644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1725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90201" y="1726916"/>
            <a:ext cx="2141220" cy="1330325"/>
            <a:chOff x="4090201" y="1726916"/>
            <a:chExt cx="2141220" cy="1330325"/>
          </a:xfrm>
        </p:grpSpPr>
        <p:sp>
          <p:nvSpPr>
            <p:cNvPr id="13" name="object 13"/>
            <p:cNvSpPr/>
            <p:nvPr/>
          </p:nvSpPr>
          <p:spPr>
            <a:xfrm>
              <a:off x="4103219" y="1739935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0"/>
                  </a:moveTo>
                  <a:lnTo>
                    <a:pt x="0" y="130401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03220" y="2927625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0"/>
                  </a:moveTo>
                  <a:lnTo>
                    <a:pt x="0" y="116319"/>
                  </a:lnTo>
                  <a:lnTo>
                    <a:pt x="133235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84803" y="1739934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116319"/>
                  </a:moveTo>
                  <a:lnTo>
                    <a:pt x="133235" y="0"/>
                  </a:lnTo>
                  <a:lnTo>
                    <a:pt x="0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199075" y="1460586"/>
            <a:ext cx="2449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entrance </a:t>
            </a:r>
            <a:r>
              <a:rPr sz="16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9255" y="2674620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73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9075" y="2792614"/>
            <a:ext cx="2192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 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9255" y="4006596"/>
            <a:ext cx="2665730" cy="763905"/>
          </a:xfrm>
          <a:custGeom>
            <a:avLst/>
            <a:gdLst/>
            <a:ahLst/>
            <a:cxnLst/>
            <a:rect l="l" t="t" r="r" b="b"/>
            <a:pathLst>
              <a:path w="2665729" h="763904">
                <a:moveTo>
                  <a:pt x="2665476" y="0"/>
                </a:moveTo>
                <a:lnTo>
                  <a:pt x="0" y="0"/>
                </a:lnTo>
                <a:lnTo>
                  <a:pt x="0" y="763523"/>
                </a:lnTo>
                <a:lnTo>
                  <a:pt x="2665476" y="763523"/>
                </a:lnTo>
                <a:lnTo>
                  <a:pt x="26654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69739" y="4213033"/>
            <a:ext cx="220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TIMED_WAITING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9075" y="4002721"/>
            <a:ext cx="184403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Parked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sleep(timeout)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90265" y="2980175"/>
            <a:ext cx="2141220" cy="1409065"/>
            <a:chOff x="4090265" y="2980175"/>
            <a:chExt cx="2141220" cy="1409065"/>
          </a:xfrm>
        </p:grpSpPr>
        <p:sp>
          <p:nvSpPr>
            <p:cNvPr id="23" name="object 23"/>
            <p:cNvSpPr/>
            <p:nvPr/>
          </p:nvSpPr>
          <p:spPr>
            <a:xfrm>
              <a:off x="4107197" y="3057906"/>
              <a:ext cx="2106930" cy="0"/>
            </a:xfrm>
            <a:custGeom>
              <a:avLst/>
              <a:gdLst/>
              <a:ahLst/>
              <a:cxnLst/>
              <a:rect l="l" t="t" r="r" b="b"/>
              <a:pathLst>
                <a:path w="2106929">
                  <a:moveTo>
                    <a:pt x="210686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07191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116586" y="0"/>
                  </a:moveTo>
                  <a:lnTo>
                    <a:pt x="0" y="64769"/>
                  </a:lnTo>
                  <a:lnTo>
                    <a:pt x="116586" y="129539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97475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0" y="129539"/>
                  </a:moveTo>
                  <a:lnTo>
                    <a:pt x="116586" y="6476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03219" y="3071917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130401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03220" y="307191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116319"/>
                  </a:moveTo>
                  <a:lnTo>
                    <a:pt x="0" y="0"/>
                  </a:lnTo>
                  <a:lnTo>
                    <a:pt x="133235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84803" y="425960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0"/>
                  </a:moveTo>
                  <a:lnTo>
                    <a:pt x="133235" y="116319"/>
                  </a:lnTo>
                  <a:lnTo>
                    <a:pt x="0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71144"/>
            <a:ext cx="6705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scheduler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1462" rIns="0" bIns="0" rtlCol="0">
            <a:spAutoFit/>
          </a:bodyPr>
          <a:lstStyle/>
          <a:p>
            <a:pPr marL="12700" marR="80518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A</a:t>
            </a:r>
            <a:r>
              <a:rPr spc="-120" dirty="0"/>
              <a:t> </a:t>
            </a:r>
            <a:r>
              <a:rPr spc="80" dirty="0"/>
              <a:t>BLOCKED</a:t>
            </a:r>
            <a:r>
              <a:rPr spc="-125" dirty="0"/>
              <a:t> </a:t>
            </a:r>
            <a:r>
              <a:rPr dirty="0"/>
              <a:t>thread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00" dirty="0"/>
              <a:t> </a:t>
            </a:r>
            <a:r>
              <a:rPr spc="25" dirty="0"/>
              <a:t>only</a:t>
            </a:r>
            <a:r>
              <a:rPr spc="-120" dirty="0"/>
              <a:t> </a:t>
            </a:r>
            <a:r>
              <a:rPr spc="-35" dirty="0"/>
              <a:t>run</a:t>
            </a:r>
            <a:r>
              <a:rPr spc="-145" dirty="0"/>
              <a:t> </a:t>
            </a:r>
            <a:r>
              <a:rPr spc="5" dirty="0"/>
              <a:t>again </a:t>
            </a:r>
            <a:r>
              <a:rPr spc="-830" dirty="0"/>
              <a:t> </a:t>
            </a:r>
            <a:r>
              <a:rPr spc="10" dirty="0"/>
              <a:t>when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-40" dirty="0"/>
              <a:t>key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dirty="0"/>
              <a:t>released</a:t>
            </a:r>
            <a:endParaRPr dirty="0"/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pc="254" dirty="0"/>
              <a:t>A</a:t>
            </a:r>
            <a:r>
              <a:rPr spc="-114" dirty="0"/>
              <a:t> </a:t>
            </a:r>
            <a:r>
              <a:rPr dirty="0"/>
              <a:t>WAITING</a:t>
            </a:r>
            <a:r>
              <a:rPr spc="-11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15" dirty="0"/>
              <a:t>can</a:t>
            </a:r>
            <a:r>
              <a:rPr spc="-114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35" dirty="0"/>
              <a:t>run</a:t>
            </a:r>
            <a:r>
              <a:rPr spc="-125" dirty="0"/>
              <a:t> </a:t>
            </a:r>
            <a:r>
              <a:rPr spc="5" dirty="0"/>
              <a:t>again</a:t>
            </a:r>
            <a:r>
              <a:rPr spc="-100" dirty="0"/>
              <a:t> </a:t>
            </a:r>
            <a:r>
              <a:rPr spc="10" dirty="0"/>
              <a:t>when </a:t>
            </a:r>
            <a:r>
              <a:rPr spc="-82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15" dirty="0"/>
              <a:t>notify()</a:t>
            </a:r>
            <a:r>
              <a:rPr spc="-125" dirty="0"/>
              <a:t> </a:t>
            </a:r>
            <a:r>
              <a:rPr spc="30" dirty="0"/>
              <a:t>method</a:t>
            </a:r>
            <a:r>
              <a:rPr spc="-114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40" dirty="0"/>
              <a:t>called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88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33655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76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50" dirty="0"/>
              <a:t> </a:t>
            </a:r>
            <a:r>
              <a:rPr sz="2400" dirty="0">
                <a:solidFill>
                  <a:srgbClr val="2A9FBC"/>
                </a:solidFill>
              </a:rPr>
              <a:t>t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0322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getState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getState()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enumerated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Thread.State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904707"/>
            <a:ext cx="84740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enum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/>
              <a:t>State</a:t>
            </a:r>
            <a:r>
              <a:rPr sz="2400" spc="-5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2019038"/>
            <a:ext cx="1050036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sz="2400" i="1" spc="-16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400" spc="-1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-1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RUNNABLE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3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TERMINATED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  <a:spcBef>
                <a:spcPts val="1800"/>
              </a:spcBef>
            </a:pPr>
            <a:r>
              <a:rPr sz="2400" i="1" spc="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BLOCKED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5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WAITING</a:t>
            </a:r>
            <a:r>
              <a:rPr sz="24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TIME_WAITING</a:t>
            </a:r>
            <a:r>
              <a:rPr sz="24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78310"/>
            <a:ext cx="300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did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learn?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0" y="1972670"/>
            <a:ext cx="616267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Runnable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6766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097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72" y="1916483"/>
            <a:ext cx="183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5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void</a:t>
            </a:r>
            <a:r>
              <a:rPr sz="2400" spc="-80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207758"/>
            <a:ext cx="854773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49DCA"/>
                </a:solidFill>
              </a:rPr>
              <a:t>@FunctionalInterface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0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613398"/>
            <a:ext cx="854773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8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thus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3207757"/>
            <a:ext cx="1042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560705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69265" algn="l"/>
              </a:tabLst>
            </a:pPr>
            <a:r>
              <a:rPr sz="240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1)	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8746</Words>
  <Application>WPS Presentation</Application>
  <PresentationFormat>On-screen Show (4:3)</PresentationFormat>
  <Paragraphs>659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SimSun</vt:lpstr>
      <vt:lpstr>Wingdings</vt:lpstr>
      <vt:lpstr>Courier New</vt:lpstr>
      <vt:lpstr>Verdana</vt:lpstr>
      <vt:lpstr>Trebuchet MS</vt:lpstr>
      <vt:lpstr>Microsoft YaHei</vt:lpstr>
      <vt:lpstr>Arial Unicode MS</vt:lpstr>
      <vt:lpstr>Calibri</vt:lpstr>
      <vt:lpstr>Times New Roman</vt:lpstr>
      <vt:lpstr>Office Theme</vt:lpstr>
      <vt:lpstr>Implementing the Producer /  Consumer Pattern Using Wait / Notify</vt:lpstr>
      <vt:lpstr>Agenda</vt:lpstr>
      <vt:lpstr>The Runnable Pattern</vt:lpstr>
      <vt:lpstr>PowerPoint 演示文稿</vt:lpstr>
      <vt:lpstr>How to launch a new thread?</vt:lpstr>
      <vt:lpstr>PowerPoint 演示文稿</vt:lpstr>
      <vt:lpstr>void run();</vt:lpstr>
      <vt:lpstr>public interface Runnable {</vt:lpstr>
      <vt:lpstr>Runnable task = () -&gt; System.out.println(“Hello world!”);</vt:lpstr>
      <vt:lpstr>Thread thread = new Thread(task);</vt:lpstr>
      <vt:lpstr>Thread thread = new Thread(task);</vt:lpstr>
      <vt:lpstr>thread.run(); // NO !!!!!!</vt:lpstr>
      <vt:lpstr>thread.run(); // NO !!!!!!</vt:lpstr>
      <vt:lpstr>System.out.println(Thread.currentThread().getName());</vt:lpstr>
      <vt:lpstr>How to stop a thread?</vt:lpstr>
      <vt:lpstr>More tricky than it seems!</vt:lpstr>
      <vt:lpstr>t1.interrupt();</vt:lpstr>
      <vt:lpstr>Runnable task = () -&gt; {</vt:lpstr>
      <vt:lpstr>The call to interrupt() causes the</vt:lpstr>
      <vt:lpstr>Producer / Consumer</vt:lpstr>
      <vt:lpstr>What is a producer / consumer?</vt:lpstr>
      <vt:lpstr>A producer produces values in a buffer</vt:lpstr>
      <vt:lpstr>PowerPoint 演示文稿</vt:lpstr>
      <vt:lpstr>PowerPoint 演示文稿</vt:lpstr>
      <vt:lpstr>In fact one main thing</vt:lpstr>
      <vt:lpstr>class Producer {</vt:lpstr>
      <vt:lpstr>Fixing the  producer /  consumer</vt:lpstr>
      <vt:lpstr>class Consumer {</vt:lpstr>
      <vt:lpstr>private Object lock;</vt:lpstr>
      <vt:lpstr>private Object lock;</vt:lpstr>
      <vt:lpstr>Fixing the  producer /  consumer</vt:lpstr>
      <vt:lpstr>PowerPoint 演示文稿</vt:lpstr>
      <vt:lpstr>PowerPoint 演示文稿</vt:lpstr>
      <vt:lpstr>PowerPoint 演示文稿</vt:lpstr>
      <vt:lpstr>We need a way to “park” a thread while he  is waiting for some data to be produced</vt:lpstr>
      <vt:lpstr>Wait / Notify</vt:lpstr>
      <vt:lpstr>wait() and notify() are two methods  from the Object class</vt:lpstr>
      <vt:lpstr>Calling wait() releases the key held by this  thread</vt:lpstr>
      <vt:lpstr>Calling notify() releases a Thread in WAIT  state and puts it in RUNNABLE state</vt:lpstr>
      <vt:lpstr>private Object lock;</vt:lpstr>
      <vt:lpstr>private Object lock;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Demo</vt:lpstr>
      <vt:lpstr>States of a Thread</vt:lpstr>
      <vt:lpstr>A thread can be running or not</vt:lpstr>
      <vt:lpstr>PowerPoint 演示文稿</vt:lpstr>
      <vt:lpstr>The thread scheduler can run the threads in  the state RUNNABLE</vt:lpstr>
      <vt:lpstr>Thread t = ...;</vt:lpstr>
      <vt:lpstr>public enum State {</vt:lpstr>
      <vt:lpstr>What did we learn?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Producer /  Consumer Pattern Using Wait / Notify</dc:title>
  <dc:creator>José Paumard</dc:creator>
  <cp:lastModifiedBy>Steve Sam</cp:lastModifiedBy>
  <cp:revision>2</cp:revision>
  <dcterms:created xsi:type="dcterms:W3CDTF">2022-09-24T13:54:29Z</dcterms:created>
  <dcterms:modified xsi:type="dcterms:W3CDTF">2022-09-24T13:56:01Z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2022-09-24T05:30:00Z</vt:filetime>
  </property>
  <property fmtid="{D5CDD505-2E9C-101B-9397-08002B2CF9AE}" pid="5" name="ICV">
    <vt:lpwstr>BE14A6EBA9A84AA2B98EFEC6556B2366</vt:lpwstr>
  </property>
  <property fmtid="{D5CDD505-2E9C-101B-9397-08002B2CF9AE}" pid="6" name="KSOProductBuildVer">
    <vt:lpwstr>1033-11.2.0.11341</vt:lpwstr>
  </property>
</Properties>
</file>