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66" r:id="rId4"/>
    <p:sldId id="267" r:id="rId5"/>
    <p:sldId id="257" r:id="rId6"/>
    <p:sldId id="258" r:id="rId7"/>
    <p:sldId id="259" r:id="rId8"/>
    <p:sldId id="260" r:id="rId9"/>
    <p:sldId id="261" r:id="rId10"/>
    <p:sldId id="265" r:id="rId11"/>
  </p:sldIdLst>
  <p:sldSz cx="16256000" cy="9144000"/>
  <p:notesSz cx="16256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972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972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90600" y="1016000"/>
            <a:ext cx="14274800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98900" y="647700"/>
            <a:ext cx="845820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8000" y="2159000"/>
            <a:ext cx="15250160" cy="6323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2.png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3975458"/>
            <a:ext cx="14373017" cy="507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358900" y="4356100"/>
            <a:ext cx="42875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GETTIN</a:t>
            </a:r>
            <a:r>
              <a:rPr sz="3600" spc="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3600" spc="-37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3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1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1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TED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89000" y="2819400"/>
            <a:ext cx="14055090" cy="94234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 marR="11430">
              <a:lnSpc>
                <a:spcPts val="6300"/>
              </a:lnSpc>
              <a:spcBef>
                <a:spcPts val="1060"/>
              </a:spcBef>
            </a:pPr>
            <a:r>
              <a:rPr sz="6000" dirty="0">
                <a:solidFill>
                  <a:srgbClr val="171717"/>
                </a:solidFill>
              </a:rPr>
              <a:t>Introduction to Data Structures</a:t>
            </a:r>
            <a:endParaRPr sz="6000" dirty="0">
              <a:solidFill>
                <a:srgbClr val="17171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1755" y="379095"/>
            <a:ext cx="13923645" cy="77330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200" y="533400"/>
            <a:ext cx="14912340" cy="76301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3600" y="647700"/>
            <a:ext cx="69145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Data</a:t>
            </a:r>
            <a:r>
              <a:rPr spc="-275" dirty="0"/>
              <a:t> </a:t>
            </a:r>
            <a:r>
              <a:rPr spc="-65" dirty="0"/>
              <a:t>Structure</a:t>
            </a:r>
            <a:r>
              <a:rPr spc="-270" dirty="0"/>
              <a:t> </a:t>
            </a:r>
            <a:r>
              <a:rPr spc="5" dirty="0"/>
              <a:t>Line</a:t>
            </a:r>
            <a:r>
              <a:rPr spc="-270" dirty="0"/>
              <a:t> </a:t>
            </a:r>
            <a:r>
              <a:rPr spc="155" dirty="0"/>
              <a:t>Up</a:t>
            </a:r>
            <a:endParaRPr spc="155" dirty="0"/>
          </a:p>
        </p:txBody>
      </p:sp>
      <p:sp>
        <p:nvSpPr>
          <p:cNvPr id="3" name="object 3"/>
          <p:cNvSpPr txBox="1"/>
          <p:nvPr/>
        </p:nvSpPr>
        <p:spPr>
          <a:xfrm>
            <a:off x="771808" y="2912532"/>
            <a:ext cx="4715510" cy="2050414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 marL="3810" algn="ctr">
              <a:lnSpc>
                <a:spcPct val="100000"/>
              </a:lnSpc>
            </a:pPr>
            <a:r>
              <a:rPr sz="3200" spc="-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Stack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70528" y="2912532"/>
            <a:ext cx="4715510" cy="2050414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200" spc="3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Queue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69249" y="2912532"/>
            <a:ext cx="4715510" cy="2050414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 marL="1244600">
              <a:lnSpc>
                <a:spcPct val="100000"/>
              </a:lnSpc>
            </a:pPr>
            <a:r>
              <a:rPr sz="3200" spc="4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Linked</a:t>
            </a:r>
            <a:r>
              <a:rPr sz="3200" spc="-20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4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List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18483" y="6020012"/>
            <a:ext cx="4715510" cy="2050414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635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5"/>
              </a:spcBef>
            </a:pPr>
            <a:endParaRPr sz="5050">
              <a:latin typeface="Times New Roman" panose="02020603050405020304"/>
              <a:cs typeface="Times New Roman" panose="02020603050405020304"/>
            </a:endParaRPr>
          </a:p>
          <a:p>
            <a:pPr marL="1249680" algn="l">
              <a:lnSpc>
                <a:spcPct val="100000"/>
              </a:lnSpc>
            </a:pPr>
            <a:r>
              <a:rPr lang="en-US" sz="3200" spc="-3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Array</a:t>
            </a:r>
            <a:endParaRPr lang="en-US"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3610750"/>
            <a:ext cx="11485880" cy="220853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6400" spc="-250" dirty="0">
                <a:solidFill>
                  <a:srgbClr val="9BC84D"/>
                </a:solidFill>
              </a:rPr>
              <a:t>D</a:t>
            </a:r>
            <a:r>
              <a:rPr sz="6400" spc="-270" dirty="0">
                <a:solidFill>
                  <a:srgbClr val="9BC84D"/>
                </a:solidFill>
              </a:rPr>
              <a:t>a</a:t>
            </a:r>
            <a:r>
              <a:rPr sz="6400" spc="-250" dirty="0">
                <a:solidFill>
                  <a:srgbClr val="9BC84D"/>
                </a:solidFill>
              </a:rPr>
              <a:t>t</a:t>
            </a:r>
            <a:r>
              <a:rPr sz="6400" spc="-80" dirty="0">
                <a:solidFill>
                  <a:srgbClr val="9BC84D"/>
                </a:solidFill>
              </a:rPr>
              <a:t>a</a:t>
            </a:r>
            <a:r>
              <a:rPr sz="6400" spc="-715" dirty="0">
                <a:solidFill>
                  <a:srgbClr val="9BC84D"/>
                </a:solidFill>
              </a:rPr>
              <a:t> </a:t>
            </a:r>
            <a:r>
              <a:rPr sz="6400" spc="-505" dirty="0">
                <a:solidFill>
                  <a:srgbClr val="9BC84D"/>
                </a:solidFill>
              </a:rPr>
              <a:t>S</a:t>
            </a:r>
            <a:r>
              <a:rPr sz="6400" spc="-200" dirty="0">
                <a:solidFill>
                  <a:srgbClr val="9BC84D"/>
                </a:solidFill>
              </a:rPr>
              <a:t>tructu</a:t>
            </a:r>
            <a:r>
              <a:rPr sz="6400" spc="-530" dirty="0">
                <a:solidFill>
                  <a:srgbClr val="9BC84D"/>
                </a:solidFill>
              </a:rPr>
              <a:t>r</a:t>
            </a:r>
            <a:r>
              <a:rPr sz="6400" spc="-75" dirty="0">
                <a:solidFill>
                  <a:srgbClr val="9BC84D"/>
                </a:solidFill>
              </a:rPr>
              <a:t>e</a:t>
            </a:r>
            <a:endParaRPr sz="6400"/>
          </a:p>
          <a:p>
            <a:pPr marL="88900" marR="5080">
              <a:lnSpc>
                <a:spcPts val="4300"/>
              </a:lnSpc>
              <a:spcBef>
                <a:spcPts val="440"/>
              </a:spcBef>
            </a:pPr>
            <a:r>
              <a:rPr sz="3600" spc="380" dirty="0">
                <a:solidFill>
                  <a:srgbClr val="000000"/>
                </a:solidFill>
              </a:rPr>
              <a:t>A </a:t>
            </a:r>
            <a:r>
              <a:rPr sz="3600" spc="25" dirty="0">
                <a:solidFill>
                  <a:srgbClr val="000000"/>
                </a:solidFill>
              </a:rPr>
              <a:t>method </a:t>
            </a:r>
            <a:r>
              <a:rPr sz="3600" spc="95" dirty="0">
                <a:solidFill>
                  <a:srgbClr val="000000"/>
                </a:solidFill>
              </a:rPr>
              <a:t>of </a:t>
            </a:r>
            <a:r>
              <a:rPr sz="3600" spc="10" dirty="0">
                <a:solidFill>
                  <a:srgbClr val="000000"/>
                </a:solidFill>
              </a:rPr>
              <a:t>organizing </a:t>
            </a:r>
            <a:r>
              <a:rPr sz="3600" spc="-15" dirty="0">
                <a:solidFill>
                  <a:srgbClr val="000000"/>
                </a:solidFill>
              </a:rPr>
              <a:t>information </a:t>
            </a:r>
            <a:r>
              <a:rPr sz="3600" spc="25" dirty="0">
                <a:solidFill>
                  <a:srgbClr val="000000"/>
                </a:solidFill>
              </a:rPr>
              <a:t>so </a:t>
            </a:r>
            <a:r>
              <a:rPr sz="3600" spc="-25" dirty="0">
                <a:solidFill>
                  <a:srgbClr val="000000"/>
                </a:solidFill>
              </a:rPr>
              <a:t>that </a:t>
            </a:r>
            <a:r>
              <a:rPr sz="3600" spc="-15" dirty="0">
                <a:solidFill>
                  <a:srgbClr val="000000"/>
                </a:solidFill>
              </a:rPr>
              <a:t>the </a:t>
            </a:r>
            <a:r>
              <a:rPr sz="3600" spc="-10" dirty="0">
                <a:solidFill>
                  <a:srgbClr val="000000"/>
                </a:solidFill>
              </a:rPr>
              <a:t> </a:t>
            </a:r>
            <a:r>
              <a:rPr sz="3600" spc="-15" dirty="0">
                <a:solidFill>
                  <a:srgbClr val="000000"/>
                </a:solidFill>
              </a:rPr>
              <a:t>information</a:t>
            </a:r>
            <a:r>
              <a:rPr sz="3600" spc="-195" dirty="0">
                <a:solidFill>
                  <a:srgbClr val="000000"/>
                </a:solidFill>
              </a:rPr>
              <a:t> </a:t>
            </a:r>
            <a:r>
              <a:rPr sz="3600" spc="10" dirty="0">
                <a:solidFill>
                  <a:srgbClr val="000000"/>
                </a:solidFill>
              </a:rPr>
              <a:t>can</a:t>
            </a:r>
            <a:r>
              <a:rPr sz="3600" spc="-195" dirty="0">
                <a:solidFill>
                  <a:srgbClr val="000000"/>
                </a:solidFill>
              </a:rPr>
              <a:t> </a:t>
            </a:r>
            <a:r>
              <a:rPr sz="3600" spc="65" dirty="0">
                <a:solidFill>
                  <a:srgbClr val="000000"/>
                </a:solidFill>
              </a:rPr>
              <a:t>be</a:t>
            </a:r>
            <a:r>
              <a:rPr sz="3600" spc="-190" dirty="0">
                <a:solidFill>
                  <a:srgbClr val="000000"/>
                </a:solidFill>
              </a:rPr>
              <a:t> </a:t>
            </a:r>
            <a:r>
              <a:rPr sz="3600" spc="-5" dirty="0">
                <a:solidFill>
                  <a:srgbClr val="000000"/>
                </a:solidFill>
              </a:rPr>
              <a:t>stored</a:t>
            </a:r>
            <a:r>
              <a:rPr sz="3600" spc="-195" dirty="0">
                <a:solidFill>
                  <a:srgbClr val="000000"/>
                </a:solidFill>
              </a:rPr>
              <a:t> </a:t>
            </a:r>
            <a:r>
              <a:rPr sz="3600" dirty="0">
                <a:solidFill>
                  <a:srgbClr val="000000"/>
                </a:solidFill>
              </a:rPr>
              <a:t>and</a:t>
            </a:r>
            <a:r>
              <a:rPr sz="3600" spc="-190" dirty="0">
                <a:solidFill>
                  <a:srgbClr val="000000"/>
                </a:solidFill>
              </a:rPr>
              <a:t> </a:t>
            </a:r>
            <a:r>
              <a:rPr sz="3600" spc="-40" dirty="0">
                <a:solidFill>
                  <a:srgbClr val="000000"/>
                </a:solidFill>
              </a:rPr>
              <a:t>retrieved</a:t>
            </a:r>
            <a:r>
              <a:rPr sz="3600" spc="-195" dirty="0">
                <a:solidFill>
                  <a:srgbClr val="000000"/>
                </a:solidFill>
              </a:rPr>
              <a:t> </a:t>
            </a:r>
            <a:r>
              <a:rPr sz="3600" spc="10" dirty="0">
                <a:solidFill>
                  <a:srgbClr val="000000"/>
                </a:solidFill>
              </a:rPr>
              <a:t>efficiently</a:t>
            </a:r>
            <a:endParaRPr sz="36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371600"/>
            <a:ext cx="16256000" cy="64008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600" y="1016000"/>
            <a:ext cx="53911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07260" algn="l"/>
                <a:tab pos="2694940" algn="l"/>
              </a:tabLst>
            </a:pPr>
            <a:r>
              <a:rPr sz="3200" spc="-5" dirty="0">
                <a:latin typeface="Courier New" panose="02070309020205020404"/>
                <a:cs typeface="Courier New" panose="02070309020205020404"/>
              </a:rPr>
              <a:t>String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7E504F"/>
                </a:solidFill>
                <a:latin typeface="Courier New" panose="02070309020205020404"/>
                <a:cs typeface="Courier New" panose="02070309020205020404"/>
              </a:rPr>
              <a:t>s	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=	</a:t>
            </a:r>
            <a:r>
              <a:rPr sz="3200" spc="-5" dirty="0">
                <a:solidFill>
                  <a:srgbClr val="0433FF"/>
                </a:solidFill>
                <a:latin typeface="Courier New" panose="02070309020205020404"/>
                <a:cs typeface="Courier New" panose="02070309020205020404"/>
              </a:rPr>
              <a:t>"a</a:t>
            </a:r>
            <a:r>
              <a:rPr sz="3200" spc="-95" dirty="0">
                <a:solidFill>
                  <a:srgbClr val="043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0433FF"/>
                </a:solidFill>
                <a:latin typeface="Courier New" panose="02070309020205020404"/>
                <a:cs typeface="Courier New" panose="02070309020205020404"/>
              </a:rPr>
              <a:t>string"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;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0" y="1689100"/>
            <a:ext cx="136829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31900" algn="l"/>
                <a:tab pos="5133975" algn="l"/>
                <a:tab pos="6353175" algn="l"/>
                <a:tab pos="7572375" algn="l"/>
                <a:tab pos="8792210" algn="l"/>
                <a:tab pos="10011410" algn="l"/>
                <a:tab pos="11230610" algn="l"/>
                <a:tab pos="12450445" algn="l"/>
              </a:tabLst>
            </a:pPr>
            <a:r>
              <a:rPr sz="3200" dirty="0">
                <a:solidFill>
                  <a:srgbClr val="931A68"/>
                </a:solidFill>
                <a:latin typeface="Courier New" panose="02070309020205020404"/>
                <a:cs typeface="Courier New" panose="02070309020205020404"/>
              </a:rPr>
              <a:t>char	</a:t>
            </a:r>
            <a:r>
              <a:rPr sz="3200" dirty="0">
                <a:solidFill>
                  <a:srgbClr val="7E504F"/>
                </a:solidFill>
                <a:latin typeface="Courier New" panose="02070309020205020404"/>
                <a:cs typeface="Courier New" panose="02070309020205020404"/>
              </a:rPr>
              <a:t>value</a:t>
            </a:r>
            <a:r>
              <a:rPr sz="3200" spc="-5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]</a:t>
            </a:r>
            <a:r>
              <a:rPr sz="32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2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200" dirty="0">
                <a:solidFill>
                  <a:srgbClr val="3933FF"/>
                </a:solidFill>
                <a:latin typeface="Courier New" panose="02070309020205020404"/>
                <a:cs typeface="Courier New" panose="02070309020205020404"/>
              </a:rPr>
              <a:t>'a'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,	</a:t>
            </a:r>
            <a:r>
              <a:rPr sz="3200" dirty="0">
                <a:solidFill>
                  <a:srgbClr val="3933FF"/>
                </a:solidFill>
                <a:latin typeface="Courier New" panose="02070309020205020404"/>
                <a:cs typeface="Courier New" panose="02070309020205020404"/>
              </a:rPr>
              <a:t>‘</a:t>
            </a:r>
            <a:r>
              <a:rPr sz="3200" spc="-5" dirty="0">
                <a:solidFill>
                  <a:srgbClr val="393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3933FF"/>
                </a:solidFill>
                <a:latin typeface="Courier New" panose="02070309020205020404"/>
                <a:cs typeface="Courier New" panose="02070309020205020404"/>
              </a:rPr>
              <a:t>'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,	</a:t>
            </a:r>
            <a:r>
              <a:rPr sz="3200" dirty="0">
                <a:solidFill>
                  <a:srgbClr val="3933FF"/>
                </a:solidFill>
                <a:latin typeface="Courier New" panose="02070309020205020404"/>
                <a:cs typeface="Courier New" panose="02070309020205020404"/>
              </a:rPr>
              <a:t>'s'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,	</a:t>
            </a:r>
            <a:r>
              <a:rPr sz="3200" dirty="0">
                <a:solidFill>
                  <a:srgbClr val="3933FF"/>
                </a:solidFill>
                <a:latin typeface="Courier New" panose="02070309020205020404"/>
                <a:cs typeface="Courier New" panose="02070309020205020404"/>
              </a:rPr>
              <a:t>'t'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,	</a:t>
            </a:r>
            <a:r>
              <a:rPr sz="3200" dirty="0">
                <a:solidFill>
                  <a:srgbClr val="3933FF"/>
                </a:solidFill>
                <a:latin typeface="Courier New" panose="02070309020205020404"/>
                <a:cs typeface="Courier New" panose="02070309020205020404"/>
              </a:rPr>
              <a:t>'r'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,	</a:t>
            </a:r>
            <a:r>
              <a:rPr sz="3200" dirty="0">
                <a:solidFill>
                  <a:srgbClr val="3933FF"/>
                </a:solidFill>
                <a:latin typeface="Courier New" panose="02070309020205020404"/>
                <a:cs typeface="Courier New" panose="02070309020205020404"/>
              </a:rPr>
              <a:t>'i'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,	</a:t>
            </a:r>
            <a:r>
              <a:rPr sz="3200" dirty="0">
                <a:solidFill>
                  <a:srgbClr val="3933FF"/>
                </a:solidFill>
                <a:latin typeface="Courier New" panose="02070309020205020404"/>
                <a:cs typeface="Courier New" panose="02070309020205020404"/>
              </a:rPr>
              <a:t>'n'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,	</a:t>
            </a:r>
            <a:r>
              <a:rPr sz="3200" dirty="0">
                <a:solidFill>
                  <a:srgbClr val="3933FF"/>
                </a:solidFill>
                <a:latin typeface="Courier New" panose="02070309020205020404"/>
                <a:cs typeface="Courier New" panose="02070309020205020404"/>
              </a:rPr>
              <a:t>'g'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};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000500" y="2768600"/>
            <a:ext cx="8255000" cy="59563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6800" y="647700"/>
            <a:ext cx="90373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Data</a:t>
            </a:r>
            <a:r>
              <a:rPr spc="-275" dirty="0"/>
              <a:t> </a:t>
            </a:r>
            <a:r>
              <a:rPr spc="-65" dirty="0"/>
              <a:t>Structure</a:t>
            </a:r>
            <a:r>
              <a:rPr spc="-275" dirty="0"/>
              <a:t> </a:t>
            </a:r>
            <a:r>
              <a:rPr spc="-45" dirty="0"/>
              <a:t>Characteristics</a:t>
            </a:r>
            <a:endParaRPr spc="-45" dirty="0"/>
          </a:p>
        </p:txBody>
      </p:sp>
      <p:grpSp>
        <p:nvGrpSpPr>
          <p:cNvPr id="3" name="object 3"/>
          <p:cNvGrpSpPr/>
          <p:nvPr/>
        </p:nvGrpSpPr>
        <p:grpSpPr>
          <a:xfrm>
            <a:off x="1054100" y="1651000"/>
            <a:ext cx="6015355" cy="7327900"/>
            <a:chOff x="1054100" y="1651000"/>
            <a:chExt cx="6015355" cy="73279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54100" y="1651000"/>
              <a:ext cx="3048000" cy="3048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9700" y="4191000"/>
              <a:ext cx="2336800" cy="23368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5400" y="6400800"/>
              <a:ext cx="2565400" cy="25781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26396" y="7389495"/>
              <a:ext cx="3042968" cy="1514475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604000" y="2844800"/>
            <a:ext cx="3517900" cy="6604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080000" y="2565400"/>
            <a:ext cx="55499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0" spc="-5" dirty="0">
                <a:latin typeface="Arial MT"/>
                <a:cs typeface="Arial MT"/>
              </a:rPr>
              <a:t>8</a:t>
            </a:r>
            <a:endParaRPr sz="75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83100" y="4749800"/>
            <a:ext cx="209042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0" spc="-204" dirty="0">
                <a:latin typeface="Arial MT"/>
                <a:cs typeface="Arial MT"/>
              </a:rPr>
              <a:t>FIFO</a:t>
            </a:r>
            <a:endParaRPr sz="75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72094" y="4749800"/>
            <a:ext cx="209042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0" spc="-105" dirty="0">
                <a:latin typeface="Arial MT"/>
                <a:cs typeface="Arial MT"/>
              </a:rPr>
              <a:t>LIFO</a:t>
            </a:r>
            <a:endParaRPr sz="75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91100" y="6781800"/>
            <a:ext cx="7258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5" dirty="0">
                <a:latin typeface="Arial MT"/>
                <a:cs typeface="Arial MT"/>
              </a:rPr>
              <a:t>2nd</a:t>
            </a:r>
            <a:endParaRPr sz="32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296325" y="7326879"/>
            <a:ext cx="76200" cy="400050"/>
            <a:chOff x="5296325" y="7326879"/>
            <a:chExt cx="76200" cy="400050"/>
          </a:xfrm>
        </p:grpSpPr>
        <p:sp>
          <p:nvSpPr>
            <p:cNvPr id="14" name="object 14"/>
            <p:cNvSpPr/>
            <p:nvPr/>
          </p:nvSpPr>
          <p:spPr>
            <a:xfrm>
              <a:off x="5334425" y="7326879"/>
              <a:ext cx="0" cy="330200"/>
            </a:xfrm>
            <a:custGeom>
              <a:avLst/>
              <a:gdLst/>
              <a:ahLst/>
              <a:cxnLst/>
              <a:rect l="l" t="t" r="r" b="b"/>
              <a:pathLst>
                <a:path h="330200">
                  <a:moveTo>
                    <a:pt x="0" y="0"/>
                  </a:moveTo>
                  <a:lnTo>
                    <a:pt x="0" y="33014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296325" y="7650671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001000" y="6743700"/>
            <a:ext cx="1752600" cy="240030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433300" y="2032000"/>
            <a:ext cx="2540000" cy="2540000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997700" y="3086100"/>
            <a:ext cx="6029325" cy="1376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75" dirty="0">
                <a:latin typeface="Verdana" panose="020B0604030504040204"/>
                <a:cs typeface="Verdana" panose="020B0604030504040204"/>
              </a:rPr>
              <a:t>What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20" dirty="0">
                <a:latin typeface="Verdana" panose="020B0604030504040204"/>
                <a:cs typeface="Verdana" panose="020B0604030504040204"/>
              </a:rPr>
              <a:t>is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45" dirty="0">
                <a:latin typeface="Verdana" panose="020B0604030504040204"/>
                <a:cs typeface="Verdana" panose="020B0604030504040204"/>
              </a:rPr>
              <a:t>a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data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20" dirty="0">
                <a:latin typeface="Verdana" panose="020B0604030504040204"/>
                <a:cs typeface="Verdana" panose="020B0604030504040204"/>
              </a:rPr>
              <a:t>structure?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6200"/>
              </a:lnSpc>
              <a:spcBef>
                <a:spcPts val="600"/>
              </a:spcBef>
            </a:pPr>
            <a:r>
              <a:rPr sz="3200" spc="-5" dirty="0">
                <a:latin typeface="Verdana" panose="020B0604030504040204"/>
                <a:cs typeface="Verdana" panose="020B0604030504040204"/>
              </a:rPr>
              <a:t>Data</a:t>
            </a:r>
            <a:r>
              <a:rPr sz="320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latin typeface="Verdana" panose="020B0604030504040204"/>
                <a:cs typeface="Verdana" panose="020B0604030504040204"/>
              </a:rPr>
              <a:t>structure</a:t>
            </a:r>
            <a:r>
              <a:rPr sz="320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characteristics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>
                <a:solidFill>
                  <a:srgbClr val="FFFFFF"/>
                </a:solidFill>
              </a:rPr>
              <a:t>Summary</a:t>
            </a:r>
            <a:endParaRPr spc="-114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404</Words>
  <Application>WPS Presentation</Application>
  <PresentationFormat>On-screen Show (4:3)</PresentationFormat>
  <Paragraphs>54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SimSun</vt:lpstr>
      <vt:lpstr>Wingdings</vt:lpstr>
      <vt:lpstr>Verdana</vt:lpstr>
      <vt:lpstr>Times New Roman</vt:lpstr>
      <vt:lpstr>Courier New</vt:lpstr>
      <vt:lpstr>Arial MT</vt:lpstr>
      <vt:lpstr>Arial</vt:lpstr>
      <vt:lpstr>Microsoft YaHei</vt:lpstr>
      <vt:lpstr>Arial Unicode MS</vt:lpstr>
      <vt:lpstr>Calibri</vt:lpstr>
      <vt:lpstr>Office Theme</vt:lpstr>
      <vt:lpstr>Implementing and Understanding Data  Structures in Java</vt:lpstr>
      <vt:lpstr>PowerPoint 演示文稿</vt:lpstr>
      <vt:lpstr>PowerPoint 演示文稿</vt:lpstr>
      <vt:lpstr>Data Structure Line Up</vt:lpstr>
      <vt:lpstr>A method of organizing information so that the  information can be stored and retrieved efficiently</vt:lpstr>
      <vt:lpstr>PowerPoint 演示文稿</vt:lpstr>
      <vt:lpstr>PowerPoint 演示文稿</vt:lpstr>
      <vt:lpstr>Data Structure Characteristics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Structures</dc:title>
  <dc:creator/>
  <cp:lastModifiedBy>Steve Sam</cp:lastModifiedBy>
  <cp:revision>2</cp:revision>
  <dcterms:created xsi:type="dcterms:W3CDTF">2022-09-28T16:52:47Z</dcterms:created>
  <dcterms:modified xsi:type="dcterms:W3CDTF">2022-09-28T17:08:06Z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D6900D14E8B44EC49307E967487419D2</vt:lpwstr>
  </property>
  <property fmtid="{D5CDD505-2E9C-101B-9397-08002B2CF9AE}" pid="3" name="KSOProductBuildVer">
    <vt:lpwstr>1033-11.2.0.11341</vt:lpwstr>
  </property>
</Properties>
</file>