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291" r:id="rId46"/>
    <p:sldId id="300" r:id="rId47"/>
    <p:sldId id="301" r:id="rId48"/>
    <p:sldId id="302" r:id="rId49"/>
    <p:sldId id="303" r:id="rId50"/>
    <p:sldId id="304" r:id="rId51"/>
    <p:sldId id="305" r:id="rId52"/>
    <p:sldId id="307" r:id="rId5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6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9224" y="520827"/>
            <a:ext cx="48535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1222" y="1561190"/>
            <a:ext cx="8909555" cy="394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52038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35" dirty="0">
                <a:solidFill>
                  <a:srgbClr val="161616"/>
                </a:solidFill>
              </a:rPr>
              <a:t>S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05" dirty="0">
                <a:solidFill>
                  <a:srgbClr val="161616"/>
                </a:solidFill>
              </a:rPr>
              <a:t>ac</a:t>
            </a:r>
            <a:r>
              <a:rPr sz="4500" spc="-110" dirty="0">
                <a:solidFill>
                  <a:srgbClr val="161616"/>
                </a:solidFill>
              </a:rPr>
              <a:t>k</a:t>
            </a:r>
            <a:r>
              <a:rPr sz="4500" spc="-105" dirty="0">
                <a:solidFill>
                  <a:srgbClr val="161616"/>
                </a:solidFill>
              </a:rPr>
              <a:t>s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-110" dirty="0">
                <a:solidFill>
                  <a:srgbClr val="161616"/>
                </a:solidFill>
              </a:rPr>
              <a:t>an</a:t>
            </a:r>
            <a:r>
              <a:rPr sz="4500" dirty="0">
                <a:solidFill>
                  <a:srgbClr val="161616"/>
                </a:solidFill>
              </a:rPr>
              <a:t>d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170" dirty="0">
                <a:solidFill>
                  <a:srgbClr val="161616"/>
                </a:solidFill>
              </a:rPr>
              <a:t>Q</a:t>
            </a:r>
            <a:r>
              <a:rPr sz="4500" spc="-170" dirty="0">
                <a:solidFill>
                  <a:srgbClr val="161616"/>
                </a:solidFill>
              </a:rPr>
              <a:t>ueues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4228" y="3031265"/>
            <a:ext cx="3001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160" dirty="0">
                <a:solidFill>
                  <a:srgbClr val="EF5A28"/>
                </a:solidFill>
              </a:rPr>
              <a:t>We</a:t>
            </a:r>
            <a:r>
              <a:rPr sz="2400" spc="-155" dirty="0">
                <a:solidFill>
                  <a:srgbClr val="EF5A28"/>
                </a:solidFill>
              </a:rPr>
              <a:t> </a:t>
            </a:r>
            <a:r>
              <a:rPr sz="2400" spc="105" dirty="0">
                <a:solidFill>
                  <a:srgbClr val="EF5A28"/>
                </a:solidFill>
              </a:rPr>
              <a:t>“pop”</a:t>
            </a:r>
            <a:r>
              <a:rPr sz="2400" spc="-155" dirty="0">
                <a:solidFill>
                  <a:srgbClr val="EF5A28"/>
                </a:solidFill>
              </a:rPr>
              <a:t> </a:t>
            </a:r>
            <a:r>
              <a:rPr sz="2400" spc="-10" dirty="0">
                <a:solidFill>
                  <a:srgbClr val="EF5A28"/>
                </a:solidFill>
              </a:rPr>
              <a:t>items</a:t>
            </a:r>
            <a:r>
              <a:rPr sz="2400" spc="-155" dirty="0">
                <a:solidFill>
                  <a:srgbClr val="EF5A28"/>
                </a:solidFill>
              </a:rPr>
              <a:t> </a:t>
            </a:r>
            <a:r>
              <a:rPr sz="2400" spc="70" dirty="0">
                <a:solidFill>
                  <a:srgbClr val="EF5A28"/>
                </a:solidFill>
              </a:rPr>
              <a:t>off</a:t>
            </a:r>
            <a:endParaRPr sz="2400"/>
          </a:p>
          <a:p>
            <a:pPr marR="23495" algn="r">
              <a:lnSpc>
                <a:spcPct val="100000"/>
              </a:lnSpc>
            </a:pP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200" dirty="0">
                <a:solidFill>
                  <a:srgbClr val="EF5A28"/>
                </a:solidFill>
              </a:rPr>
              <a:t> </a:t>
            </a:r>
            <a:r>
              <a:rPr sz="2400" dirty="0">
                <a:solidFill>
                  <a:srgbClr val="EF5A28"/>
                </a:solidFill>
              </a:rPr>
              <a:t>stack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7309104" y="2897885"/>
            <a:ext cx="1781810" cy="2908935"/>
            <a:chOff x="7309104" y="2897885"/>
            <a:chExt cx="1781810" cy="2908935"/>
          </a:xfrm>
        </p:grpSpPr>
        <p:sp>
          <p:nvSpPr>
            <p:cNvPr id="5" name="object 5"/>
            <p:cNvSpPr/>
            <p:nvPr/>
          </p:nvSpPr>
          <p:spPr>
            <a:xfrm>
              <a:off x="73235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06676" y="5435869"/>
              <a:ext cx="1584886" cy="2092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8876" y="5038291"/>
              <a:ext cx="1562458" cy="1967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9020" y="4620767"/>
              <a:ext cx="1584886" cy="1995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3235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9261347" y="4454652"/>
            <a:ext cx="1033780" cy="471170"/>
          </a:xfrm>
          <a:custGeom>
            <a:avLst/>
            <a:gdLst/>
            <a:ahLst/>
            <a:cxnLst/>
            <a:rect l="l" t="t" r="r" b="b"/>
            <a:pathLst>
              <a:path w="1033779" h="471170">
                <a:moveTo>
                  <a:pt x="235457" y="0"/>
                </a:moveTo>
                <a:lnTo>
                  <a:pt x="0" y="235458"/>
                </a:lnTo>
                <a:lnTo>
                  <a:pt x="235457" y="470916"/>
                </a:lnTo>
                <a:lnTo>
                  <a:pt x="235457" y="353187"/>
                </a:lnTo>
                <a:lnTo>
                  <a:pt x="1033271" y="353187"/>
                </a:lnTo>
                <a:lnTo>
                  <a:pt x="1033271" y="117729"/>
                </a:lnTo>
                <a:lnTo>
                  <a:pt x="235457" y="117729"/>
                </a:lnTo>
                <a:lnTo>
                  <a:pt x="23545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261347" y="5291328"/>
            <a:ext cx="1033780" cy="471170"/>
          </a:xfrm>
          <a:custGeom>
            <a:avLst/>
            <a:gdLst/>
            <a:ahLst/>
            <a:cxnLst/>
            <a:rect l="l" t="t" r="r" b="b"/>
            <a:pathLst>
              <a:path w="1033779" h="471170">
                <a:moveTo>
                  <a:pt x="235457" y="0"/>
                </a:moveTo>
                <a:lnTo>
                  <a:pt x="0" y="235458"/>
                </a:lnTo>
                <a:lnTo>
                  <a:pt x="235457" y="470916"/>
                </a:lnTo>
                <a:lnTo>
                  <a:pt x="235457" y="353187"/>
                </a:lnTo>
                <a:lnTo>
                  <a:pt x="1033271" y="353187"/>
                </a:lnTo>
                <a:lnTo>
                  <a:pt x="1033271" y="117729"/>
                </a:lnTo>
                <a:lnTo>
                  <a:pt x="235457" y="117729"/>
                </a:lnTo>
                <a:lnTo>
                  <a:pt x="23545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446021" y="4548229"/>
            <a:ext cx="782955" cy="1105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1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bottom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088" y="3031265"/>
            <a:ext cx="2966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510" marR="5080" indent="-512445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EF5A28"/>
                </a:solidFill>
              </a:rPr>
              <a:t>A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single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item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-15" dirty="0">
                <a:solidFill>
                  <a:srgbClr val="EF5A28"/>
                </a:solidFill>
              </a:rPr>
              <a:t>is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 </a:t>
            </a:r>
            <a:r>
              <a:rPr sz="2400" spc="-825" dirty="0">
                <a:solidFill>
                  <a:srgbClr val="EF5A28"/>
                </a:solidFill>
              </a:rPr>
              <a:t> </a:t>
            </a:r>
            <a:r>
              <a:rPr sz="2400" spc="75" dirty="0">
                <a:solidFill>
                  <a:srgbClr val="EF5A28"/>
                </a:solidFill>
              </a:rPr>
              <a:t>top</a:t>
            </a:r>
            <a:r>
              <a:rPr sz="2400" spc="-145" dirty="0">
                <a:solidFill>
                  <a:srgbClr val="EF5A28"/>
                </a:solidFill>
              </a:rPr>
              <a:t> </a:t>
            </a:r>
            <a:r>
              <a:rPr sz="2400" spc="10" dirty="0">
                <a:solidFill>
                  <a:srgbClr val="EF5A28"/>
                </a:solidFill>
              </a:rPr>
              <a:t>and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50" dirty="0">
                <a:solidFill>
                  <a:srgbClr val="EF5A28"/>
                </a:solidFill>
              </a:rPr>
              <a:t>bottom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7309104" y="2897885"/>
            <a:ext cx="1781810" cy="2908935"/>
            <a:chOff x="7309104" y="2897885"/>
            <a:chExt cx="1781810" cy="2908935"/>
          </a:xfrm>
        </p:grpSpPr>
        <p:sp>
          <p:nvSpPr>
            <p:cNvPr id="5" name="object 5"/>
            <p:cNvSpPr/>
            <p:nvPr/>
          </p:nvSpPr>
          <p:spPr>
            <a:xfrm>
              <a:off x="73235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06676" y="5435869"/>
              <a:ext cx="1584886" cy="2092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3235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9261347" y="5291328"/>
            <a:ext cx="1033780" cy="471170"/>
          </a:xfrm>
          <a:custGeom>
            <a:avLst/>
            <a:gdLst/>
            <a:ahLst/>
            <a:cxnLst/>
            <a:rect l="l" t="t" r="r" b="b"/>
            <a:pathLst>
              <a:path w="1033779" h="471170">
                <a:moveTo>
                  <a:pt x="235457" y="0"/>
                </a:moveTo>
                <a:lnTo>
                  <a:pt x="0" y="235458"/>
                </a:lnTo>
                <a:lnTo>
                  <a:pt x="235457" y="470916"/>
                </a:lnTo>
                <a:lnTo>
                  <a:pt x="235457" y="353187"/>
                </a:lnTo>
                <a:lnTo>
                  <a:pt x="1033271" y="353187"/>
                </a:lnTo>
                <a:lnTo>
                  <a:pt x="1033271" y="117729"/>
                </a:lnTo>
                <a:lnTo>
                  <a:pt x="235457" y="117729"/>
                </a:lnTo>
                <a:lnTo>
                  <a:pt x="23545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46021" y="5385039"/>
            <a:ext cx="782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om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518647" y="5291328"/>
            <a:ext cx="1033780" cy="471170"/>
          </a:xfrm>
          <a:custGeom>
            <a:avLst/>
            <a:gdLst/>
            <a:ahLst/>
            <a:cxnLst/>
            <a:rect l="l" t="t" r="r" b="b"/>
            <a:pathLst>
              <a:path w="1033779" h="471170">
                <a:moveTo>
                  <a:pt x="235457" y="0"/>
                </a:moveTo>
                <a:lnTo>
                  <a:pt x="0" y="235458"/>
                </a:lnTo>
                <a:lnTo>
                  <a:pt x="235457" y="470916"/>
                </a:lnTo>
                <a:lnTo>
                  <a:pt x="235457" y="353187"/>
                </a:lnTo>
                <a:lnTo>
                  <a:pt x="1033271" y="353187"/>
                </a:lnTo>
                <a:lnTo>
                  <a:pt x="1033271" y="117729"/>
                </a:lnTo>
                <a:lnTo>
                  <a:pt x="235457" y="117729"/>
                </a:lnTo>
                <a:lnTo>
                  <a:pt x="23545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907535" y="5385039"/>
            <a:ext cx="374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8772" y="5360666"/>
            <a:ext cx="1080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6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EMPTY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97504" y="2848383"/>
            <a:ext cx="26219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 algn="r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Popping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last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empties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9525" algn="r">
              <a:lnSpc>
                <a:spcPct val="100000"/>
              </a:lnSpc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stack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09104" y="2897885"/>
            <a:ext cx="1781810" cy="2908935"/>
            <a:chOff x="7309104" y="2897885"/>
            <a:chExt cx="1781810" cy="2908935"/>
          </a:xfrm>
        </p:grpSpPr>
        <p:sp>
          <p:nvSpPr>
            <p:cNvPr id="6" name="object 6"/>
            <p:cNvSpPr/>
            <p:nvPr/>
          </p:nvSpPr>
          <p:spPr>
            <a:xfrm>
              <a:off x="73235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3235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647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First-in,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First-out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(FIFO)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1935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Qu</a:t>
            </a:r>
            <a:r>
              <a:rPr sz="4800" spc="-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9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34016" y="2343911"/>
            <a:ext cx="1129283" cy="2171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2343911"/>
            <a:ext cx="1130807" cy="2171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3391" y="2337816"/>
            <a:ext cx="1129283" cy="2171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792" y="2343911"/>
            <a:ext cx="1130807" cy="21716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3288" y="2436905"/>
            <a:ext cx="291401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EF5A28"/>
                </a:solidFill>
              </a:rPr>
              <a:t>”Queuing”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spc="-5" dirty="0">
                <a:solidFill>
                  <a:srgbClr val="EF5A28"/>
                </a:solidFill>
              </a:rPr>
              <a:t>in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spc="-35" dirty="0">
                <a:solidFill>
                  <a:srgbClr val="EF5A28"/>
                </a:solidFill>
              </a:rPr>
              <a:t>a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10" dirty="0">
                <a:solidFill>
                  <a:srgbClr val="EF5A28"/>
                </a:solidFill>
              </a:rPr>
              <a:t>line</a:t>
            </a:r>
            <a:endParaRPr sz="2400"/>
          </a:p>
          <a:p>
            <a:pPr marR="5715" algn="r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EF5A28"/>
                </a:solidFill>
              </a:rPr>
              <a:t>Enqueue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dirty="0">
                <a:solidFill>
                  <a:srgbClr val="EF5A28"/>
                </a:solidFill>
              </a:rPr>
              <a:t>at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end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85" dirty="0">
                <a:solidFill>
                  <a:srgbClr val="EF5A28"/>
                </a:solidFill>
              </a:rPr>
              <a:t>of</a:t>
            </a:r>
            <a:endParaRPr sz="2400"/>
          </a:p>
          <a:p>
            <a:pPr marR="8255" algn="r">
              <a:lnSpc>
                <a:spcPct val="100000"/>
              </a:lnSpc>
            </a:pPr>
            <a:r>
              <a:rPr sz="2400" spc="5" dirty="0">
                <a:solidFill>
                  <a:srgbClr val="EF5A28"/>
                </a:solidFill>
              </a:rPr>
              <a:t>line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34016" y="2343911"/>
            <a:ext cx="1129283" cy="2171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2343911"/>
            <a:ext cx="1130807" cy="2171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3391" y="2337816"/>
            <a:ext cx="1129283" cy="2171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792" y="2343911"/>
            <a:ext cx="1130807" cy="217169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6520" y="2916965"/>
            <a:ext cx="219646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EF5A28"/>
                </a:solidFill>
              </a:rPr>
              <a:t>First</a:t>
            </a:r>
            <a:r>
              <a:rPr sz="2400" spc="-175" dirty="0">
                <a:solidFill>
                  <a:srgbClr val="EF5A28"/>
                </a:solidFill>
              </a:rPr>
              <a:t> </a:t>
            </a:r>
            <a:r>
              <a:rPr sz="2400" spc="-15" dirty="0">
                <a:solidFill>
                  <a:srgbClr val="EF5A28"/>
                </a:solidFill>
              </a:rPr>
              <a:t>is</a:t>
            </a:r>
            <a:r>
              <a:rPr sz="2400" spc="-175" dirty="0">
                <a:solidFill>
                  <a:srgbClr val="EF5A28"/>
                </a:solidFill>
              </a:rPr>
              <a:t> </a:t>
            </a:r>
            <a:r>
              <a:rPr sz="2400" spc="40" dirty="0">
                <a:solidFill>
                  <a:srgbClr val="EF5A28"/>
                </a:solidFill>
              </a:rPr>
              <a:t>“head”</a:t>
            </a:r>
            <a:endParaRPr sz="2400"/>
          </a:p>
          <a:p>
            <a:pPr marR="6350" algn="r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EF5A28"/>
                </a:solidFill>
              </a:rPr>
              <a:t>Last</a:t>
            </a:r>
            <a:r>
              <a:rPr sz="2400" spc="-150" dirty="0">
                <a:solidFill>
                  <a:srgbClr val="EF5A28"/>
                </a:solidFill>
              </a:rPr>
              <a:t> </a:t>
            </a:r>
            <a:r>
              <a:rPr sz="2400" spc="-15" dirty="0">
                <a:solidFill>
                  <a:srgbClr val="EF5A28"/>
                </a:solidFill>
              </a:rPr>
              <a:t>is</a:t>
            </a:r>
            <a:r>
              <a:rPr sz="2400" spc="-145" dirty="0">
                <a:solidFill>
                  <a:srgbClr val="EF5A28"/>
                </a:solidFill>
              </a:rPr>
              <a:t> </a:t>
            </a:r>
            <a:r>
              <a:rPr sz="2400" spc="35" dirty="0">
                <a:solidFill>
                  <a:srgbClr val="EF5A28"/>
                </a:solidFill>
              </a:rPr>
              <a:t>“tail”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34016" y="2343911"/>
            <a:ext cx="1129283" cy="2171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2343911"/>
            <a:ext cx="1130807" cy="2171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3391" y="2337816"/>
            <a:ext cx="1129283" cy="2171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792" y="2343911"/>
            <a:ext cx="1130807" cy="21716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90779" y="4529815"/>
            <a:ext cx="805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9025" y="4529815"/>
            <a:ext cx="528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3416" y="2734083"/>
            <a:ext cx="3430904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4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head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line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24765" algn="r">
              <a:lnSpc>
                <a:spcPct val="100000"/>
              </a:lnSpc>
            </a:pP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“dequeued”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Next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now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“head”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22792" y="2348483"/>
            <a:ext cx="1130807" cy="2171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2343911"/>
            <a:ext cx="1130807" cy="2171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4016" y="2348483"/>
            <a:ext cx="1129283" cy="21716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90779" y="4535676"/>
            <a:ext cx="805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9181" y="4535678"/>
            <a:ext cx="528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7904" y="3031265"/>
            <a:ext cx="3239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EF5A28"/>
                </a:solidFill>
              </a:rPr>
              <a:t>A</a:t>
            </a:r>
            <a:r>
              <a:rPr sz="2400" spc="-15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new</a:t>
            </a:r>
            <a:r>
              <a:rPr sz="2400" spc="-150" dirty="0">
                <a:solidFill>
                  <a:srgbClr val="EF5A28"/>
                </a:solidFill>
              </a:rPr>
              <a:t> </a:t>
            </a:r>
            <a:r>
              <a:rPr sz="2400" spc="20" dirty="0">
                <a:solidFill>
                  <a:srgbClr val="EF5A28"/>
                </a:solidFill>
              </a:rPr>
              <a:t>person</a:t>
            </a:r>
            <a:r>
              <a:rPr sz="2400" spc="-145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waits </a:t>
            </a:r>
            <a:r>
              <a:rPr sz="2400" spc="-830" dirty="0">
                <a:solidFill>
                  <a:srgbClr val="EF5A28"/>
                </a:solidFill>
              </a:rPr>
              <a:t> </a:t>
            </a:r>
            <a:r>
              <a:rPr sz="2400" spc="-10" dirty="0">
                <a:solidFill>
                  <a:srgbClr val="EF5A28"/>
                </a:solidFill>
              </a:rPr>
              <a:t>at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end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85" dirty="0">
                <a:solidFill>
                  <a:srgbClr val="EF5A28"/>
                </a:solidFill>
              </a:rPr>
              <a:t>of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line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22792" y="2336292"/>
            <a:ext cx="1130807" cy="2171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2330195"/>
            <a:ext cx="1130807" cy="2171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4016" y="2336292"/>
            <a:ext cx="1129283" cy="21716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90779" y="4522730"/>
            <a:ext cx="805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7296" y="2330195"/>
            <a:ext cx="1130807" cy="2171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93435" y="4522730"/>
            <a:ext cx="528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0008" y="3031265"/>
            <a:ext cx="2393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</a:rPr>
              <a:t>The</a:t>
            </a:r>
            <a:r>
              <a:rPr sz="2400" spc="-180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queue</a:t>
            </a:r>
            <a:r>
              <a:rPr sz="2400" spc="-18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gets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-5" dirty="0">
                <a:solidFill>
                  <a:srgbClr val="EF5A28"/>
                </a:solidFill>
              </a:rPr>
              <a:t>shorter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22792" y="2336292"/>
            <a:ext cx="1130807" cy="2171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2330195"/>
            <a:ext cx="1130807" cy="2171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4016" y="2336292"/>
            <a:ext cx="1129283" cy="2171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7296" y="2330195"/>
            <a:ext cx="1130807" cy="217169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1382" y="1119230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EF5A28"/>
                </a:solidFill>
              </a:rPr>
              <a:t>Stacks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6230" indent="-290195">
              <a:lnSpc>
                <a:spcPct val="100000"/>
              </a:lnSpc>
              <a:spcBef>
                <a:spcPts val="100"/>
              </a:spcBef>
              <a:buSzPct val="75000"/>
              <a:buFont typeface="Segoe UI" panose="020B0502040204020203"/>
              <a:buChar char="-"/>
              <a:tabLst>
                <a:tab pos="4126865" algn="l"/>
                <a:tab pos="4127500" algn="l"/>
              </a:tabLst>
            </a:pPr>
            <a:r>
              <a:rPr spc="10" dirty="0"/>
              <a:t>La</a:t>
            </a:r>
            <a:r>
              <a:rPr spc="-10" dirty="0"/>
              <a:t>s</a:t>
            </a:r>
            <a:r>
              <a:rPr spc="20" dirty="0"/>
              <a:t>t</a:t>
            </a:r>
            <a:r>
              <a:rPr spc="-114" dirty="0"/>
              <a:t>-</a:t>
            </a:r>
            <a:r>
              <a:rPr spc="-30" dirty="0"/>
              <a:t>i</a:t>
            </a:r>
            <a:r>
              <a:rPr spc="-215" dirty="0"/>
              <a:t>n</a:t>
            </a:r>
            <a:r>
              <a:rPr spc="-120" dirty="0"/>
              <a:t>,</a:t>
            </a:r>
            <a:r>
              <a:rPr spc="-150" dirty="0"/>
              <a:t> </a:t>
            </a:r>
            <a:r>
              <a:rPr spc="105" dirty="0"/>
              <a:t>F</a:t>
            </a:r>
            <a:r>
              <a:rPr spc="50" dirty="0"/>
              <a:t>i</a:t>
            </a:r>
            <a:r>
              <a:rPr spc="-55" dirty="0"/>
              <a:t>r</a:t>
            </a:r>
            <a:r>
              <a:rPr spc="-80" dirty="0"/>
              <a:t>s</a:t>
            </a:r>
            <a:r>
              <a:rPr spc="20" dirty="0"/>
              <a:t>t</a:t>
            </a:r>
            <a:r>
              <a:rPr spc="-114" dirty="0"/>
              <a:t>-</a:t>
            </a:r>
            <a:r>
              <a:rPr spc="85" dirty="0"/>
              <a:t>o</a:t>
            </a:r>
            <a:r>
              <a:rPr spc="-50" dirty="0"/>
              <a:t>u</a:t>
            </a:r>
            <a:r>
              <a:rPr spc="20" dirty="0"/>
              <a:t>t</a:t>
            </a:r>
            <a:r>
              <a:rPr spc="-125" dirty="0"/>
              <a:t> </a:t>
            </a:r>
            <a:r>
              <a:rPr spc="20" dirty="0"/>
              <a:t>d</a:t>
            </a:r>
            <a:r>
              <a:rPr spc="10" dirty="0"/>
              <a:t>a</a:t>
            </a:r>
            <a:r>
              <a:rPr spc="-15" dirty="0"/>
              <a:t>ta</a:t>
            </a:r>
            <a:r>
              <a:rPr spc="-125" dirty="0"/>
              <a:t> </a:t>
            </a:r>
            <a:r>
              <a:rPr spc="-80" dirty="0"/>
              <a:t>s</a:t>
            </a:r>
            <a:r>
              <a:rPr spc="-15" dirty="0"/>
              <a:t>tr</a:t>
            </a:r>
            <a:r>
              <a:rPr spc="-50" dirty="0"/>
              <a:t>u</a:t>
            </a:r>
            <a:r>
              <a:rPr spc="114" dirty="0"/>
              <a:t>c</a:t>
            </a:r>
            <a:r>
              <a:rPr spc="-10" dirty="0"/>
              <a:t>t</a:t>
            </a:r>
            <a:r>
              <a:rPr spc="-20" dirty="0"/>
              <a:t>u</a:t>
            </a:r>
            <a:r>
              <a:rPr spc="-105" dirty="0"/>
              <a:t>r</a:t>
            </a:r>
            <a:r>
              <a:rPr spc="-10" dirty="0"/>
              <a:t>e</a:t>
            </a:r>
            <a:endParaRPr spc="-10" dirty="0"/>
          </a:p>
          <a:p>
            <a:pPr marL="3602355">
              <a:lnSpc>
                <a:spcPct val="100000"/>
              </a:lnSpc>
              <a:spcBef>
                <a:spcPts val="1800"/>
              </a:spcBef>
            </a:pPr>
            <a:r>
              <a:rPr spc="10" dirty="0"/>
              <a:t>Queues</a:t>
            </a:r>
            <a:endParaRPr spc="10" dirty="0"/>
          </a:p>
          <a:p>
            <a:pPr marL="412623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4126865" algn="l"/>
                <a:tab pos="4127500" algn="l"/>
              </a:tabLst>
            </a:pPr>
            <a:r>
              <a:rPr spc="-50" dirty="0"/>
              <a:t>First-in,</a:t>
            </a:r>
            <a:r>
              <a:rPr spc="-160" dirty="0"/>
              <a:t> </a:t>
            </a:r>
            <a:r>
              <a:rPr dirty="0"/>
              <a:t>First-out</a:t>
            </a:r>
            <a:r>
              <a:rPr spc="-130" dirty="0"/>
              <a:t> </a:t>
            </a:r>
            <a:r>
              <a:rPr dirty="0"/>
              <a:t>data</a:t>
            </a:r>
            <a:r>
              <a:rPr spc="-130" dirty="0"/>
              <a:t> </a:t>
            </a:r>
            <a:r>
              <a:rPr spc="-20" dirty="0"/>
              <a:t>structure</a:t>
            </a:r>
            <a:endParaRPr spc="-20" dirty="0"/>
          </a:p>
          <a:p>
            <a:pPr marL="3602355">
              <a:lnSpc>
                <a:spcPct val="100000"/>
              </a:lnSpc>
              <a:spcBef>
                <a:spcPts val="1800"/>
              </a:spcBef>
            </a:pPr>
            <a:r>
              <a:rPr spc="25" dirty="0"/>
              <a:t>Deque</a:t>
            </a:r>
            <a:endParaRPr spc="25" dirty="0"/>
          </a:p>
          <a:p>
            <a:pPr marL="412623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4126865" algn="l"/>
                <a:tab pos="4127500" algn="l"/>
              </a:tabLst>
            </a:pPr>
            <a:r>
              <a:rPr spc="10" dirty="0"/>
              <a:t>Double-ended</a:t>
            </a:r>
            <a:r>
              <a:rPr spc="-170" dirty="0"/>
              <a:t> </a:t>
            </a:r>
            <a:r>
              <a:rPr spc="-5" dirty="0"/>
              <a:t>queue</a:t>
            </a:r>
            <a:endParaRPr spc="-5" dirty="0"/>
          </a:p>
          <a:p>
            <a:pPr marL="3602355">
              <a:lnSpc>
                <a:spcPct val="100000"/>
              </a:lnSpc>
              <a:spcBef>
                <a:spcPts val="1800"/>
              </a:spcBef>
            </a:pPr>
            <a:r>
              <a:rPr spc="-70" dirty="0"/>
              <a:t>Demo:</a:t>
            </a:r>
            <a:r>
              <a:rPr spc="-135" dirty="0"/>
              <a:t> </a:t>
            </a:r>
            <a:r>
              <a:rPr spc="45" dirty="0"/>
              <a:t>Contact</a:t>
            </a:r>
            <a:r>
              <a:rPr spc="-135" dirty="0"/>
              <a:t> </a:t>
            </a:r>
            <a:r>
              <a:rPr dirty="0"/>
              <a:t>Manager</a:t>
            </a:r>
            <a:endParaRPr dirty="0"/>
          </a:p>
          <a:p>
            <a:pPr marL="412623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4126865" algn="l"/>
                <a:tab pos="4127500" algn="l"/>
              </a:tabLst>
            </a:pPr>
            <a:r>
              <a:rPr spc="50" dirty="0"/>
              <a:t>Undo</a:t>
            </a:r>
            <a:endParaRPr spc="50" dirty="0"/>
          </a:p>
          <a:p>
            <a:pPr marL="412623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4126865" algn="l"/>
                <a:tab pos="4127500" algn="l"/>
              </a:tabLst>
            </a:pPr>
            <a:r>
              <a:rPr spc="35" dirty="0"/>
              <a:t>Flight</a:t>
            </a:r>
            <a:r>
              <a:rPr spc="-195" dirty="0"/>
              <a:t> </a:t>
            </a:r>
            <a:r>
              <a:rPr spc="15" dirty="0"/>
              <a:t>Recorder</a:t>
            </a:r>
            <a:endParaRPr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0008" y="3031265"/>
            <a:ext cx="2393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</a:rPr>
              <a:t>The</a:t>
            </a:r>
            <a:r>
              <a:rPr sz="2400" spc="-180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queue</a:t>
            </a:r>
            <a:r>
              <a:rPr sz="2400" spc="-18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gets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-5" dirty="0">
                <a:solidFill>
                  <a:srgbClr val="EF5A28"/>
                </a:solidFill>
              </a:rPr>
              <a:t>shorter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34016" y="2336292"/>
            <a:ext cx="1129283" cy="2171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2792" y="2330195"/>
            <a:ext cx="1130807" cy="2171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6995" y="2330195"/>
            <a:ext cx="1130807" cy="21716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34016" y="2343911"/>
            <a:ext cx="1129283" cy="21716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0008" y="3031265"/>
            <a:ext cx="2393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</a:rPr>
              <a:t>The</a:t>
            </a:r>
            <a:r>
              <a:rPr sz="2400" spc="-180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queue</a:t>
            </a:r>
            <a:r>
              <a:rPr sz="2400" spc="-18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gets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-5" dirty="0">
                <a:solidFill>
                  <a:srgbClr val="EF5A28"/>
                </a:solidFill>
              </a:rPr>
              <a:t>shorter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8219" y="2342388"/>
            <a:ext cx="1129282" cy="21716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34016" y="2343911"/>
            <a:ext cx="1129283" cy="21716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0008" y="3031265"/>
            <a:ext cx="2393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</a:rPr>
              <a:t>The</a:t>
            </a:r>
            <a:r>
              <a:rPr sz="2400" spc="-180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queue</a:t>
            </a:r>
            <a:r>
              <a:rPr sz="2400" spc="-18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gets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-5" dirty="0">
                <a:solidFill>
                  <a:srgbClr val="EF5A28"/>
                </a:solidFill>
              </a:rPr>
              <a:t>shorter</a:t>
            </a:r>
            <a:endParaRPr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6000" y="3214144"/>
            <a:ext cx="2459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</a:rPr>
              <a:t>Until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it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-15" dirty="0">
                <a:solidFill>
                  <a:srgbClr val="EF5A28"/>
                </a:solidFill>
              </a:rPr>
              <a:t>is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25" dirty="0">
                <a:solidFill>
                  <a:srgbClr val="EF5A28"/>
                </a:solidFill>
              </a:rPr>
              <a:t>empty</a:t>
            </a:r>
            <a:endParaRPr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5491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queue-like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</a:t>
            </a:r>
            <a:r>
              <a:rPr sz="2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2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First-in,</a:t>
            </a:r>
            <a:r>
              <a:rPr sz="2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First-out </a:t>
            </a:r>
            <a:r>
              <a:rPr sz="28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Last-in,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Last-out.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86645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4800" spc="-2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-1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1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50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7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5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4800" spc="-2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eu</a:t>
            </a:r>
            <a:r>
              <a:rPr sz="4800" spc="-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5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4800" spc="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1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4800" spc="-2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3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495992" y="3999590"/>
            <a:ext cx="8235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41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42" y="3724147"/>
            <a:ext cx="41135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empty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queue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540629" y="2895853"/>
            <a:ext cx="5516880" cy="106426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R="462280" algn="r">
              <a:lnSpc>
                <a:spcPct val="100000"/>
              </a:lnSpc>
              <a:spcBef>
                <a:spcPts val="1860"/>
              </a:spcBef>
            </a:pPr>
            <a:r>
              <a:rPr sz="3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03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9575" algn="l"/>
              </a:tabLst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42" y="3426967"/>
            <a:ext cx="411352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empty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”3”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510784" y="2897123"/>
            <a:ext cx="5516880" cy="106426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R="462280" algn="r">
              <a:lnSpc>
                <a:spcPct val="100000"/>
              </a:lnSpc>
              <a:spcBef>
                <a:spcPts val="1915"/>
              </a:spcBef>
              <a:tabLst>
                <a:tab pos="1076960" algn="l"/>
              </a:tabLst>
            </a:pP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	</a:t>
            </a:r>
            <a:r>
              <a:rPr sz="3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03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9575" algn="l"/>
              </a:tabLst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42" y="3129788"/>
            <a:ext cx="4113529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empty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012825">
              <a:lnSpc>
                <a:spcPct val="163000"/>
              </a:lnSpc>
            </a:pPr>
            <a:r>
              <a:rPr sz="2400" spc="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”3”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 </a:t>
            </a:r>
            <a:r>
              <a:rPr sz="2400" spc="-8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“2”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tail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967984" y="2897123"/>
            <a:ext cx="5516880" cy="106426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2607945">
              <a:lnSpc>
                <a:spcPct val="100000"/>
              </a:lnSpc>
              <a:spcBef>
                <a:spcPts val="1915"/>
              </a:spcBef>
              <a:tabLst>
                <a:tab pos="3685540" algn="l"/>
                <a:tab pos="4750435" algn="l"/>
              </a:tabLst>
            </a:pPr>
            <a:r>
              <a:rPr sz="5400" spc="-127" baseline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	</a:t>
            </a:r>
            <a:r>
              <a:rPr sz="3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	</a:t>
            </a:r>
            <a:r>
              <a:rPr sz="36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03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9575" algn="l"/>
              </a:tabLst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42" y="2832608"/>
            <a:ext cx="4113529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empty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993140">
              <a:lnSpc>
                <a:spcPct val="163000"/>
              </a:lnSpc>
            </a:pPr>
            <a:r>
              <a:rPr sz="2400" spc="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”3”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 </a:t>
            </a:r>
            <a:r>
              <a:rPr sz="2400" spc="-8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Add </a:t>
            </a:r>
            <a:r>
              <a:rPr sz="2400" spc="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“2”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tail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”4”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967984" y="2897123"/>
            <a:ext cx="5516880" cy="106426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1123315" algn="ctr">
              <a:lnSpc>
                <a:spcPct val="100000"/>
              </a:lnSpc>
              <a:spcBef>
                <a:spcPts val="1915"/>
              </a:spcBef>
              <a:tabLst>
                <a:tab pos="2153285" algn="l"/>
                <a:tab pos="3230245" algn="l"/>
                <a:tab pos="4295140" algn="l"/>
              </a:tabLst>
            </a:pPr>
            <a:r>
              <a:rPr sz="3600" spc="-8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	</a:t>
            </a:r>
            <a:r>
              <a:rPr sz="5400" spc="-127" baseline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	</a:t>
            </a:r>
            <a:r>
              <a:rPr sz="3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	</a:t>
            </a:r>
            <a:r>
              <a:rPr sz="36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03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9575" algn="l"/>
              </a:tabLst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42" y="2535428"/>
            <a:ext cx="4113529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empty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993140">
              <a:lnSpc>
                <a:spcPct val="163000"/>
              </a:lnSpc>
            </a:pPr>
            <a:r>
              <a:rPr sz="2400" spc="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”3”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 </a:t>
            </a:r>
            <a:r>
              <a:rPr sz="2400" spc="-8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Add </a:t>
            </a:r>
            <a:r>
              <a:rPr sz="2400" spc="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“2”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tail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”4”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 </a:t>
            </a:r>
            <a:r>
              <a:rPr sz="2400" spc="-8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dd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400" spc="-5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73094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Last-in,</a:t>
            </a:r>
            <a:r>
              <a:rPr sz="2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First-out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(LIFO)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16408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8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1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967984" y="2897123"/>
            <a:ext cx="5516880" cy="106426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499745">
              <a:lnSpc>
                <a:spcPct val="100000"/>
              </a:lnSpc>
              <a:spcBef>
                <a:spcPts val="1915"/>
              </a:spcBef>
              <a:tabLst>
                <a:tab pos="1529715" algn="l"/>
                <a:tab pos="2606675" algn="l"/>
                <a:tab pos="3671570" algn="l"/>
                <a:tab pos="4762500" algn="l"/>
              </a:tabLst>
            </a:pPr>
            <a:r>
              <a:rPr sz="3600" spc="-8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	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	</a:t>
            </a:r>
            <a:r>
              <a:rPr sz="5400" spc="-97" baseline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	</a:t>
            </a:r>
            <a:r>
              <a:rPr sz="36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	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03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9575" algn="l"/>
              </a:tabLst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42" y="2238246"/>
            <a:ext cx="4113529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empty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993140">
              <a:lnSpc>
                <a:spcPct val="163000"/>
              </a:lnSpc>
            </a:pPr>
            <a:r>
              <a:rPr sz="2400" spc="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”3”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 </a:t>
            </a:r>
            <a:r>
              <a:rPr sz="2400" spc="-8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Add </a:t>
            </a:r>
            <a:r>
              <a:rPr sz="2400" spc="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“2”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tail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”4”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 </a:t>
            </a:r>
            <a:r>
              <a:rPr sz="2400" spc="-8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dd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400" spc="-58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10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2400" spc="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“5”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967984" y="2897123"/>
            <a:ext cx="5516880" cy="106426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1123315" algn="ctr">
              <a:lnSpc>
                <a:spcPct val="100000"/>
              </a:lnSpc>
              <a:spcBef>
                <a:spcPts val="1915"/>
              </a:spcBef>
              <a:tabLst>
                <a:tab pos="2153285" algn="l"/>
                <a:tab pos="3230245" algn="l"/>
                <a:tab pos="4295140" algn="l"/>
              </a:tabLst>
            </a:pPr>
            <a:r>
              <a:rPr sz="3600" spc="-8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	</a:t>
            </a:r>
            <a:r>
              <a:rPr sz="5400" spc="-127" baseline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	</a:t>
            </a:r>
            <a:r>
              <a:rPr sz="3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	</a:t>
            </a:r>
            <a:r>
              <a:rPr sz="36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03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9575" algn="l"/>
              </a:tabLst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42" y="3724147"/>
            <a:ext cx="4130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“5”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967984" y="2897123"/>
            <a:ext cx="5516880" cy="106426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2607945">
              <a:lnSpc>
                <a:spcPct val="100000"/>
              </a:lnSpc>
              <a:spcBef>
                <a:spcPts val="1915"/>
              </a:spcBef>
              <a:tabLst>
                <a:tab pos="3685540" algn="l"/>
                <a:tab pos="4750435" algn="l"/>
              </a:tabLst>
            </a:pPr>
            <a:r>
              <a:rPr sz="5400" spc="-127" baseline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	</a:t>
            </a:r>
            <a:r>
              <a:rPr sz="3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	</a:t>
            </a:r>
            <a:r>
              <a:rPr sz="36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03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9575" algn="l"/>
              </a:tabLst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42" y="3426967"/>
            <a:ext cx="413067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“5”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“1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967984" y="2897123"/>
            <a:ext cx="5516880" cy="106426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R="447040" algn="r">
              <a:lnSpc>
                <a:spcPct val="100000"/>
              </a:lnSpc>
              <a:spcBef>
                <a:spcPts val="1915"/>
              </a:spcBef>
              <a:tabLst>
                <a:tab pos="1064895" algn="l"/>
              </a:tabLst>
            </a:pPr>
            <a:r>
              <a:rPr sz="3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	</a:t>
            </a:r>
            <a:r>
              <a:rPr sz="36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03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9575" algn="l"/>
              </a:tabLst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42" y="3129788"/>
            <a:ext cx="413067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“5”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13055">
              <a:lnSpc>
                <a:spcPct val="163000"/>
              </a:lnSpc>
            </a:pPr>
            <a:r>
              <a:rPr sz="2400" spc="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7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“1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il 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“2”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tail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510784" y="2897123"/>
            <a:ext cx="5516880" cy="106426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R="462280" algn="r">
              <a:lnSpc>
                <a:spcPct val="100000"/>
              </a:lnSpc>
              <a:spcBef>
                <a:spcPts val="1860"/>
              </a:spcBef>
            </a:pPr>
            <a:r>
              <a:rPr sz="3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03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9575" algn="l"/>
              </a:tabLst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42" y="2832608"/>
            <a:ext cx="413067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“5”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3335">
              <a:lnSpc>
                <a:spcPct val="163000"/>
              </a:lnSpc>
            </a:pPr>
            <a:r>
              <a:rPr sz="2400" spc="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7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“1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il  </a:t>
            </a:r>
            <a:r>
              <a:rPr sz="240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Remove </a:t>
            </a:r>
            <a:r>
              <a:rPr sz="2400" spc="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“2”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from the </a:t>
            </a:r>
            <a:r>
              <a:rPr sz="24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tail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“4”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495992" y="3999590"/>
            <a:ext cx="8235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41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170" y="2352546"/>
            <a:ext cx="415925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“5”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 marR="5080">
              <a:lnSpc>
                <a:spcPct val="163000"/>
              </a:lnSpc>
            </a:pPr>
            <a:r>
              <a:rPr sz="2400" spc="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Remov</a:t>
            </a:r>
            <a:r>
              <a:rPr sz="2400" spc="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“1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2400" spc="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24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tail  </a:t>
            </a: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Remove </a:t>
            </a:r>
            <a:r>
              <a:rPr sz="2400" spc="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“2” </a:t>
            </a:r>
            <a:r>
              <a:rPr sz="2400" spc="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tail </a:t>
            </a:r>
            <a:r>
              <a:rPr sz="2400" spc="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“4”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88290" indent="4445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“3”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tail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066800"/>
            <a:ext cx="11411585" cy="281559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457200"/>
            <a:ext cx="8230870" cy="60763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8575" y="609600"/>
            <a:ext cx="7054850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457200"/>
            <a:ext cx="7853045" cy="5728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4960" y="3031265"/>
            <a:ext cx="3249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stack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plates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initially</a:t>
            </a:r>
            <a:r>
              <a:rPr sz="2400" spc="-1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empty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09104" y="2897885"/>
            <a:ext cx="1781810" cy="2908935"/>
            <a:chOff x="7309104" y="2897885"/>
            <a:chExt cx="1781810" cy="2908935"/>
          </a:xfrm>
        </p:grpSpPr>
        <p:sp>
          <p:nvSpPr>
            <p:cNvPr id="5" name="object 5"/>
            <p:cNvSpPr/>
            <p:nvPr/>
          </p:nvSpPr>
          <p:spPr>
            <a:xfrm>
              <a:off x="73235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658772" y="5360666"/>
            <a:ext cx="1080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6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EMPTY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2180" y="152400"/>
            <a:ext cx="8161020" cy="62357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304800"/>
            <a:ext cx="7387590" cy="614553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609600"/>
            <a:ext cx="8267065" cy="560006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685800"/>
            <a:ext cx="8185785" cy="536765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384" y="2818490"/>
            <a:ext cx="62357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Operations performed on a Stack</a:t>
            </a:r>
            <a:endParaRPr sz="2400" dirty="0">
              <a:solidFill>
                <a:srgbClr val="2A9FBB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0"/>
            <a:ext cx="8625205" cy="66167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384" y="2818490"/>
            <a:ext cx="62357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Operations performed on a Queue</a:t>
            </a:r>
            <a:endParaRPr sz="2400" dirty="0">
              <a:solidFill>
                <a:srgbClr val="2A9FBB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384" y="2818490"/>
            <a:ext cx="62357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Introduction to the Java ArrayDeque</a:t>
            </a:r>
            <a:endParaRPr sz="2400" dirty="0">
              <a:solidFill>
                <a:srgbClr val="2A9FBB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30" y="457084"/>
            <a:ext cx="8939469" cy="553720"/>
          </a:xfrm>
        </p:spPr>
        <p:txBody>
          <a:bodyPr/>
          <a:p>
            <a:pPr algn="ctr"/>
            <a:r>
              <a:rPr lang="en-US"/>
              <a:t>The API at a Glance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752600"/>
            <a:ext cx="8843010" cy="403034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457200"/>
            <a:ext cx="8163560" cy="553720"/>
          </a:xfrm>
        </p:spPr>
        <p:txBody>
          <a:bodyPr wrap="square"/>
          <a:p>
            <a:pPr algn="ctr"/>
            <a:r>
              <a:rPr lang="en-US"/>
              <a:t>How's ArrayDeque Implemented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7185" y="1371600"/>
            <a:ext cx="11245215" cy="5046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14116" y="5138875"/>
            <a:ext cx="1562458" cy="19675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323581" y="2897885"/>
            <a:ext cx="0" cy="2895600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0" y="2895600"/>
                </a:lnTo>
              </a:path>
            </a:pathLst>
          </a:custGeom>
          <a:ln w="2895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323581" y="2897885"/>
            <a:ext cx="1767205" cy="2908935"/>
            <a:chOff x="7323581" y="2897885"/>
            <a:chExt cx="1767205" cy="2908935"/>
          </a:xfrm>
        </p:grpSpPr>
        <p:sp>
          <p:nvSpPr>
            <p:cNvPr id="6" name="object 6"/>
            <p:cNvSpPr/>
            <p:nvPr/>
          </p:nvSpPr>
          <p:spPr>
            <a:xfrm>
              <a:off x="9076181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23581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6676" y="5435869"/>
              <a:ext cx="1584886" cy="20926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20848" y="3031265"/>
            <a:ext cx="3397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775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EF5A28"/>
                </a:solidFill>
              </a:rPr>
              <a:t>Additional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plates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can </a:t>
            </a:r>
            <a:r>
              <a:rPr sz="2400" spc="-835" dirty="0">
                <a:solidFill>
                  <a:srgbClr val="EF5A28"/>
                </a:solidFill>
              </a:rPr>
              <a:t> </a:t>
            </a:r>
            <a:r>
              <a:rPr sz="2400" spc="65" dirty="0">
                <a:solidFill>
                  <a:srgbClr val="EF5A28"/>
                </a:solidFill>
              </a:rPr>
              <a:t>be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60" dirty="0">
                <a:solidFill>
                  <a:srgbClr val="EF5A28"/>
                </a:solidFill>
              </a:rPr>
              <a:t>added</a:t>
            </a:r>
            <a:r>
              <a:rPr sz="2400" spc="-110" dirty="0">
                <a:solidFill>
                  <a:srgbClr val="EF5A28"/>
                </a:solidFill>
              </a:rPr>
              <a:t> </a:t>
            </a:r>
            <a:r>
              <a:rPr sz="2400" spc="55" dirty="0">
                <a:solidFill>
                  <a:srgbClr val="EF5A28"/>
                </a:solidFill>
              </a:rPr>
              <a:t>to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dirty="0">
                <a:solidFill>
                  <a:srgbClr val="EF5A28"/>
                </a:solidFill>
              </a:rPr>
              <a:t>stack</a:t>
            </a:r>
            <a:endParaRPr sz="24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69224" y="368427"/>
            <a:ext cx="4853551" cy="553720"/>
          </a:xfrm>
        </p:spPr>
        <p:txBody>
          <a:bodyPr/>
          <a:p>
            <a:pPr algn="ctr"/>
            <a:r>
              <a:rPr lang="en-US"/>
              <a:t>ArrayDeque as Stack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00200" y="990600"/>
            <a:ext cx="9002395" cy="570992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0" y="381000"/>
            <a:ext cx="6715760" cy="553720"/>
          </a:xfrm>
        </p:spPr>
        <p:txBody>
          <a:bodyPr wrap="square"/>
          <a:p>
            <a:pPr algn="ctr"/>
            <a:r>
              <a:rPr lang="en-US"/>
              <a:t>ArrayDeque as a Queue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14600" y="1094740"/>
            <a:ext cx="7641590" cy="5168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99019" y="4648200"/>
            <a:ext cx="1584886" cy="19811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323581" y="2897885"/>
            <a:ext cx="0" cy="2895600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0" y="2895600"/>
                </a:lnTo>
              </a:path>
            </a:pathLst>
          </a:custGeom>
          <a:ln w="2895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323581" y="2897885"/>
            <a:ext cx="1767205" cy="2908935"/>
            <a:chOff x="7323581" y="2897885"/>
            <a:chExt cx="1767205" cy="2908935"/>
          </a:xfrm>
        </p:grpSpPr>
        <p:sp>
          <p:nvSpPr>
            <p:cNvPr id="6" name="object 6"/>
            <p:cNvSpPr/>
            <p:nvPr/>
          </p:nvSpPr>
          <p:spPr>
            <a:xfrm>
              <a:off x="9076181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23581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6676" y="5435869"/>
              <a:ext cx="1584886" cy="2092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8875" y="5038291"/>
              <a:ext cx="1562458" cy="19675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2560" y="2848383"/>
            <a:ext cx="34226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1160" algn="r">
              <a:lnSpc>
                <a:spcPct val="100000"/>
              </a:lnSpc>
              <a:spcBef>
                <a:spcPts val="100"/>
              </a:spcBef>
            </a:pPr>
            <a:r>
              <a:rPr sz="2400" spc="160" dirty="0">
                <a:solidFill>
                  <a:srgbClr val="EF5A28"/>
                </a:solidFill>
              </a:rPr>
              <a:t>We</a:t>
            </a:r>
            <a:r>
              <a:rPr sz="2400" spc="-160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can</a:t>
            </a:r>
            <a:r>
              <a:rPr sz="2400" spc="-155" dirty="0">
                <a:solidFill>
                  <a:srgbClr val="EF5A28"/>
                </a:solidFill>
              </a:rPr>
              <a:t> </a:t>
            </a:r>
            <a:r>
              <a:rPr sz="2400" spc="25" dirty="0">
                <a:solidFill>
                  <a:srgbClr val="EF5A28"/>
                </a:solidFill>
              </a:rPr>
              <a:t>only</a:t>
            </a:r>
            <a:r>
              <a:rPr sz="2400" spc="-155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access </a:t>
            </a:r>
            <a:r>
              <a:rPr sz="2400" spc="-830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spc="20" dirty="0">
                <a:solidFill>
                  <a:srgbClr val="EF5A28"/>
                </a:solidFill>
              </a:rPr>
              <a:t>plate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-10" dirty="0">
                <a:solidFill>
                  <a:srgbClr val="EF5A28"/>
                </a:solidFill>
              </a:rPr>
              <a:t>at</a:t>
            </a:r>
            <a:r>
              <a:rPr sz="2400" spc="-110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spc="75" dirty="0">
                <a:solidFill>
                  <a:srgbClr val="EF5A28"/>
                </a:solidFill>
              </a:rPr>
              <a:t>top</a:t>
            </a:r>
            <a:r>
              <a:rPr sz="2400" spc="-110" dirty="0">
                <a:solidFill>
                  <a:srgbClr val="EF5A28"/>
                </a:solidFill>
              </a:rPr>
              <a:t> </a:t>
            </a:r>
            <a:r>
              <a:rPr sz="2400" spc="85" dirty="0">
                <a:solidFill>
                  <a:srgbClr val="EF5A28"/>
                </a:solidFill>
              </a:rPr>
              <a:t>of</a:t>
            </a:r>
            <a:endParaRPr sz="2400"/>
          </a:p>
          <a:p>
            <a:pPr marR="25400" algn="r">
              <a:lnSpc>
                <a:spcPct val="100000"/>
              </a:lnSpc>
            </a:pP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200" dirty="0">
                <a:solidFill>
                  <a:srgbClr val="EF5A28"/>
                </a:solidFill>
              </a:rPr>
              <a:t> </a:t>
            </a:r>
            <a:r>
              <a:rPr sz="2400" dirty="0">
                <a:solidFill>
                  <a:srgbClr val="EF5A28"/>
                </a:solidFill>
              </a:rPr>
              <a:t>stack</a:t>
            </a:r>
            <a:endParaRPr sz="240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14116" y="4242763"/>
            <a:ext cx="1562458" cy="19675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323581" y="2897885"/>
            <a:ext cx="0" cy="2895600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0" y="2895600"/>
                </a:lnTo>
              </a:path>
            </a:pathLst>
          </a:custGeom>
          <a:ln w="2895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309104" y="2897885"/>
            <a:ext cx="1781810" cy="2908935"/>
            <a:chOff x="7309104" y="2897885"/>
            <a:chExt cx="1781810" cy="2908935"/>
          </a:xfrm>
        </p:grpSpPr>
        <p:sp>
          <p:nvSpPr>
            <p:cNvPr id="6" name="object 6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6676" y="5435869"/>
              <a:ext cx="1584886" cy="2092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8876" y="5038291"/>
              <a:ext cx="1562458" cy="1967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9020" y="4620767"/>
              <a:ext cx="1584886" cy="1995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3235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54960" y="3031265"/>
            <a:ext cx="3249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</a:rPr>
              <a:t>The</a:t>
            </a:r>
            <a:r>
              <a:rPr sz="2400" spc="-155" dirty="0">
                <a:solidFill>
                  <a:srgbClr val="EF5A28"/>
                </a:solidFill>
              </a:rPr>
              <a:t> </a:t>
            </a:r>
            <a:r>
              <a:rPr sz="2400" spc="10" dirty="0">
                <a:solidFill>
                  <a:srgbClr val="EF5A28"/>
                </a:solidFill>
              </a:rPr>
              <a:t>stack</a:t>
            </a:r>
            <a:r>
              <a:rPr sz="2400" spc="-155" dirty="0">
                <a:solidFill>
                  <a:srgbClr val="EF5A28"/>
                </a:solidFill>
              </a:rPr>
              <a:t> </a:t>
            </a:r>
            <a:r>
              <a:rPr sz="2400" spc="85" dirty="0">
                <a:solidFill>
                  <a:srgbClr val="EF5A28"/>
                </a:solidFill>
              </a:rPr>
              <a:t>of</a:t>
            </a:r>
            <a:r>
              <a:rPr sz="2400" spc="-150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plates</a:t>
            </a:r>
            <a:r>
              <a:rPr sz="2400" spc="-155" dirty="0">
                <a:solidFill>
                  <a:srgbClr val="EF5A28"/>
                </a:solidFill>
              </a:rPr>
              <a:t> </a:t>
            </a:r>
            <a:r>
              <a:rPr sz="2400" spc="-15" dirty="0">
                <a:solidFill>
                  <a:srgbClr val="EF5A28"/>
                </a:solidFill>
              </a:rPr>
              <a:t>is</a:t>
            </a:r>
            <a:endParaRPr sz="2400"/>
          </a:p>
          <a:p>
            <a:pPr marR="5715" algn="r">
              <a:lnSpc>
                <a:spcPct val="100000"/>
              </a:lnSpc>
            </a:pPr>
            <a:r>
              <a:rPr sz="2400" spc="40" dirty="0">
                <a:solidFill>
                  <a:srgbClr val="EF5A28"/>
                </a:solidFill>
              </a:rPr>
              <a:t>now</a:t>
            </a:r>
            <a:r>
              <a:rPr sz="2400" spc="-175" dirty="0">
                <a:solidFill>
                  <a:srgbClr val="EF5A28"/>
                </a:solidFill>
              </a:rPr>
              <a:t> </a:t>
            </a:r>
            <a:r>
              <a:rPr sz="2400" spc="105" dirty="0">
                <a:solidFill>
                  <a:srgbClr val="EF5A28"/>
                </a:solidFill>
              </a:rPr>
              <a:t>4</a:t>
            </a:r>
            <a:r>
              <a:rPr sz="2400" spc="-155" dirty="0">
                <a:solidFill>
                  <a:srgbClr val="EF5A28"/>
                </a:solidFill>
              </a:rPr>
              <a:t> </a:t>
            </a:r>
            <a:r>
              <a:rPr sz="2400" spc="65" dirty="0">
                <a:solidFill>
                  <a:srgbClr val="EF5A28"/>
                </a:solidFill>
              </a:rPr>
              <a:t>deep</a:t>
            </a:r>
            <a:endParaRPr sz="240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23581" y="2897885"/>
            <a:ext cx="0" cy="2895600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0" y="2895600"/>
                </a:lnTo>
              </a:path>
            </a:pathLst>
          </a:custGeom>
          <a:ln w="2895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323581" y="2897885"/>
            <a:ext cx="1767205" cy="2908935"/>
            <a:chOff x="7323581" y="2897885"/>
            <a:chExt cx="1767205" cy="2908935"/>
          </a:xfrm>
        </p:grpSpPr>
        <p:sp>
          <p:nvSpPr>
            <p:cNvPr id="5" name="object 5"/>
            <p:cNvSpPr/>
            <p:nvPr/>
          </p:nvSpPr>
          <p:spPr>
            <a:xfrm>
              <a:off x="9076181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23581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06676" y="5435869"/>
              <a:ext cx="1584886" cy="2092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8875" y="5038291"/>
              <a:ext cx="1562458" cy="19675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4116" y="4242763"/>
              <a:ext cx="1562458" cy="1967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9019" y="4620767"/>
              <a:ext cx="1584886" cy="199535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9261347" y="4046220"/>
            <a:ext cx="1033780" cy="471170"/>
          </a:xfrm>
          <a:custGeom>
            <a:avLst/>
            <a:gdLst/>
            <a:ahLst/>
            <a:cxnLst/>
            <a:rect l="l" t="t" r="r" b="b"/>
            <a:pathLst>
              <a:path w="1033779" h="471170">
                <a:moveTo>
                  <a:pt x="235457" y="0"/>
                </a:moveTo>
                <a:lnTo>
                  <a:pt x="0" y="235457"/>
                </a:lnTo>
                <a:lnTo>
                  <a:pt x="235457" y="470915"/>
                </a:lnTo>
                <a:lnTo>
                  <a:pt x="235457" y="353186"/>
                </a:lnTo>
                <a:lnTo>
                  <a:pt x="1033271" y="353186"/>
                </a:lnTo>
                <a:lnTo>
                  <a:pt x="1033271" y="117728"/>
                </a:lnTo>
                <a:lnTo>
                  <a:pt x="235457" y="117728"/>
                </a:lnTo>
                <a:lnTo>
                  <a:pt x="23545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650235" y="4139637"/>
            <a:ext cx="374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61347" y="5291328"/>
            <a:ext cx="1033780" cy="471170"/>
          </a:xfrm>
          <a:custGeom>
            <a:avLst/>
            <a:gdLst/>
            <a:ahLst/>
            <a:cxnLst/>
            <a:rect l="l" t="t" r="r" b="b"/>
            <a:pathLst>
              <a:path w="1033779" h="471170">
                <a:moveTo>
                  <a:pt x="235457" y="0"/>
                </a:moveTo>
                <a:lnTo>
                  <a:pt x="0" y="235458"/>
                </a:lnTo>
                <a:lnTo>
                  <a:pt x="235457" y="470916"/>
                </a:lnTo>
                <a:lnTo>
                  <a:pt x="235457" y="353187"/>
                </a:lnTo>
                <a:lnTo>
                  <a:pt x="1033271" y="353187"/>
                </a:lnTo>
                <a:lnTo>
                  <a:pt x="1033271" y="117729"/>
                </a:lnTo>
                <a:lnTo>
                  <a:pt x="235457" y="117729"/>
                </a:lnTo>
                <a:lnTo>
                  <a:pt x="23545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446021" y="5385041"/>
            <a:ext cx="782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om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21660" y="3031265"/>
            <a:ext cx="3005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marR="5080" indent="-1524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EF5A28"/>
                </a:solidFill>
              </a:rPr>
              <a:t>There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-15" dirty="0">
                <a:solidFill>
                  <a:srgbClr val="EF5A28"/>
                </a:solidFill>
              </a:rPr>
              <a:t>is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-35" dirty="0">
                <a:solidFill>
                  <a:srgbClr val="EF5A28"/>
                </a:solidFill>
              </a:rPr>
              <a:t>a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90" dirty="0">
                <a:solidFill>
                  <a:srgbClr val="EF5A28"/>
                </a:solidFill>
              </a:rPr>
              <a:t>top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plate </a:t>
            </a:r>
            <a:r>
              <a:rPr sz="2400" spc="-830" dirty="0">
                <a:solidFill>
                  <a:srgbClr val="EF5A28"/>
                </a:solidFill>
              </a:rPr>
              <a:t> </a:t>
            </a:r>
            <a:r>
              <a:rPr sz="2400" spc="10" dirty="0">
                <a:solidFill>
                  <a:srgbClr val="EF5A28"/>
                </a:solidFill>
              </a:rPr>
              <a:t>and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-35" dirty="0">
                <a:solidFill>
                  <a:srgbClr val="EF5A28"/>
                </a:solidFill>
              </a:rPr>
              <a:t>a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50" dirty="0">
                <a:solidFill>
                  <a:srgbClr val="EF5A28"/>
                </a:solidFill>
              </a:rPr>
              <a:t>bottom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20" dirty="0">
                <a:solidFill>
                  <a:srgbClr val="EF5A28"/>
                </a:solidFill>
              </a:rPr>
              <a:t>plate</a:t>
            </a:r>
            <a:endParaRPr sz="2400"/>
          </a:p>
        </p:txBody>
      </p:sp>
      <p:grpSp>
        <p:nvGrpSpPr>
          <p:cNvPr id="16" name="object 16"/>
          <p:cNvGrpSpPr/>
          <p:nvPr/>
        </p:nvGrpSpPr>
        <p:grpSpPr>
          <a:xfrm>
            <a:off x="7309104" y="2897885"/>
            <a:ext cx="1781810" cy="2908935"/>
            <a:chOff x="7309104" y="2897885"/>
            <a:chExt cx="1781810" cy="2908935"/>
          </a:xfrm>
        </p:grpSpPr>
        <p:sp>
          <p:nvSpPr>
            <p:cNvPr id="17" name="object 17"/>
            <p:cNvSpPr/>
            <p:nvPr/>
          </p:nvSpPr>
          <p:spPr>
            <a:xfrm>
              <a:off x="73235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23581" y="2897885"/>
            <a:ext cx="0" cy="2895600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0" y="2895600"/>
                </a:lnTo>
              </a:path>
            </a:pathLst>
          </a:custGeom>
          <a:ln w="2895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323581" y="2897885"/>
            <a:ext cx="1767205" cy="2908935"/>
            <a:chOff x="7323581" y="2897885"/>
            <a:chExt cx="1767205" cy="2908935"/>
          </a:xfrm>
        </p:grpSpPr>
        <p:sp>
          <p:nvSpPr>
            <p:cNvPr id="5" name="object 5"/>
            <p:cNvSpPr/>
            <p:nvPr/>
          </p:nvSpPr>
          <p:spPr>
            <a:xfrm>
              <a:off x="9076181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23581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06676" y="5435869"/>
              <a:ext cx="1584886" cy="2092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8875" y="5038291"/>
              <a:ext cx="1562458" cy="19675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4116" y="4242763"/>
              <a:ext cx="1562458" cy="1967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9019" y="4620767"/>
              <a:ext cx="1584886" cy="199535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9261347" y="4046220"/>
            <a:ext cx="1033780" cy="471170"/>
          </a:xfrm>
          <a:custGeom>
            <a:avLst/>
            <a:gdLst/>
            <a:ahLst/>
            <a:cxnLst/>
            <a:rect l="l" t="t" r="r" b="b"/>
            <a:pathLst>
              <a:path w="1033779" h="471170">
                <a:moveTo>
                  <a:pt x="235457" y="0"/>
                </a:moveTo>
                <a:lnTo>
                  <a:pt x="0" y="235457"/>
                </a:lnTo>
                <a:lnTo>
                  <a:pt x="235457" y="470915"/>
                </a:lnTo>
                <a:lnTo>
                  <a:pt x="235457" y="353186"/>
                </a:lnTo>
                <a:lnTo>
                  <a:pt x="1033271" y="353186"/>
                </a:lnTo>
                <a:lnTo>
                  <a:pt x="1033271" y="117728"/>
                </a:lnTo>
                <a:lnTo>
                  <a:pt x="235457" y="117728"/>
                </a:lnTo>
                <a:lnTo>
                  <a:pt x="23545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650235" y="4139638"/>
            <a:ext cx="374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61347" y="5291328"/>
            <a:ext cx="1033780" cy="471170"/>
          </a:xfrm>
          <a:custGeom>
            <a:avLst/>
            <a:gdLst/>
            <a:ahLst/>
            <a:cxnLst/>
            <a:rect l="l" t="t" r="r" b="b"/>
            <a:pathLst>
              <a:path w="1033779" h="471170">
                <a:moveTo>
                  <a:pt x="235457" y="0"/>
                </a:moveTo>
                <a:lnTo>
                  <a:pt x="0" y="235458"/>
                </a:lnTo>
                <a:lnTo>
                  <a:pt x="235457" y="470916"/>
                </a:lnTo>
                <a:lnTo>
                  <a:pt x="235457" y="353187"/>
                </a:lnTo>
                <a:lnTo>
                  <a:pt x="1033271" y="353187"/>
                </a:lnTo>
                <a:lnTo>
                  <a:pt x="1033271" y="117729"/>
                </a:lnTo>
                <a:lnTo>
                  <a:pt x="235457" y="117729"/>
                </a:lnTo>
                <a:lnTo>
                  <a:pt x="23545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446021" y="5385042"/>
            <a:ext cx="782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om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06420" y="3031265"/>
            <a:ext cx="3011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785" marR="5080" indent="-55372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EF5A28"/>
                </a:solidFill>
              </a:rPr>
              <a:t>Plates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50" dirty="0">
                <a:solidFill>
                  <a:srgbClr val="EF5A28"/>
                </a:solidFill>
              </a:rPr>
              <a:t>come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75" dirty="0">
                <a:solidFill>
                  <a:srgbClr val="EF5A28"/>
                </a:solidFill>
              </a:rPr>
              <a:t>off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 </a:t>
            </a:r>
            <a:r>
              <a:rPr sz="2400" spc="-830" dirty="0">
                <a:solidFill>
                  <a:srgbClr val="EF5A28"/>
                </a:solidFill>
              </a:rPr>
              <a:t> </a:t>
            </a:r>
            <a:r>
              <a:rPr sz="2400" spc="75" dirty="0">
                <a:solidFill>
                  <a:srgbClr val="EF5A28"/>
                </a:solidFill>
              </a:rPr>
              <a:t>top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spc="85" dirty="0">
                <a:solidFill>
                  <a:srgbClr val="EF5A28"/>
                </a:solidFill>
              </a:rPr>
              <a:t>of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dirty="0">
                <a:solidFill>
                  <a:srgbClr val="EF5A28"/>
                </a:solidFill>
              </a:rPr>
              <a:t>stack</a:t>
            </a:r>
            <a:endParaRPr sz="2400"/>
          </a:p>
        </p:txBody>
      </p:sp>
      <p:grpSp>
        <p:nvGrpSpPr>
          <p:cNvPr id="16" name="object 16"/>
          <p:cNvGrpSpPr/>
          <p:nvPr/>
        </p:nvGrpSpPr>
        <p:grpSpPr>
          <a:xfrm>
            <a:off x="7309104" y="2897885"/>
            <a:ext cx="1781810" cy="2908935"/>
            <a:chOff x="7309104" y="2897885"/>
            <a:chExt cx="1781810" cy="2908935"/>
          </a:xfrm>
        </p:grpSpPr>
        <p:sp>
          <p:nvSpPr>
            <p:cNvPr id="17" name="object 17"/>
            <p:cNvSpPr/>
            <p:nvPr/>
          </p:nvSpPr>
          <p:spPr>
            <a:xfrm>
              <a:off x="73235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2504</Words>
  <Application>WPS Presentation</Application>
  <PresentationFormat>On-screen Show (4:3)</PresentationFormat>
  <Paragraphs>330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Arial</vt:lpstr>
      <vt:lpstr>SimSun</vt:lpstr>
      <vt:lpstr>Wingdings</vt:lpstr>
      <vt:lpstr>Verdana</vt:lpstr>
      <vt:lpstr>Segoe UI</vt:lpstr>
      <vt:lpstr>Microsoft YaHei</vt:lpstr>
      <vt:lpstr>Arial Unicode MS</vt:lpstr>
      <vt:lpstr>Calibri</vt:lpstr>
      <vt:lpstr>Office Theme</vt:lpstr>
      <vt:lpstr>Stacks and Queues</vt:lpstr>
      <vt:lpstr>Stacks</vt:lpstr>
      <vt:lpstr>PowerPoint 演示文稿</vt:lpstr>
      <vt:lpstr>PowerPoint 演示文稿</vt:lpstr>
      <vt:lpstr>Additional plates can  be added to the stack</vt:lpstr>
      <vt:lpstr>the stack</vt:lpstr>
      <vt:lpstr>now 4 deep</vt:lpstr>
      <vt:lpstr>There is a top plate  and a bottom plate</vt:lpstr>
      <vt:lpstr>Plates come off the  top of the stack</vt:lpstr>
      <vt:lpstr>the stack</vt:lpstr>
      <vt:lpstr>A single item is the  top and bottom</vt:lpstr>
      <vt:lpstr>PowerPoint 演示文稿</vt:lpstr>
      <vt:lpstr>PowerPoint 演示文稿</vt:lpstr>
      <vt:lpstr>PowerPoint 演示文稿</vt:lpstr>
      <vt:lpstr>line</vt:lpstr>
      <vt:lpstr>Last is “tail”</vt:lpstr>
      <vt:lpstr>PowerPoint 演示文稿</vt:lpstr>
      <vt:lpstr>A new person waits  at the end of the line</vt:lpstr>
      <vt:lpstr>shorter</vt:lpstr>
      <vt:lpstr>shorter</vt:lpstr>
      <vt:lpstr>shorter</vt:lpstr>
      <vt:lpstr>shorter</vt:lpstr>
      <vt:lpstr>Until it is empty</vt:lpstr>
      <vt:lpstr>PowerPoint 演示文稿</vt:lpstr>
      <vt:lpstr>Doubly Ended Queue</vt:lpstr>
      <vt:lpstr>Doubly Ended Queue</vt:lpstr>
      <vt:lpstr>Doubly Ended Queue</vt:lpstr>
      <vt:lpstr>Doubly Ended Queue</vt:lpstr>
      <vt:lpstr>Doubly Ended Queue</vt:lpstr>
      <vt:lpstr>Doubly Ended Queue</vt:lpstr>
      <vt:lpstr>Doubly Ended Queue</vt:lpstr>
      <vt:lpstr>Doubly Ended Queue</vt:lpstr>
      <vt:lpstr>Doubly Ended Queue</vt:lpstr>
      <vt:lpstr>Doubly Ended Queue</vt:lpstr>
      <vt:lpstr>Doubly Ended Queue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creator>Ann Grafelman</dc:creator>
  <cp:lastModifiedBy>steve</cp:lastModifiedBy>
  <cp:revision>5</cp:revision>
  <dcterms:created xsi:type="dcterms:W3CDTF">2022-10-01T14:54:10Z</dcterms:created>
  <dcterms:modified xsi:type="dcterms:W3CDTF">2022-10-01T17:30:03Z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2020-06-16T05:30:00Z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2022-10-01T05:30:00Z</vt:filetime>
  </property>
  <property fmtid="{D5CDD505-2E9C-101B-9397-08002B2CF9AE}" pid="5" name="ICV">
    <vt:lpwstr>7E4998BEBA3A4710BEA3718956F64BC9</vt:lpwstr>
  </property>
  <property fmtid="{D5CDD505-2E9C-101B-9397-08002B2CF9AE}" pid="6" name="KSOProductBuildVer">
    <vt:lpwstr>1033-11.2.0.11341</vt:lpwstr>
  </property>
</Properties>
</file>