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458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461" r:id="rId66"/>
    <p:sldId id="459" r:id="rId67"/>
    <p:sldId id="46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462" r:id="rId111"/>
    <p:sldId id="463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64" r:id="rId187"/>
    <p:sldId id="465" r:id="rId188"/>
    <p:sldId id="467" r:id="rId189"/>
    <p:sldId id="466" r:id="rId190"/>
    <p:sldId id="468" r:id="rId191"/>
    <p:sldId id="436" r:id="rId192"/>
    <p:sldId id="437" r:id="rId193"/>
    <p:sldId id="438" r:id="rId194"/>
    <p:sldId id="439" r:id="rId195"/>
    <p:sldId id="440" r:id="rId196"/>
    <p:sldId id="441" r:id="rId197"/>
    <p:sldId id="442" r:id="rId198"/>
    <p:sldId id="443" r:id="rId199"/>
    <p:sldId id="444" r:id="rId200"/>
    <p:sldId id="632" r:id="rId201"/>
    <p:sldId id="445" r:id="rId202"/>
    <p:sldId id="446" r:id="rId203"/>
    <p:sldId id="447" r:id="rId204"/>
    <p:sldId id="448" r:id="rId205"/>
    <p:sldId id="449" r:id="rId206"/>
    <p:sldId id="450" r:id="rId207"/>
    <p:sldId id="451" r:id="rId208"/>
    <p:sldId id="452" r:id="rId209"/>
    <p:sldId id="453" r:id="rId210"/>
    <p:sldId id="454" r:id="rId211"/>
    <p:sldId id="455" r:id="rId212"/>
    <p:sldId id="456" r:id="rId213"/>
    <p:sldId id="633" r:id="rId214"/>
    <p:sldId id="634" r:id="rId215"/>
    <p:sldId id="635" r:id="rId216"/>
    <p:sldId id="636" r:id="rId217"/>
    <p:sldId id="637" r:id="rId218"/>
    <p:sldId id="650" r:id="rId219"/>
    <p:sldId id="638" r:id="rId220"/>
    <p:sldId id="639" r:id="rId221"/>
    <p:sldId id="640" r:id="rId222"/>
    <p:sldId id="641" r:id="rId223"/>
    <p:sldId id="642" r:id="rId224"/>
    <p:sldId id="643" r:id="rId225"/>
    <p:sldId id="644" r:id="rId226"/>
    <p:sldId id="645" r:id="rId227"/>
    <p:sldId id="646" r:id="rId228"/>
    <p:sldId id="647" r:id="rId229"/>
    <p:sldId id="648" r:id="rId230"/>
    <p:sldId id="649" r:id="rId231"/>
    <p:sldId id="651" r:id="rId232"/>
    <p:sldId id="652" r:id="rId2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7" Type="http://schemas.openxmlformats.org/officeDocument/2006/relationships/tableStyles" Target="tableStyles.xml"/><Relationship Id="rId236" Type="http://schemas.openxmlformats.org/officeDocument/2006/relationships/viewProps" Target="viewProps.xml"/><Relationship Id="rId235" Type="http://schemas.openxmlformats.org/officeDocument/2006/relationships/presProps" Target="presProps.xml"/><Relationship Id="rId234" Type="http://schemas.openxmlformats.org/officeDocument/2006/relationships/notesMaster" Target="notesMasters/notesMaster1.xml"/><Relationship Id="rId233" Type="http://schemas.openxmlformats.org/officeDocument/2006/relationships/slide" Target="slides/slide231.xml"/><Relationship Id="rId232" Type="http://schemas.openxmlformats.org/officeDocument/2006/relationships/slide" Target="slides/slide230.xml"/><Relationship Id="rId231" Type="http://schemas.openxmlformats.org/officeDocument/2006/relationships/slide" Target="slides/slide229.xml"/><Relationship Id="rId230" Type="http://schemas.openxmlformats.org/officeDocument/2006/relationships/slide" Target="slides/slide228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2364" y="1920747"/>
            <a:ext cx="658727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08309" y="3601211"/>
            <a:ext cx="79753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787" y="779779"/>
            <a:ext cx="60044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jpe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jpeg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jpeg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jpeg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jpeg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7449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595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85" dirty="0">
                <a:solidFill>
                  <a:srgbClr val="171717"/>
                </a:solidFill>
              </a:rPr>
              <a:t>A</a:t>
            </a:r>
            <a:r>
              <a:rPr sz="4500" spc="10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54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u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314" y="2718308"/>
            <a:ext cx="539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Measuring</a:t>
            </a:r>
            <a:r>
              <a:rPr sz="3600" spc="-27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Performance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8913" y="2811456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370" y="1555536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0200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01233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41295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2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68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689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7583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77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3184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7069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2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3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400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4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6383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76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514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4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589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8269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1137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064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1295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1468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3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6896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7583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7756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3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3184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7069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3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83356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00200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201233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10370" y="5312293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401676" y="1561886"/>
            <a:ext cx="771525" cy="2349500"/>
          </a:xfrm>
          <a:custGeom>
            <a:avLst/>
            <a:gdLst/>
            <a:ahLst/>
            <a:cxnLst/>
            <a:rect l="l" t="t" r="r" b="b"/>
            <a:pathLst>
              <a:path w="771525" h="2349500">
                <a:moveTo>
                  <a:pt x="771181" y="2348936"/>
                </a:moveTo>
                <a:lnTo>
                  <a:pt x="693470" y="2347630"/>
                </a:lnTo>
                <a:lnTo>
                  <a:pt x="621091" y="2343886"/>
                </a:lnTo>
                <a:lnTo>
                  <a:pt x="555592" y="2337961"/>
                </a:lnTo>
                <a:lnTo>
                  <a:pt x="498526" y="2330114"/>
                </a:lnTo>
                <a:lnTo>
                  <a:pt x="451442" y="2320603"/>
                </a:lnTo>
                <a:lnTo>
                  <a:pt x="393423" y="2297625"/>
                </a:lnTo>
                <a:lnTo>
                  <a:pt x="385589" y="2284674"/>
                </a:lnTo>
                <a:lnTo>
                  <a:pt x="385591" y="1238730"/>
                </a:lnTo>
                <a:lnTo>
                  <a:pt x="377757" y="1225778"/>
                </a:lnTo>
                <a:lnTo>
                  <a:pt x="319738" y="1202800"/>
                </a:lnTo>
                <a:lnTo>
                  <a:pt x="272654" y="1193289"/>
                </a:lnTo>
                <a:lnTo>
                  <a:pt x="215588" y="1185442"/>
                </a:lnTo>
                <a:lnTo>
                  <a:pt x="150089" y="1179518"/>
                </a:lnTo>
                <a:lnTo>
                  <a:pt x="77710" y="1175773"/>
                </a:lnTo>
                <a:lnTo>
                  <a:pt x="0" y="1174468"/>
                </a:lnTo>
                <a:lnTo>
                  <a:pt x="77710" y="1173162"/>
                </a:lnTo>
                <a:lnTo>
                  <a:pt x="150089" y="1169418"/>
                </a:lnTo>
                <a:lnTo>
                  <a:pt x="215588" y="1163493"/>
                </a:lnTo>
                <a:lnTo>
                  <a:pt x="272654" y="1155646"/>
                </a:lnTo>
                <a:lnTo>
                  <a:pt x="319738" y="1146135"/>
                </a:lnTo>
                <a:lnTo>
                  <a:pt x="377757" y="1123157"/>
                </a:lnTo>
                <a:lnTo>
                  <a:pt x="385591" y="1110206"/>
                </a:lnTo>
                <a:lnTo>
                  <a:pt x="385591" y="64261"/>
                </a:lnTo>
                <a:lnTo>
                  <a:pt x="393425" y="51310"/>
                </a:lnTo>
                <a:lnTo>
                  <a:pt x="451444" y="28332"/>
                </a:lnTo>
                <a:lnTo>
                  <a:pt x="498529" y="18821"/>
                </a:lnTo>
                <a:lnTo>
                  <a:pt x="555595" y="10974"/>
                </a:lnTo>
                <a:lnTo>
                  <a:pt x="621093" y="5050"/>
                </a:lnTo>
                <a:lnTo>
                  <a:pt x="693473" y="1305"/>
                </a:lnTo>
                <a:lnTo>
                  <a:pt x="771183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1675" y="4066391"/>
            <a:ext cx="771525" cy="1723389"/>
          </a:xfrm>
          <a:custGeom>
            <a:avLst/>
            <a:gdLst/>
            <a:ahLst/>
            <a:cxnLst/>
            <a:rect l="l" t="t" r="r" b="b"/>
            <a:pathLst>
              <a:path w="771525" h="1723389">
                <a:moveTo>
                  <a:pt x="771181" y="1722810"/>
                </a:moveTo>
                <a:lnTo>
                  <a:pt x="693471" y="1721504"/>
                </a:lnTo>
                <a:lnTo>
                  <a:pt x="621091" y="1717760"/>
                </a:lnTo>
                <a:lnTo>
                  <a:pt x="555593" y="1711835"/>
                </a:lnTo>
                <a:lnTo>
                  <a:pt x="498527" y="1703988"/>
                </a:lnTo>
                <a:lnTo>
                  <a:pt x="451443" y="1694477"/>
                </a:lnTo>
                <a:lnTo>
                  <a:pt x="393424" y="1671499"/>
                </a:lnTo>
                <a:lnTo>
                  <a:pt x="385590" y="1658548"/>
                </a:lnTo>
                <a:lnTo>
                  <a:pt x="385590" y="925667"/>
                </a:lnTo>
                <a:lnTo>
                  <a:pt x="377756" y="912716"/>
                </a:lnTo>
                <a:lnTo>
                  <a:pt x="319737" y="889737"/>
                </a:lnTo>
                <a:lnTo>
                  <a:pt x="272653" y="880227"/>
                </a:lnTo>
                <a:lnTo>
                  <a:pt x="215587" y="872380"/>
                </a:lnTo>
                <a:lnTo>
                  <a:pt x="150089" y="866455"/>
                </a:lnTo>
                <a:lnTo>
                  <a:pt x="77709" y="862710"/>
                </a:lnTo>
                <a:lnTo>
                  <a:pt x="0" y="861405"/>
                </a:lnTo>
                <a:lnTo>
                  <a:pt x="77709" y="860099"/>
                </a:lnTo>
                <a:lnTo>
                  <a:pt x="150089" y="856354"/>
                </a:lnTo>
                <a:lnTo>
                  <a:pt x="215587" y="850429"/>
                </a:lnTo>
                <a:lnTo>
                  <a:pt x="272653" y="842582"/>
                </a:lnTo>
                <a:lnTo>
                  <a:pt x="319737" y="833072"/>
                </a:lnTo>
                <a:lnTo>
                  <a:pt x="377756" y="810093"/>
                </a:lnTo>
                <a:lnTo>
                  <a:pt x="385590" y="797142"/>
                </a:lnTo>
                <a:lnTo>
                  <a:pt x="385590" y="64262"/>
                </a:lnTo>
                <a:lnTo>
                  <a:pt x="393424" y="51311"/>
                </a:lnTo>
                <a:lnTo>
                  <a:pt x="451443" y="28332"/>
                </a:lnTo>
                <a:lnTo>
                  <a:pt x="498527" y="18822"/>
                </a:lnTo>
                <a:lnTo>
                  <a:pt x="555593" y="10975"/>
                </a:lnTo>
                <a:lnTo>
                  <a:pt x="621091" y="5050"/>
                </a:lnTo>
                <a:lnTo>
                  <a:pt x="693471" y="1305"/>
                </a:lnTo>
                <a:lnTo>
                  <a:pt x="771181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20924" y="2555747"/>
            <a:ext cx="60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6272" y="4594860"/>
            <a:ext cx="1377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051" y="517651"/>
            <a:ext cx="7245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15" dirty="0"/>
              <a:t> </a:t>
            </a:r>
            <a:r>
              <a:rPr sz="3600" spc="45" dirty="0"/>
              <a:t>Asymptotic</a:t>
            </a:r>
            <a:r>
              <a:rPr sz="3600" spc="-220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6849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 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0645" y="2032508"/>
            <a:ext cx="726694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indent="-635" algn="ctr">
              <a:lnSpc>
                <a:spcPct val="85000"/>
              </a:lnSpc>
              <a:spcBef>
                <a:spcPts val="955"/>
              </a:spcBef>
            </a:pP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4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  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1892" y="517651"/>
            <a:ext cx="495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5581" y="4201667"/>
            <a:ext cx="291401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46380" marR="238125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 O(n)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7512" y="4201667"/>
            <a:ext cx="27603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220345" indent="745490">
              <a:lnSpc>
                <a:spcPct val="125000"/>
              </a:lnSpc>
              <a:spcBef>
                <a:spcPts val="100"/>
              </a:spcBef>
            </a:pP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Stable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retain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Merge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4653" y="4658867"/>
            <a:ext cx="393700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2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Comparisons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638" y="4658867"/>
            <a:ext cx="383222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-1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Swaps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exchange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909673"/>
            <a:ext cx="2430462" cy="22687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8600"/>
            <a:ext cx="7124700" cy="623252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6122" y="2718308"/>
            <a:ext cx="223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Quicksort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4737" y="1822118"/>
            <a:ext cx="7782559" cy="4215765"/>
          </a:xfrm>
          <a:custGeom>
            <a:avLst/>
            <a:gdLst/>
            <a:ahLst/>
            <a:cxnLst/>
            <a:rect l="l" t="t" r="r" b="b"/>
            <a:pathLst>
              <a:path w="7782559" h="4215765">
                <a:moveTo>
                  <a:pt x="7782123" y="0"/>
                </a:moveTo>
                <a:lnTo>
                  <a:pt x="0" y="0"/>
                </a:lnTo>
                <a:lnTo>
                  <a:pt x="0" y="4215266"/>
                </a:lnTo>
                <a:lnTo>
                  <a:pt x="7782123" y="4215266"/>
                </a:lnTo>
                <a:lnTo>
                  <a:pt x="7782123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0453" y="2965196"/>
            <a:ext cx="628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370" dirty="0">
                <a:solidFill>
                  <a:srgbClr val="FFFFFF"/>
                </a:solidFill>
              </a:rPr>
              <a:t>e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3" y="2981451"/>
            <a:ext cx="1001204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to)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743" y="2087371"/>
            <a:ext cx="3227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991" y="517651"/>
            <a:ext cx="515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Selecting</a:t>
            </a:r>
            <a:r>
              <a:rPr sz="3600" spc="-204" dirty="0"/>
              <a:t> </a:t>
            </a:r>
            <a:r>
              <a:rPr sz="3600" spc="-100" dirty="0"/>
              <a:t>a</a:t>
            </a:r>
            <a:r>
              <a:rPr sz="3600" spc="-210" dirty="0"/>
              <a:t> </a:t>
            </a:r>
            <a:r>
              <a:rPr sz="3600" spc="25" dirty="0"/>
              <a:t>Pivot</a:t>
            </a:r>
            <a:r>
              <a:rPr sz="3600" spc="-204" dirty="0"/>
              <a:t> </a:t>
            </a:r>
            <a:r>
              <a:rPr sz="3600" spc="-65" dirty="0"/>
              <a:t>Value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351" y="1763713"/>
            <a:ext cx="863045" cy="858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98993" y="2016252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347042"/>
            <a:ext cx="882650" cy="813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8993" y="3576828"/>
            <a:ext cx="4133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155" y="4883150"/>
            <a:ext cx="823437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98993" y="5134355"/>
            <a:ext cx="668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6435" y="3613404"/>
            <a:ext cx="6285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pre-sorted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7691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expressed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Big-O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8104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6726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8190" y="1883017"/>
            <a:ext cx="621367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" y="3425028"/>
            <a:ext cx="68090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50" y="4941148"/>
            <a:ext cx="478084" cy="75956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9" dirty="0"/>
              <a:t> </a:t>
            </a:r>
            <a:r>
              <a:rPr sz="3600" spc="75" dirty="0"/>
              <a:t>of</a:t>
            </a:r>
            <a:r>
              <a:rPr sz="3600" spc="-229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11662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(Random)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846" y="3927348"/>
            <a:ext cx="271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5" marR="5080" indent="-8305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334" y="2718308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Sorting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66738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914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94774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494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5553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7648" y="2718308"/>
            <a:ext cx="272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202020"/>
                </a:solidFill>
              </a:rPr>
              <a:t>Bubble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75935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517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1328" y="2447899"/>
          <a:ext cx="51777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4694"/>
                <a:gridCol w="737234"/>
                <a:gridCol w="727075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56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22377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4321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8553" y="2447899"/>
          <a:ext cx="443230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5330"/>
                <a:gridCol w="73786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29781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7678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1909" y="2447899"/>
          <a:ext cx="369951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3787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865" y="2221763"/>
            <a:ext cx="1637555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4089" y="2161137"/>
            <a:ext cx="1903822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033216"/>
            <a:ext cx="2032741" cy="20327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8700" y="517651"/>
            <a:ext cx="270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7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73655" y="4466844"/>
            <a:ext cx="286258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Swap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order,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525" y="4466844"/>
            <a:ext cx="25349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819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855345" marR="231140" indent="-61722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36950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27533" y="2447899"/>
          <a:ext cx="29616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1742" y="2447899"/>
          <a:ext cx="6637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7289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27482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17409" y="1942260"/>
            <a:ext cx="492368" cy="3960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2123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4791" y="1843532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1292" y="517651"/>
            <a:ext cx="694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29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4133" y="517651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45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0818" y="4201667"/>
            <a:ext cx="29241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4720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0825">
              <a:lnSpc>
                <a:spcPct val="100000"/>
              </a:lnSpc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8781" y="4201667"/>
            <a:ext cx="27768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Optimizable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5443" y="2343403"/>
            <a:ext cx="771461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indent="635" algn="ctr">
              <a:lnSpc>
                <a:spcPct val="85000"/>
              </a:lnSpc>
              <a:spcBef>
                <a:spcPts val="950"/>
              </a:spcBef>
            </a:pPr>
            <a:r>
              <a:rPr sz="4800" spc="-85" dirty="0">
                <a:solidFill>
                  <a:srgbClr val="FFFFFF"/>
                </a:solidFill>
              </a:rPr>
              <a:t>Qu</a:t>
            </a:r>
            <a:r>
              <a:rPr sz="4800" spc="-100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75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f</a:t>
            </a:r>
            <a:r>
              <a:rPr sz="4800" spc="-265" dirty="0">
                <a:solidFill>
                  <a:srgbClr val="FFFFFF"/>
                </a:solidFill>
              </a:rPr>
              <a:t>au</a:t>
            </a:r>
            <a:r>
              <a:rPr sz="4800" spc="-175" dirty="0">
                <a:solidFill>
                  <a:srgbClr val="FFFFFF"/>
                </a:solidFill>
              </a:rPr>
              <a:t>l</a:t>
            </a:r>
            <a:r>
              <a:rPr sz="4800" spc="25" dirty="0">
                <a:solidFill>
                  <a:srgbClr val="FFFFFF"/>
                </a:solidFill>
              </a:rPr>
              <a:t>t  </a:t>
            </a:r>
            <a:r>
              <a:rPr sz="4800" spc="-140" dirty="0">
                <a:solidFill>
                  <a:srgbClr val="FFFFFF"/>
                </a:solidFill>
              </a:rPr>
              <a:t>sor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95" dirty="0">
                <a:solidFill>
                  <a:srgbClr val="FFFFFF"/>
                </a:solidFill>
              </a:rPr>
              <a:t>or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f</a:t>
            </a:r>
            <a:r>
              <a:rPr sz="4800" spc="-95" dirty="0">
                <a:solidFill>
                  <a:srgbClr val="FFFFFF"/>
                </a:solidFill>
              </a:rPr>
              <a:t>o</a:t>
            </a:r>
            <a:r>
              <a:rPr sz="4800" spc="1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95" dirty="0">
                <a:solidFill>
                  <a:srgbClr val="FFFFFF"/>
                </a:solidFill>
              </a:rPr>
              <a:t>n</a:t>
            </a:r>
            <a:r>
              <a:rPr sz="4800" spc="-15" dirty="0">
                <a:solidFill>
                  <a:srgbClr val="FFFFFF"/>
                </a:solidFill>
              </a:rPr>
              <a:t>y 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0" dirty="0">
                <a:solidFill>
                  <a:srgbClr val="FFFFFF"/>
                </a:solidFill>
              </a:rPr>
              <a:t>a</a:t>
            </a:r>
            <a:r>
              <a:rPr sz="4800" spc="-260" dirty="0">
                <a:solidFill>
                  <a:srgbClr val="FFFFFF"/>
                </a:solidFill>
              </a:rPr>
              <a:t>m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45" dirty="0">
                <a:solidFill>
                  <a:srgbClr val="FFFFFF"/>
                </a:solidFill>
              </a:rPr>
              <a:t>anguag</a:t>
            </a:r>
            <a:r>
              <a:rPr sz="4800" spc="-14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400" y="2819400"/>
            <a:ext cx="3324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solidFill>
                  <a:srgbClr val="202020"/>
                </a:solidFill>
              </a:rPr>
              <a:t>Selection S</a:t>
            </a:r>
            <a:r>
              <a:rPr sz="3600" spc="20" dirty="0">
                <a:solidFill>
                  <a:srgbClr val="202020"/>
                </a:solidFill>
              </a:rPr>
              <a:t>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093787" y="571498"/>
            <a:ext cx="6004424" cy="599440"/>
          </a:xfrm>
        </p:spPr>
        <p:txBody>
          <a:bodyPr vert="horz" wrap="square" lIns="0" tIns="45720" rIns="0" bIns="0" anchor="b" anchorCtr="0"/>
          <a:p>
            <a:pPr marL="12700" algn="ctr" eaLnBrk="1" hangingPunct="1">
              <a:spcBef>
                <a:spcPts val="100"/>
              </a:spcBef>
              <a:buClrTx/>
              <a:buSzTx/>
              <a:buFontTx/>
            </a:pPr>
            <a:r>
              <a:rPr sz="3600" spc="50" dirty="0"/>
              <a:t>Selection </a:t>
            </a:r>
            <a:r>
              <a:rPr lang="en-US" sz="3600" spc="50" dirty="0"/>
              <a:t>S</a:t>
            </a:r>
            <a:r>
              <a:rPr sz="3600" spc="50" dirty="0"/>
              <a:t>ort</a:t>
            </a:r>
            <a:endParaRPr sz="3600" spc="5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310769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>
                <a:latin typeface="Tahoma" panose="020B0604030504040204" pitchFamily="34" charset="0"/>
              </a:rPr>
              <a:t>selection sort</a:t>
            </a:r>
            <a:r>
              <a:rPr dirty="0">
                <a:latin typeface="Tahoma" panose="020B0604030504040204" pitchFamily="34" charset="0"/>
              </a:rPr>
              <a:t>: Orders a list of values by repeatedly putting the smallest or largest unplaced value into its final position.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The algorithm: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0.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second-smallest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1.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	...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Repeat until all values are in their proper places.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514350"/>
            <a:ext cx="79489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 panose="020B0604030504040204" pitchFamily="34" charset="0"/>
                <a:sym typeface="+mn-ea"/>
              </a:rPr>
              <a:t>Selection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S</a:t>
            </a:r>
            <a:r>
              <a:rPr sz="3600" dirty="0">
                <a:latin typeface="Tahoma" panose="020B0604030504040204" pitchFamily="34" charset="0"/>
                <a:sym typeface="+mn-ea"/>
              </a:rPr>
              <a:t>ort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in action</a:t>
            </a:r>
            <a:br>
              <a:rPr sz="3600" dirty="0">
                <a:latin typeface="Tahoma" panose="020B0604030504040204" pitchFamily="34" charset="0"/>
              </a:rPr>
            </a:b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676400"/>
            <a:ext cx="7936865" cy="4462145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Selection Sort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6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05" y="2718308"/>
            <a:ext cx="631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Array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Searching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981" y="2718308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Linear</a:t>
            </a:r>
            <a:r>
              <a:rPr sz="3600" spc="-24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90244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6" y="0"/>
                </a:moveTo>
                <a:lnTo>
                  <a:pt x="0" y="242315"/>
                </a:lnTo>
                <a:lnTo>
                  <a:pt x="121158" y="242315"/>
                </a:lnTo>
                <a:lnTo>
                  <a:pt x="121158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2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846835"/>
            <a:ext cx="596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5603" y="1232560"/>
          <a:ext cx="5311775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539"/>
                <a:gridCol w="2347594"/>
                <a:gridCol w="690879"/>
                <a:gridCol w="238760"/>
              </a:tblGrid>
              <a:tr h="303740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09865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data.Length;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660356"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(data[i]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60960" algn="r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sz="180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value)</a:t>
                      </a:r>
                      <a:r>
                        <a:rPr sz="180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8580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2184908"/>
            <a:ext cx="11003280" cy="32302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57150">
              <a:lnSpc>
                <a:spcPct val="102000"/>
              </a:lnSpc>
              <a:spcBef>
                <a:spcPts val="1065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6820" y="2701035"/>
            <a:ext cx="26504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8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335661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35" dirty="0">
                <a:solidFill>
                  <a:srgbClr val="FFFFFF"/>
                </a:solidFill>
              </a:rPr>
              <a:t>Linear</a:t>
            </a:r>
            <a:r>
              <a:rPr sz="4000" spc="-280" dirty="0">
                <a:solidFill>
                  <a:srgbClr val="FFFFFF"/>
                </a:solidFill>
              </a:rPr>
              <a:t> </a:t>
            </a:r>
            <a:r>
              <a:rPr sz="4000" spc="-60" dirty="0">
                <a:solidFill>
                  <a:srgbClr val="FFFFFF"/>
                </a:solidFill>
              </a:rPr>
              <a:t>search </a:t>
            </a:r>
            <a:r>
              <a:rPr sz="4000" spc="-139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performance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79050" y="3601211"/>
            <a:ext cx="4102735" cy="1400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Linear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searching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found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giving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O(n) algorithmic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complexity.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Linear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898651"/>
            <a:ext cx="37731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05A28"/>
                </a:solidFill>
              </a:rPr>
              <a:t>Measuring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15" dirty="0">
                <a:solidFill>
                  <a:srgbClr val="F05A28"/>
                </a:solidFill>
              </a:rPr>
              <a:t>Performance</a:t>
            </a:r>
            <a:endParaRPr spc="15" dirty="0">
              <a:solidFill>
                <a:srgbClr val="F05A28"/>
              </a:solidFill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10" dirty="0">
                <a:solidFill>
                  <a:srgbClr val="F05A28"/>
                </a:solidFill>
              </a:rPr>
              <a:t>Array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20" dirty="0">
                <a:solidFill>
                  <a:srgbClr val="F05A28"/>
                </a:solidFill>
              </a:rPr>
              <a:t>sorting</a:t>
            </a:r>
            <a:r>
              <a:rPr spc="-145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algorithms</a:t>
            </a:r>
            <a:endParaRPr spc="1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495" y="1870710"/>
            <a:ext cx="6503035" cy="47612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Selection </a:t>
            </a:r>
            <a:r>
              <a:rPr lang="en-US"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ort</a:t>
            </a:r>
            <a:endParaRPr sz="2400" spc="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 algn="l">
              <a:lnSpc>
                <a:spcPct val="100000"/>
              </a:lnSpc>
              <a:spcBef>
                <a:spcPts val="530"/>
              </a:spcBef>
              <a:buClrTx/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Exponential </a:t>
            </a:r>
            <a:r>
              <a:rPr lang="en-US"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earch</a:t>
            </a:r>
            <a:endParaRPr sz="2400" spc="-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US"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650" marR="5080" indent="-235585" algn="r">
              <a:lnSpc>
                <a:spcPts val="4700"/>
              </a:lnSpc>
              <a:spcBef>
                <a:spcPts val="24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Binary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0299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66008" y="2900171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81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384556"/>
            <a:ext cx="52812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8950">
              <a:lnSpc>
                <a:spcPct val="131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data.Length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53" y="1670812"/>
            <a:ext cx="4304030" cy="659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&lt;=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03" y="2637027"/>
            <a:ext cx="369252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494030" indent="-48895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 marR="5080" indent="-488950">
              <a:lnSpc>
                <a:spcPct val="130000"/>
              </a:lnSpc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53" y="4627372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53" y="5261355"/>
            <a:ext cx="1614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5581396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792988"/>
            <a:ext cx="488378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6545" marR="5080" indent="-284480">
              <a:lnSpc>
                <a:spcPct val="104000"/>
              </a:lnSpc>
              <a:spcBef>
                <a:spcPts val="2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(starts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622044"/>
            <a:ext cx="4439285" cy="683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unsearched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2697988"/>
            <a:ext cx="3620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255772"/>
            <a:ext cx="4724400" cy="690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4334764"/>
            <a:ext cx="476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5325364"/>
            <a:ext cx="440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5232" y="2834132"/>
            <a:ext cx="39230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72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88970" marR="5080">
              <a:lnSpc>
                <a:spcPts val="4990"/>
              </a:lnSpc>
              <a:spcBef>
                <a:spcPts val="10"/>
              </a:spcBef>
            </a:pPr>
            <a:r>
              <a:rPr spc="-50" dirty="0"/>
              <a:t>Binary</a:t>
            </a:r>
            <a:r>
              <a:rPr spc="-265" dirty="0"/>
              <a:t> </a:t>
            </a:r>
            <a:r>
              <a:rPr spc="-60" dirty="0"/>
              <a:t>search </a:t>
            </a:r>
            <a:r>
              <a:rPr spc="-1390" dirty="0"/>
              <a:t> </a:t>
            </a:r>
            <a:r>
              <a:rPr spc="-20" dirty="0"/>
              <a:t>performance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83025" marR="5080">
              <a:lnSpc>
                <a:spcPct val="113000"/>
              </a:lnSpc>
              <a:spcBef>
                <a:spcPts val="110"/>
              </a:spcBef>
            </a:pPr>
            <a:r>
              <a:rPr spc="-15" dirty="0"/>
              <a:t>Binary </a:t>
            </a:r>
            <a:r>
              <a:rPr spc="-25" dirty="0"/>
              <a:t>search </a:t>
            </a:r>
            <a:r>
              <a:rPr spc="-40" dirty="0"/>
              <a:t>is </a:t>
            </a:r>
            <a:r>
              <a:rPr spc="-45" dirty="0"/>
              <a:t>a </a:t>
            </a:r>
            <a:r>
              <a:rPr spc="-10" dirty="0"/>
              <a:t>divide-and- </a:t>
            </a:r>
            <a:r>
              <a:rPr spc="-5" dirty="0"/>
              <a:t> </a:t>
            </a:r>
            <a:r>
              <a:rPr spc="15" dirty="0"/>
              <a:t>conquer </a:t>
            </a:r>
            <a:r>
              <a:rPr spc="-5" dirty="0"/>
              <a:t>algorithm </a:t>
            </a:r>
            <a:r>
              <a:rPr spc="10" dirty="0"/>
              <a:t>giving </a:t>
            </a:r>
            <a:r>
              <a:rPr spc="-5" dirty="0"/>
              <a:t>it </a:t>
            </a:r>
            <a:r>
              <a:rPr dirty="0"/>
              <a:t> </a:t>
            </a:r>
            <a:r>
              <a:rPr spc="40" dirty="0"/>
              <a:t>O(log</a:t>
            </a:r>
            <a:r>
              <a:rPr spc="-135" dirty="0"/>
              <a:t> </a:t>
            </a:r>
            <a:r>
              <a:rPr spc="-35" dirty="0"/>
              <a:t>n)</a:t>
            </a:r>
            <a:r>
              <a:rPr spc="-130" dirty="0"/>
              <a:t> </a:t>
            </a:r>
            <a:r>
              <a:rPr dirty="0"/>
              <a:t>algorithmic</a:t>
            </a:r>
            <a:r>
              <a:rPr spc="-130" dirty="0"/>
              <a:t> </a:t>
            </a:r>
            <a:r>
              <a:rPr spc="-35" dirty="0"/>
              <a:t>complexity.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Binary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2819400"/>
            <a:ext cx="49669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Exponential Search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433320"/>
            <a:ext cx="76485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Text Box 10"/>
          <p:cNvSpPr txBox="1"/>
          <p:nvPr/>
        </p:nvSpPr>
        <p:spPr>
          <a:xfrm>
            <a:off x="2209800" y="533400"/>
            <a:ext cx="8497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spcBef>
                <a:spcPts val="100"/>
              </a:spcBef>
              <a:buClrTx/>
              <a:buSzTx/>
              <a:buFontTx/>
            </a:pPr>
            <a:r>
              <a:rPr sz="3600" kern="0" spc="20" dirty="0">
                <a:solidFill>
                  <a:srgbClr val="202020"/>
                </a:solidFill>
                <a:latin typeface="Verdana" panose="020B0604030504040204"/>
                <a:ea typeface="+mj-ea"/>
                <a:cs typeface="Verdana" panose="020B0604030504040204"/>
              </a:rPr>
              <a:t>Exponential Search Algorithm</a:t>
            </a:r>
            <a:endParaRPr sz="3600" kern="0" spc="20" dirty="0">
              <a:solidFill>
                <a:srgbClr val="202020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47800"/>
            <a:ext cx="1024953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509" y="4570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Performance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847850"/>
            <a:ext cx="84582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Exponential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solidFill>
                  <a:srgbClr val="202020"/>
                </a:solidFill>
              </a:rPr>
              <a:t>Graphs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 txBox="1">
            <a:spLocks noGrp="1"/>
          </p:cNvSpPr>
          <p:nvPr>
            <p:ph type="title"/>
          </p:nvPr>
        </p:nvSpPr>
        <p:spPr>
          <a:xfrm>
            <a:off x="2209800" y="691833"/>
            <a:ext cx="7772400" cy="368935"/>
          </a:xfrm>
          <a:noFill/>
        </p:spPr>
        <p:txBody>
          <a:bodyPr wrap="square" rtlCol="0" anchor="t" anchorCtr="0">
            <a:spAutoFit/>
          </a:bodyPr>
          <a:p>
            <a:pPr marL="12700" lvl="0" algn="ctr" defTabSz="914400">
              <a:spcBef>
                <a:spcPts val="100"/>
              </a:spcBef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What is a graph?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>
          <a:xfrm>
            <a:off x="2209800" y="1371600"/>
            <a:ext cx="7772400" cy="2153920"/>
          </a:xfrm>
        </p:spPr>
        <p:txBody>
          <a:bodyPr/>
          <a:p>
            <a:r>
              <a:rPr sz="2800">
                <a:cs typeface="Times New Roman" panose="02020603050405020304" pitchFamily="18" charset="0"/>
              </a:rPr>
              <a:t>A data structure that consists of a set of nodes (</a:t>
            </a:r>
            <a:r>
              <a:rPr sz="2800" i="1">
                <a:cs typeface="Times New Roman" panose="02020603050405020304" pitchFamily="18" charset="0"/>
              </a:rPr>
              <a:t>vertices</a:t>
            </a:r>
            <a:r>
              <a:rPr sz="2800">
                <a:cs typeface="Times New Roman" panose="02020603050405020304" pitchFamily="18" charset="0"/>
              </a:rPr>
              <a:t>) and a set of edges that relate the nodes to each other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2800">
                <a:ea typeface="MS Mincho" charset="-128"/>
              </a:rPr>
              <a:t>The set of edges describes relationships among the vertices</a:t>
            </a:r>
            <a:r>
              <a:rPr sz="2800"/>
              <a:t> </a:t>
            </a:r>
            <a:endParaRPr sz="2800"/>
          </a:p>
        </p:txBody>
      </p:sp>
      <p:pic>
        <p:nvPicPr>
          <p:cNvPr id="4100" name="Picture 4099" descr="C:\My Documents\308 PowerPoint\Figures\MACJOBS\JPEGS\CHAP09\P561.jpg"/>
          <p:cNvPicPr>
            <a:picLocks noChangeAspect="1"/>
          </p:cNvPicPr>
          <p:nvPr/>
        </p:nvPicPr>
        <p:blipFill>
          <a:blip r:embed="rId1">
            <a:lum bright="-23999"/>
          </a:blip>
          <a:stretch>
            <a:fillRect/>
          </a:stretch>
        </p:blipFill>
        <p:spPr>
          <a:xfrm>
            <a:off x="3124200" y="3733800"/>
            <a:ext cx="6096000" cy="248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336322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00925" y="2900171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814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889875" cy="553720"/>
          </a:xfrm>
        </p:spPr>
        <p:txBody>
          <a:bodyPr wrap="square" anchor="ctr" anchorCtr="0"/>
          <a:p>
            <a:pPr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</a:rPr>
              <a:t>Directed vs. undirected graphs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276860"/>
          </a:xfrm>
        </p:spPr>
        <p:txBody>
          <a:bodyPr/>
          <a:p>
            <a:r>
              <a:rPr>
                <a:ea typeface="MS Mincho" charset="-128"/>
              </a:rPr>
              <a:t>When the edges in a graph have no direction, the graph is called </a:t>
            </a:r>
            <a:r>
              <a:rPr i="1">
                <a:ea typeface="MS Mincho" charset="-128"/>
              </a:rPr>
              <a:t>undirected</a:t>
            </a:r>
            <a:endParaRPr i="1">
              <a:ea typeface="MS Mincho" charset="-128"/>
            </a:endParaRPr>
          </a:p>
        </p:txBody>
      </p:sp>
      <p:pic>
        <p:nvPicPr>
          <p:cNvPr id="1028" name="Picture 1027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2000"/>
          </a:blip>
          <a:srcRect r="36243" b="71895"/>
          <a:stretch>
            <a:fillRect/>
          </a:stretch>
        </p:blipFill>
        <p:spPr>
          <a:xfrm>
            <a:off x="4114800" y="3200400"/>
            <a:ext cx="3886200" cy="319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553720"/>
          </a:xfrm>
        </p:spPr>
        <p:txBody>
          <a:bodyPr/>
          <a:p>
            <a:r>
              <a:rPr>
                <a:ea typeface="MS Mincho" charset="-128"/>
              </a:rPr>
              <a:t>When the edges in a graph have a direction, the graph is called </a:t>
            </a:r>
            <a:r>
              <a:rPr i="1">
                <a:ea typeface="MS Mincho" charset="-128"/>
              </a:rPr>
              <a:t>directed</a:t>
            </a:r>
            <a:r>
              <a:rPr>
                <a:ea typeface="MS Mincho" charset="-128"/>
              </a:rPr>
              <a:t> (or </a:t>
            </a:r>
            <a:r>
              <a:rPr i="1">
                <a:ea typeface="MS Mincho" charset="-128"/>
              </a:rPr>
              <a:t>digraph</a:t>
            </a:r>
            <a:r>
              <a:rPr>
                <a:ea typeface="MS Mincho" charset="-128"/>
              </a:rPr>
              <a:t>)</a:t>
            </a:r>
            <a:r>
              <a:t> </a:t>
            </a:r>
          </a:p>
        </p:txBody>
      </p:sp>
      <p:pic>
        <p:nvPicPr>
          <p:cNvPr id="5124" name="Picture 5123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t="29227" r="13568" b="34114"/>
          <a:stretch>
            <a:fillRect/>
          </a:stretch>
        </p:blipFill>
        <p:spPr>
          <a:xfrm>
            <a:off x="2209800" y="3200400"/>
            <a:ext cx="4114800" cy="325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itle 5124"/>
          <p:cNvSpPr>
            <a:spLocks noGrp="1"/>
          </p:cNvSpPr>
          <p:nvPr>
            <p:ph type="title"/>
          </p:nvPr>
        </p:nvSpPr>
        <p:spPr>
          <a:xfrm>
            <a:off x="2286000" y="456883"/>
            <a:ext cx="8208645" cy="1107440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Directed vs. undirected graphs (cont.)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5126" name="Text Box 5125"/>
          <p:cNvSpPr txBox="1"/>
          <p:nvPr/>
        </p:nvSpPr>
        <p:spPr>
          <a:xfrm>
            <a:off x="2286000" y="6172200"/>
            <a:ext cx="29384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Arial" panose="020B0604020202020204" pitchFamily="34" charset="0"/>
              </a:rPr>
              <a:t>E(Graph2) = {(1,3) (3,1) (5,9) (9,11) (5,7)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5127" name="Rectangles 5126"/>
          <p:cNvSpPr/>
          <p:nvPr/>
        </p:nvSpPr>
        <p:spPr>
          <a:xfrm>
            <a:off x="6400800" y="4038600"/>
            <a:ext cx="4038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sz="2400">
              <a:latin typeface="Times New Roman" panose="02020603050405020304" pitchFamily="18" charset="0"/>
              <a:ea typeface="MS Mincho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>
          <a:xfrm>
            <a:off x="2133600" y="691833"/>
            <a:ext cx="7772400" cy="368935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Graph terminology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2286000" y="1524000"/>
            <a:ext cx="7772400" cy="2092325"/>
          </a:xfrm>
        </p:spPr>
        <p:txBody>
          <a:bodyPr/>
          <a:p>
            <a:r>
              <a:rPr u="sng">
                <a:cs typeface="Times New Roman" panose="02020603050405020304" pitchFamily="18" charset="0"/>
              </a:rPr>
              <a:t>Adjacent nodes</a:t>
            </a:r>
            <a:r>
              <a:rPr>
                <a:cs typeface="Times New Roman" panose="02020603050405020304" pitchFamily="18" charset="0"/>
              </a:rPr>
              <a:t>: two nodes are adjacent if they are connected by an edge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r>
              <a:rPr u="sng">
                <a:cs typeface="Times New Roman" panose="02020603050405020304" pitchFamily="18" charset="0"/>
              </a:rPr>
              <a:t>Path</a:t>
            </a:r>
            <a:r>
              <a:rPr>
                <a:cs typeface="Times New Roman" panose="02020603050405020304" pitchFamily="18" charset="0"/>
              </a:rPr>
              <a:t>: a sequence of vertices that connect two nodes in a graph</a:t>
            </a:r>
            <a:endParaRPr>
              <a:cs typeface="Times New Roman" panose="02020603050405020304" pitchFamily="18" charset="0"/>
            </a:endParaRPr>
          </a:p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u="sng">
                <a:cs typeface="Times New Roman" panose="02020603050405020304" pitchFamily="18" charset="0"/>
              </a:rPr>
              <a:t>Complete graph</a:t>
            </a:r>
            <a:r>
              <a:rPr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sz="28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8196" name="Picture 8195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l="40015" t="41249" r="13568" b="49304"/>
          <a:stretch>
            <a:fillRect/>
          </a:stretch>
        </p:blipFill>
        <p:spPr>
          <a:xfrm>
            <a:off x="3962400" y="4953000"/>
            <a:ext cx="2438400" cy="92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8196"/>
          <p:cNvSpPr txBox="1"/>
          <p:nvPr/>
        </p:nvSpPr>
        <p:spPr>
          <a:xfrm>
            <a:off x="6858000" y="5029200"/>
            <a:ext cx="21767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5 is adjacent to 7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7 is adjacent from 5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67" y="533399"/>
            <a:ext cx="6004424" cy="391159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Minimum Spanning Tree and Prim’s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4478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309" y="6094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Prim's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828800"/>
            <a:ext cx="510857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2" name="Content Placeholder 101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7600" y="1295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338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5" name="Content Placeholder 104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386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881391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787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50450" y="2900171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95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105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460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Minimum Spanning Tree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49605"/>
            <a:ext cx="10328910" cy="615315"/>
          </a:xfrm>
        </p:spPr>
        <p:txBody>
          <a:bodyPr wrap="square"/>
          <a:p>
            <a:r>
              <a:rPr lang="en-US">
                <a:solidFill>
                  <a:schemeClr val="tx1"/>
                </a:solidFill>
              </a:rPr>
              <a:t>Index Mapping (or Trivial Hashing)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429000" y="1905000"/>
            <a:ext cx="5929630" cy="425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983081" y="2900171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17990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153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61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71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801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57539" y="3680460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833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0291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5926" y="3680460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473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4334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05568" y="368046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5168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8181" y="2718308"/>
            <a:ext cx="3796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202020"/>
                </a:solidFill>
              </a:rPr>
              <a:t>W</a:t>
            </a:r>
            <a:r>
              <a:rPr sz="3600" spc="135" dirty="0">
                <a:solidFill>
                  <a:srgbClr val="202020"/>
                </a:solidFill>
              </a:rPr>
              <a:t>h</a:t>
            </a:r>
            <a:r>
              <a:rPr sz="3600" spc="-100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470" dirty="0">
                <a:solidFill>
                  <a:srgbClr val="202020"/>
                </a:solidFill>
              </a:rPr>
              <a:t>I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-70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g</a:t>
            </a:r>
            <a:r>
              <a:rPr sz="3600" spc="-35" dirty="0">
                <a:solidFill>
                  <a:srgbClr val="202020"/>
                </a:solidFill>
              </a:rPr>
              <a:t>?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1538" y="3680460"/>
            <a:ext cx="669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1766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9082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19951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0903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819766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91512" y="3680460"/>
            <a:ext cx="652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5158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20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31154" y="3680460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9202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5099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6921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2849" y="51765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3290" y="2032508"/>
            <a:ext cx="8121015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7465" marR="30480" algn="ctr">
              <a:lnSpc>
                <a:spcPct val="85000"/>
              </a:lnSpc>
              <a:spcBef>
                <a:spcPts val="955"/>
              </a:spcBef>
            </a:pP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Bub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759" y="2718308"/>
            <a:ext cx="309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90" dirty="0">
                <a:solidFill>
                  <a:srgbClr val="202020"/>
                </a:solidFill>
              </a:rPr>
              <a:t>s</a:t>
            </a:r>
            <a:r>
              <a:rPr sz="3600" spc="-20" dirty="0">
                <a:solidFill>
                  <a:srgbClr val="202020"/>
                </a:solidFill>
              </a:rPr>
              <a:t>e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30" dirty="0">
                <a:solidFill>
                  <a:srgbClr val="202020"/>
                </a:solidFill>
              </a:rPr>
              <a:t>i</a:t>
            </a:r>
            <a:r>
              <a:rPr sz="3600" spc="60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0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5705"/>
                <a:gridCol w="1195704"/>
                <a:gridCol w="1195704"/>
                <a:gridCol w="1195704"/>
                <a:gridCol w="1195704"/>
                <a:gridCol w="119951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221763"/>
            <a:ext cx="1632686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338793"/>
            <a:ext cx="2032741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0106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In</a:t>
            </a:r>
            <a:r>
              <a:rPr sz="3600" spc="-95" dirty="0"/>
              <a:t>s</a:t>
            </a:r>
            <a:r>
              <a:rPr sz="3600" spc="-50" dirty="0"/>
              <a:t>e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r>
              <a:rPr sz="3600" spc="-190" dirty="0"/>
              <a:t> </a:t>
            </a:r>
            <a:r>
              <a:rPr sz="3600" spc="-16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497" y="4466844"/>
            <a:ext cx="235077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71120">
              <a:lnSpc>
                <a:spcPct val="100000"/>
              </a:lnSpc>
              <a:spcBef>
                <a:spcPts val="6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neighboring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1809" y="4466844"/>
            <a:ext cx="28162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273050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64791" y="2322067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4881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19693" y="246303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9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5458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2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60274" y="246303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8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3631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6955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029" y="3652095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0736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7086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6679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0159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2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46636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35620" y="3796284"/>
            <a:ext cx="659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60272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60268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405464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43118" y="3796284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4662" y="2378806"/>
          <a:ext cx="362140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4255" y="517651"/>
            <a:ext cx="7795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185" dirty="0"/>
              <a:t> </a:t>
            </a:r>
            <a:r>
              <a:rPr sz="3600" spc="-35" dirty="0"/>
              <a:t>Sort</a:t>
            </a:r>
            <a:r>
              <a:rPr sz="3600" spc="-190" dirty="0"/>
              <a:t> </a:t>
            </a:r>
            <a:r>
              <a:rPr sz="3600" spc="40" dirty="0"/>
              <a:t>Asymptotic</a:t>
            </a:r>
            <a:r>
              <a:rPr sz="3600" spc="-195" dirty="0"/>
              <a:t> </a:t>
            </a:r>
            <a:r>
              <a:rPr sz="3600" spc="-35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051" y="2343403"/>
            <a:ext cx="762825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100" marR="30480" indent="-1270" algn="ctr">
              <a:lnSpc>
                <a:spcPct val="85000"/>
              </a:lnSpc>
              <a:spcBef>
                <a:spcPts val="950"/>
              </a:spcBef>
            </a:pPr>
            <a:r>
              <a:rPr sz="4800" spc="-16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5" dirty="0">
                <a:solidFill>
                  <a:srgbClr val="FFFFFF"/>
                </a:solidFill>
              </a:rPr>
              <a:t>t</a:t>
            </a:r>
            <a:r>
              <a:rPr sz="4800" spc="-225" dirty="0">
                <a:solidFill>
                  <a:srgbClr val="FFFFFF"/>
                </a:solidFill>
              </a:rPr>
              <a:t>’</a:t>
            </a:r>
            <a:r>
              <a:rPr sz="4800" spc="-20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O</a:t>
            </a:r>
            <a:r>
              <a:rPr sz="4800" spc="-50" dirty="0">
                <a:solidFill>
                  <a:srgbClr val="FFFFFF"/>
                </a:solidFill>
              </a:rPr>
              <a:t>(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225" dirty="0">
                <a:solidFill>
                  <a:srgbClr val="FFFFFF"/>
                </a:solidFill>
              </a:rPr>
              <a:t>e</a:t>
            </a:r>
            <a:r>
              <a:rPr sz="4800" spc="-64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430" dirty="0">
                <a:solidFill>
                  <a:srgbClr val="FFFFFF"/>
                </a:solidFill>
              </a:rPr>
              <a:t>In</a:t>
            </a:r>
            <a:r>
              <a:rPr sz="4800" spc="-420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5" dirty="0">
                <a:solidFill>
                  <a:srgbClr val="FFFFFF"/>
                </a:solidFill>
              </a:rPr>
              <a:t>S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240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s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f</a:t>
            </a:r>
            <a:r>
              <a:rPr sz="4800" spc="-275" dirty="0">
                <a:solidFill>
                  <a:srgbClr val="FFFFFF"/>
                </a:solidFill>
              </a:rPr>
              <a:t>u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pec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240" dirty="0">
                <a:solidFill>
                  <a:srgbClr val="FFFFFF"/>
                </a:solidFill>
              </a:rPr>
              <a:t>c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14" dirty="0">
                <a:solidFill>
                  <a:srgbClr val="FFFFFF"/>
                </a:solidFill>
              </a:rPr>
              <a:t>s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1453" y="2161137"/>
            <a:ext cx="1610380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90230"/>
            <a:ext cx="1776901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5673" y="4210811"/>
            <a:ext cx="268351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Adaptive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25" marR="5080" indent="-22860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nearly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492" y="517651"/>
            <a:ext cx="549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200" dirty="0"/>
              <a:t> </a:t>
            </a:r>
            <a:r>
              <a:rPr sz="3600" spc="-35" dirty="0"/>
              <a:t>Sort</a:t>
            </a:r>
            <a:r>
              <a:rPr sz="3600" spc="-204" dirty="0"/>
              <a:t> </a:t>
            </a:r>
            <a:r>
              <a:rPr sz="3600" spc="-15" dirty="0"/>
              <a:t>Use</a:t>
            </a:r>
            <a:r>
              <a:rPr sz="3600" spc="-204" dirty="0"/>
              <a:t> </a:t>
            </a:r>
            <a:r>
              <a:rPr sz="3600" spc="-40" dirty="0"/>
              <a:t>Cases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356" y="4201667"/>
            <a:ext cx="24472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7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32385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O(1)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0949" y="4201667"/>
            <a:ext cx="26333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Online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00" marR="5080" indent="-51435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Insertion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Pseudocode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600200"/>
            <a:ext cx="7170420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 Call Stack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14600"/>
            <a:ext cx="9695180" cy="237299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9798" y="2718308"/>
            <a:ext cx="253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Merge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221763"/>
            <a:ext cx="1495682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654" y="2338792"/>
            <a:ext cx="913878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1136" y="4466844"/>
            <a:ext cx="274574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sub-arrays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82691" y="4466844"/>
            <a:ext cx="20447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5455" y="4466844"/>
            <a:ext cx="288925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0513" y="2811456"/>
          <a:ext cx="59359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600138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5427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7922" y="2811456"/>
          <a:ext cx="2973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3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854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9357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993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085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07208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8435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311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47789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78531" y="2620771"/>
            <a:ext cx="1424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176" y="1805673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3930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1958487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8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1859337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7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7241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87509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30567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38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44212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45844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114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16304</Words>
  <Application>WPS Presentation</Application>
  <PresentationFormat>On-screen Show (4:3)</PresentationFormat>
  <Paragraphs>4607</Paragraphs>
  <Slides>231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231</vt:i4>
      </vt:variant>
    </vt:vector>
  </HeadingPairs>
  <TitlesOfParts>
    <vt:vector size="252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Tahoma</vt:lpstr>
      <vt:lpstr>Comic Sans MS</vt:lpstr>
      <vt:lpstr>Franklin Gothic Medium</vt:lpstr>
      <vt:lpstr>Tahoma</vt:lpstr>
      <vt:lpstr>Wingdings 2</vt:lpstr>
      <vt:lpstr>Wingdings</vt:lpstr>
      <vt:lpstr>Courier New</vt:lpstr>
      <vt:lpstr>Times New Roman</vt:lpstr>
      <vt:lpstr>MS Mincho</vt:lpstr>
      <vt:lpstr>Yu Gothic</vt:lpstr>
      <vt:lpstr>Courier New</vt:lpstr>
      <vt:lpstr>Times New Roman</vt:lpstr>
      <vt:lpstr>Office Theme</vt:lpstr>
      <vt:lpstr>Algorithms and Data Structures</vt:lpstr>
      <vt:lpstr>Array sorting algorithms</vt:lpstr>
      <vt:lpstr>What Is Sorting?</vt:lpstr>
      <vt:lpstr>Sorting Array Data</vt:lpstr>
      <vt:lpstr>Sorting Array Data</vt:lpstr>
      <vt:lpstr>Sorting Array Data</vt:lpstr>
      <vt:lpstr>Sorting Array Data</vt:lpstr>
      <vt:lpstr>Sorting Array Data</vt:lpstr>
      <vt:lpstr>Sorting Array Data</vt:lpstr>
      <vt:lpstr>Measuring Performance</vt:lpstr>
      <vt:lpstr>Measuring Performance</vt:lpstr>
      <vt:lpstr>Measuring Performance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Asymptotic Analysis</vt:lpstr>
      <vt:lpstr>PowerPoint 演示文稿</vt:lpstr>
      <vt:lpstr>PowerPoint 演示文稿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Asymptotic Analysis</vt:lpstr>
      <vt:lpstr>Despite it’s O(n2) average  case, Insertion Sort can be  useful in specific cases</vt:lpstr>
      <vt:lpstr>Insertion Sort Use Cases</vt:lpstr>
      <vt:lpstr>PowerPoint 演示文稿</vt:lpstr>
      <vt:lpstr>Pseudocode</vt:lpstr>
      <vt:lpstr> Call Stack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Asymptotic Analysis</vt:lpstr>
      <vt:lpstr>PowerPoint 演示文稿</vt:lpstr>
      <vt:lpstr>Merge Sort Properties</vt:lpstr>
      <vt:lpstr>PowerPoint 演示文稿</vt:lpstr>
      <vt:lpstr>PowerPoint 演示文稿</vt:lpstr>
      <vt:lpstr>Quicksort</vt:lpstr>
      <vt:lpstr>Quicksort</vt:lpstr>
      <vt:lpstr>Quicksort</vt:lpstr>
      <vt:lpstr>What is a pivot value?</vt:lpstr>
      <vt:lpstr>PowerPoint 演示文稿</vt:lpstr>
      <vt:lpstr>Selecting a Pivot Value</vt:lpstr>
      <vt:lpstr>First Value</vt:lpstr>
      <vt:lpstr>First Value</vt:lpstr>
      <vt:lpstr>First Value</vt:lpstr>
      <vt:lpstr>Random Value</vt:lpstr>
      <vt:lpstr>Random Value</vt:lpstr>
      <vt:lpstr>Median of Three</vt:lpstr>
      <vt:lpstr>Median of Three</vt:lpstr>
      <vt:lpstr>Median of Three</vt:lpstr>
      <vt:lpstr>Quicksort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Quicksort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Quicksort Asymptotic Analysis</vt:lpstr>
      <vt:lpstr>Quicksort Properties</vt:lpstr>
      <vt:lpstr>Quicksort is the default  sorting algorithm for many  programming languages</vt:lpstr>
      <vt:lpstr>PowerPoint 演示文稿</vt:lpstr>
      <vt:lpstr>Selection Sort</vt:lpstr>
      <vt:lpstr>Selection Sort</vt:lpstr>
      <vt:lpstr>Selection Sort in action </vt:lpstr>
      <vt:lpstr>PowerPoint 演示文稿</vt:lpstr>
      <vt:lpstr>Array Searching Algorithms</vt:lpstr>
      <vt:lpstr>Linear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 search  performance</vt:lpstr>
      <vt:lpstr>PowerPoint 演示文稿</vt:lpstr>
      <vt:lpstr>Binary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Binary search  performance</vt:lpstr>
      <vt:lpstr>PowerPoint 演示文稿</vt:lpstr>
      <vt:lpstr>Selection Sort</vt:lpstr>
      <vt:lpstr>PowerPoint 演示文稿</vt:lpstr>
      <vt:lpstr>PowerPoint 演示文稿</vt:lpstr>
      <vt:lpstr>PowerPoint 演示文稿</vt:lpstr>
      <vt:lpstr>PowerPoint 演示文稿</vt:lpstr>
      <vt:lpstr>Binary Search</vt:lpstr>
      <vt:lpstr>What is a graph?</vt:lpstr>
      <vt:lpstr>Directed vs. undirected graphs</vt:lpstr>
      <vt:lpstr>Directed vs. undirected graphs (cont.)</vt:lpstr>
      <vt:lpstr>Graph terminology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/>
  <cp:lastModifiedBy>Steve Sam</cp:lastModifiedBy>
  <cp:revision>11</cp:revision>
  <dcterms:created xsi:type="dcterms:W3CDTF">2022-10-02T06:53:00Z</dcterms:created>
  <dcterms:modified xsi:type="dcterms:W3CDTF">2022-10-02T17:24:24Z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2020-10-30T11:00:00Z</vt:filetime>
  </property>
  <property fmtid="{D5CDD505-2E9C-101B-9397-08002B2CF9AE}" pid="3" name="LastSaved">
    <vt:filetime>2022-10-02T11:00:00Z</vt:filetime>
  </property>
  <property fmtid="{D5CDD505-2E9C-101B-9397-08002B2CF9AE}" pid="4" name="ICV">
    <vt:lpwstr>F11C5B87ACE14185BF6385F5D4344AB5</vt:lpwstr>
  </property>
  <property fmtid="{D5CDD505-2E9C-101B-9397-08002B2CF9AE}" pid="5" name="KSOProductBuildVer">
    <vt:lpwstr>1033-11.2.0.11341</vt:lpwstr>
  </property>
</Properties>
</file>