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103377" cy="3200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760"/>
            <a:ext cx="120090" cy="640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6700" y="2626817"/>
            <a:ext cx="711136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2919" y="5273751"/>
            <a:ext cx="1628216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103377" cy="3200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760"/>
            <a:ext cx="120090" cy="640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4927" y="4091762"/>
            <a:ext cx="15138145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2107" y="3512946"/>
            <a:ext cx="13003784" cy="4970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538" y="2149856"/>
            <a:ext cx="1019492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6800" spc="180" dirty="0">
                <a:solidFill>
                  <a:srgbClr val="404040"/>
                </a:solidFill>
              </a:rPr>
              <a:t>Modeling</a:t>
            </a:r>
            <a:r>
              <a:rPr sz="6800" spc="-525" dirty="0">
                <a:solidFill>
                  <a:srgbClr val="404040"/>
                </a:solidFill>
              </a:rPr>
              <a:t> </a:t>
            </a:r>
            <a:r>
              <a:rPr sz="6800" spc="190" dirty="0">
                <a:solidFill>
                  <a:srgbClr val="404040"/>
                </a:solidFill>
              </a:rPr>
              <a:t>Object</a:t>
            </a:r>
            <a:r>
              <a:rPr sz="6800" spc="-500" dirty="0">
                <a:solidFill>
                  <a:srgbClr val="404040"/>
                </a:solidFill>
              </a:rPr>
              <a:t> </a:t>
            </a:r>
            <a:r>
              <a:rPr sz="6800" spc="80" dirty="0">
                <a:solidFill>
                  <a:srgbClr val="404040"/>
                </a:solidFill>
              </a:rPr>
              <a:t>Behavior </a:t>
            </a:r>
            <a:r>
              <a:rPr sz="6800" spc="-2110" dirty="0">
                <a:solidFill>
                  <a:srgbClr val="404040"/>
                </a:solidFill>
              </a:rPr>
              <a:t> </a:t>
            </a:r>
            <a:r>
              <a:rPr sz="6800" spc="-35" dirty="0">
                <a:solidFill>
                  <a:srgbClr val="404040"/>
                </a:solidFill>
              </a:rPr>
              <a:t>with</a:t>
            </a:r>
            <a:r>
              <a:rPr sz="6800" spc="-480" dirty="0">
                <a:solidFill>
                  <a:srgbClr val="404040"/>
                </a:solidFill>
              </a:rPr>
              <a:t> </a:t>
            </a:r>
            <a:r>
              <a:rPr sz="6800" spc="40" dirty="0">
                <a:solidFill>
                  <a:srgbClr val="404040"/>
                </a:solidFill>
              </a:rPr>
              <a:t>Interfaces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08306" y="4065778"/>
            <a:ext cx="5033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" dirty="0">
                <a:solidFill>
                  <a:srgbClr val="404040"/>
                </a:solidFill>
              </a:rPr>
              <a:t>Defini</a:t>
            </a:r>
            <a:r>
              <a:rPr sz="6000" spc="55" dirty="0">
                <a:solidFill>
                  <a:srgbClr val="404040"/>
                </a:solidFill>
              </a:rPr>
              <a:t>n</a:t>
            </a:r>
            <a:r>
              <a:rPr sz="6000" spc="180" dirty="0">
                <a:solidFill>
                  <a:srgbClr val="404040"/>
                </a:solidFill>
              </a:rPr>
              <a:t>g</a:t>
            </a:r>
            <a:r>
              <a:rPr sz="6000" spc="-425" dirty="0">
                <a:solidFill>
                  <a:srgbClr val="404040"/>
                </a:solidFill>
              </a:rPr>
              <a:t> </a:t>
            </a:r>
            <a:r>
              <a:rPr sz="6000" spc="-530" dirty="0">
                <a:solidFill>
                  <a:srgbClr val="404040"/>
                </a:solidFill>
              </a:rPr>
              <a:t>T</a:t>
            </a:r>
            <a:r>
              <a:rPr sz="6000" spc="125" dirty="0">
                <a:solidFill>
                  <a:srgbClr val="404040"/>
                </a:solidFill>
              </a:rPr>
              <a:t>ypes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050542"/>
            <a:ext cx="9824085" cy="612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Java</a:t>
            </a:r>
            <a:r>
              <a:rPr sz="3600" b="1" spc="-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9883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4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-2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e,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b="1" spc="-2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long,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flo</a:t>
            </a:r>
            <a:r>
              <a:rPr sz="3600" b="1" spc="-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2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t, 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double,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boolean.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3730625">
              <a:lnSpc>
                <a:spcPct val="163000"/>
              </a:lnSpc>
            </a:pP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references </a:t>
            </a:r>
            <a:r>
              <a:rPr sz="3600" b="1" spc="-10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values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reference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770758"/>
            <a:ext cx="939609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other,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values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5"/>
              </a:spcBef>
              <a:buChar char="-"/>
              <a:tabLst>
                <a:tab pos="327025" algn="l"/>
              </a:tabLst>
            </a:pP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An</a:t>
            </a:r>
            <a:r>
              <a:rPr spc="-470" dirty="0"/>
              <a:t> </a:t>
            </a:r>
            <a:r>
              <a:rPr spc="135" dirty="0"/>
              <a:t>abstract</a:t>
            </a:r>
            <a:r>
              <a:rPr spc="-450" dirty="0"/>
              <a:t> </a:t>
            </a:r>
            <a:r>
              <a:rPr spc="114" dirty="0"/>
              <a:t>class</a:t>
            </a:r>
            <a:r>
              <a:rPr spc="-470" dirty="0"/>
              <a:t> </a:t>
            </a:r>
            <a:r>
              <a:rPr spc="225" dirty="0"/>
              <a:t>can</a:t>
            </a:r>
            <a:r>
              <a:rPr spc="-450" dirty="0"/>
              <a:t> </a:t>
            </a:r>
            <a:r>
              <a:rPr spc="114" dirty="0"/>
              <a:t>extend</a:t>
            </a:r>
            <a:endParaRPr spc="114" dirty="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pc="5" dirty="0"/>
              <a:t>a</a:t>
            </a:r>
            <a:r>
              <a:rPr spc="-459" dirty="0"/>
              <a:t> </a:t>
            </a:r>
            <a:r>
              <a:rPr spc="70" dirty="0"/>
              <a:t>single</a:t>
            </a:r>
            <a:r>
              <a:rPr spc="-445" dirty="0"/>
              <a:t> </a:t>
            </a:r>
            <a:r>
              <a:rPr spc="114" dirty="0"/>
              <a:t>other</a:t>
            </a:r>
            <a:r>
              <a:rPr spc="-455" dirty="0"/>
              <a:t> </a:t>
            </a:r>
            <a:r>
              <a:rPr spc="-60" dirty="0"/>
              <a:t>class,</a:t>
            </a:r>
            <a:r>
              <a:rPr spc="-459" dirty="0"/>
              <a:t> </a:t>
            </a:r>
            <a:r>
              <a:rPr spc="140" dirty="0"/>
              <a:t>abstract</a:t>
            </a:r>
            <a:r>
              <a:rPr spc="-450" dirty="0"/>
              <a:t> </a:t>
            </a:r>
            <a:r>
              <a:rPr spc="35" dirty="0"/>
              <a:t>or</a:t>
            </a:r>
            <a:r>
              <a:rPr spc="-440" dirty="0"/>
              <a:t> </a:t>
            </a:r>
            <a:r>
              <a:rPr spc="245" dirty="0"/>
              <a:t>concre</a:t>
            </a:r>
            <a:r>
              <a:rPr spc="80" dirty="0"/>
              <a:t>t</a:t>
            </a:r>
            <a:r>
              <a:rPr spc="220" dirty="0"/>
              <a:t>e</a:t>
            </a:r>
            <a:endParaRPr spc="2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An</a:t>
            </a:r>
            <a:r>
              <a:rPr spc="-480" dirty="0"/>
              <a:t> </a:t>
            </a:r>
            <a:r>
              <a:rPr spc="220" dirty="0"/>
              <a:t>concrete</a:t>
            </a:r>
            <a:r>
              <a:rPr spc="-430" dirty="0"/>
              <a:t> </a:t>
            </a:r>
            <a:r>
              <a:rPr spc="114" dirty="0"/>
              <a:t>class</a:t>
            </a:r>
            <a:r>
              <a:rPr spc="-465" dirty="0"/>
              <a:t> </a:t>
            </a:r>
            <a:r>
              <a:rPr spc="225" dirty="0"/>
              <a:t>can</a:t>
            </a:r>
            <a:r>
              <a:rPr spc="-465" dirty="0"/>
              <a:t> </a:t>
            </a:r>
            <a:r>
              <a:rPr spc="114" dirty="0"/>
              <a:t>extend</a:t>
            </a:r>
            <a:endParaRPr spc="114" dirty="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pc="5" dirty="0"/>
              <a:t>a</a:t>
            </a:r>
            <a:r>
              <a:rPr spc="-459" dirty="0"/>
              <a:t> </a:t>
            </a:r>
            <a:r>
              <a:rPr spc="70" dirty="0"/>
              <a:t>single</a:t>
            </a:r>
            <a:r>
              <a:rPr spc="-445" dirty="0"/>
              <a:t> </a:t>
            </a:r>
            <a:r>
              <a:rPr spc="114" dirty="0"/>
              <a:t>other</a:t>
            </a:r>
            <a:r>
              <a:rPr spc="-455" dirty="0"/>
              <a:t> </a:t>
            </a:r>
            <a:r>
              <a:rPr spc="-60" dirty="0"/>
              <a:t>class,</a:t>
            </a:r>
            <a:r>
              <a:rPr spc="-459" dirty="0"/>
              <a:t> </a:t>
            </a:r>
            <a:r>
              <a:rPr spc="140" dirty="0"/>
              <a:t>abstract</a:t>
            </a:r>
            <a:r>
              <a:rPr spc="-450" dirty="0"/>
              <a:t> </a:t>
            </a:r>
            <a:r>
              <a:rPr spc="35" dirty="0"/>
              <a:t>or</a:t>
            </a:r>
            <a:r>
              <a:rPr spc="-440" dirty="0"/>
              <a:t> </a:t>
            </a:r>
            <a:r>
              <a:rPr spc="245" dirty="0"/>
              <a:t>concre</a:t>
            </a:r>
            <a:r>
              <a:rPr spc="80" dirty="0"/>
              <a:t>t</a:t>
            </a:r>
            <a:r>
              <a:rPr spc="220" dirty="0"/>
              <a:t>e</a:t>
            </a:r>
            <a:endParaRPr spc="2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509" y="4091762"/>
            <a:ext cx="1090612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5120" marR="5080" indent="-412305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Java</a:t>
            </a:r>
            <a:r>
              <a:rPr spc="-475" dirty="0"/>
              <a:t> </a:t>
            </a:r>
            <a:r>
              <a:rPr spc="65" dirty="0"/>
              <a:t>has</a:t>
            </a:r>
            <a:r>
              <a:rPr spc="-475" dirty="0"/>
              <a:t> </a:t>
            </a:r>
            <a:r>
              <a:rPr spc="60" dirty="0"/>
              <a:t>multiple</a:t>
            </a:r>
            <a:r>
              <a:rPr spc="-484" dirty="0"/>
              <a:t> </a:t>
            </a:r>
            <a:r>
              <a:rPr spc="105" dirty="0"/>
              <a:t>inheritance </a:t>
            </a:r>
            <a:r>
              <a:rPr spc="-2050" dirty="0"/>
              <a:t> </a:t>
            </a:r>
            <a:r>
              <a:rPr spc="90" dirty="0"/>
              <a:t>of</a:t>
            </a:r>
            <a:r>
              <a:rPr spc="-465" dirty="0"/>
              <a:t> </a:t>
            </a:r>
            <a:r>
              <a:rPr spc="160" dirty="0"/>
              <a:t>type</a:t>
            </a:r>
            <a:endParaRPr spc="1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490976"/>
            <a:ext cx="9357995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behavior: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-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Iterable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Comparable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several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2042" y="2922709"/>
            <a:ext cx="4141589" cy="4411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526" y="1478025"/>
            <a:ext cx="134283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4400" spc="-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r>
              <a:rPr sz="4400" spc="-1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44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ArrayList&lt;&gt;()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614" y="1369313"/>
            <a:ext cx="4434840" cy="974090"/>
          </a:xfrm>
          <a:prstGeom prst="rect">
            <a:avLst/>
          </a:prstGeom>
          <a:ln w="38100">
            <a:solidFill>
              <a:srgbClr val="EF5A28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96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4975" y="1478025"/>
            <a:ext cx="9074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r>
              <a:rPr sz="4400" spc="-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spc="-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44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ArrayList&lt;&gt;()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6101" y="4197477"/>
            <a:ext cx="42475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2655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8869" y="2445257"/>
            <a:ext cx="228600" cy="798195"/>
          </a:xfrm>
          <a:custGeom>
            <a:avLst/>
            <a:gdLst/>
            <a:ahLst/>
            <a:cxnLst/>
            <a:rect l="l" t="t" r="r" b="b"/>
            <a:pathLst>
              <a:path w="228600" h="798194">
                <a:moveTo>
                  <a:pt x="16889" y="568515"/>
                </a:moveTo>
                <a:lnTo>
                  <a:pt x="9644" y="570865"/>
                </a:lnTo>
                <a:lnTo>
                  <a:pt x="3921" y="575752"/>
                </a:lnTo>
                <a:lnTo>
                  <a:pt x="627" y="582247"/>
                </a:lnTo>
                <a:lnTo>
                  <a:pt x="0" y="589528"/>
                </a:lnTo>
                <a:lnTo>
                  <a:pt x="2278" y="596773"/>
                </a:lnTo>
                <a:lnTo>
                  <a:pt x="114165" y="798195"/>
                </a:lnTo>
                <a:lnTo>
                  <a:pt x="135963" y="758951"/>
                </a:lnTo>
                <a:lnTo>
                  <a:pt x="95115" y="758951"/>
                </a:lnTo>
                <a:lnTo>
                  <a:pt x="95115" y="685444"/>
                </a:lnTo>
                <a:lnTo>
                  <a:pt x="35552" y="578231"/>
                </a:lnTo>
                <a:lnTo>
                  <a:pt x="30664" y="572436"/>
                </a:lnTo>
                <a:lnTo>
                  <a:pt x="24169" y="569118"/>
                </a:lnTo>
                <a:lnTo>
                  <a:pt x="16889" y="568515"/>
                </a:lnTo>
                <a:close/>
              </a:path>
              <a:path w="228600" h="798194">
                <a:moveTo>
                  <a:pt x="95115" y="685444"/>
                </a:moveTo>
                <a:lnTo>
                  <a:pt x="95115" y="758951"/>
                </a:lnTo>
                <a:lnTo>
                  <a:pt x="133215" y="758951"/>
                </a:lnTo>
                <a:lnTo>
                  <a:pt x="133215" y="749681"/>
                </a:lnTo>
                <a:lnTo>
                  <a:pt x="97528" y="749681"/>
                </a:lnTo>
                <a:lnTo>
                  <a:pt x="114165" y="719734"/>
                </a:lnTo>
                <a:lnTo>
                  <a:pt x="95115" y="685444"/>
                </a:lnTo>
                <a:close/>
              </a:path>
              <a:path w="228600" h="798194">
                <a:moveTo>
                  <a:pt x="211441" y="568515"/>
                </a:moveTo>
                <a:lnTo>
                  <a:pt x="204160" y="569118"/>
                </a:lnTo>
                <a:lnTo>
                  <a:pt x="197665" y="572436"/>
                </a:lnTo>
                <a:lnTo>
                  <a:pt x="192778" y="578231"/>
                </a:lnTo>
                <a:lnTo>
                  <a:pt x="133215" y="685444"/>
                </a:lnTo>
                <a:lnTo>
                  <a:pt x="133215" y="758951"/>
                </a:lnTo>
                <a:lnTo>
                  <a:pt x="135963" y="758951"/>
                </a:lnTo>
                <a:lnTo>
                  <a:pt x="226052" y="596773"/>
                </a:lnTo>
                <a:lnTo>
                  <a:pt x="228330" y="589528"/>
                </a:lnTo>
                <a:lnTo>
                  <a:pt x="227703" y="582247"/>
                </a:lnTo>
                <a:lnTo>
                  <a:pt x="224408" y="575752"/>
                </a:lnTo>
                <a:lnTo>
                  <a:pt x="218686" y="570865"/>
                </a:lnTo>
                <a:lnTo>
                  <a:pt x="211441" y="568515"/>
                </a:lnTo>
                <a:close/>
              </a:path>
              <a:path w="228600" h="798194">
                <a:moveTo>
                  <a:pt x="114165" y="719734"/>
                </a:moveTo>
                <a:lnTo>
                  <a:pt x="97528" y="749681"/>
                </a:lnTo>
                <a:lnTo>
                  <a:pt x="130802" y="749681"/>
                </a:lnTo>
                <a:lnTo>
                  <a:pt x="114165" y="719734"/>
                </a:lnTo>
                <a:close/>
              </a:path>
              <a:path w="228600" h="798194">
                <a:moveTo>
                  <a:pt x="133215" y="685444"/>
                </a:moveTo>
                <a:lnTo>
                  <a:pt x="114165" y="719734"/>
                </a:lnTo>
                <a:lnTo>
                  <a:pt x="130802" y="749681"/>
                </a:lnTo>
                <a:lnTo>
                  <a:pt x="133215" y="749681"/>
                </a:lnTo>
                <a:lnTo>
                  <a:pt x="133215" y="685444"/>
                </a:lnTo>
                <a:close/>
              </a:path>
              <a:path w="228600" h="798194">
                <a:moveTo>
                  <a:pt x="133215" y="0"/>
                </a:moveTo>
                <a:lnTo>
                  <a:pt x="95115" y="0"/>
                </a:lnTo>
                <a:lnTo>
                  <a:pt x="95115" y="685444"/>
                </a:lnTo>
                <a:lnTo>
                  <a:pt x="114165" y="719734"/>
                </a:lnTo>
                <a:lnTo>
                  <a:pt x="133215" y="685444"/>
                </a:lnTo>
                <a:lnTo>
                  <a:pt x="13321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526" y="1478025"/>
            <a:ext cx="7396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4400" spc="-6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r>
              <a:rPr sz="4400" spc="-3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290" y="1369313"/>
            <a:ext cx="5986780" cy="974090"/>
          </a:xfrm>
          <a:prstGeom prst="rect">
            <a:avLst/>
          </a:prstGeom>
          <a:ln w="38100">
            <a:solidFill>
              <a:srgbClr val="EF5A28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60"/>
              </a:spcBef>
            </a:pP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4400" spc="-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ArrayList&lt;&gt;()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6101" y="4197477"/>
            <a:ext cx="42475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2655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19260" y="2445257"/>
            <a:ext cx="228600" cy="798195"/>
          </a:xfrm>
          <a:custGeom>
            <a:avLst/>
            <a:gdLst/>
            <a:ahLst/>
            <a:cxnLst/>
            <a:rect l="l" t="t" r="r" b="b"/>
            <a:pathLst>
              <a:path w="228600" h="798194">
                <a:moveTo>
                  <a:pt x="16889" y="568515"/>
                </a:moveTo>
                <a:lnTo>
                  <a:pt x="9644" y="570865"/>
                </a:lnTo>
                <a:lnTo>
                  <a:pt x="3921" y="575752"/>
                </a:lnTo>
                <a:lnTo>
                  <a:pt x="627" y="582247"/>
                </a:lnTo>
                <a:lnTo>
                  <a:pt x="0" y="589528"/>
                </a:lnTo>
                <a:lnTo>
                  <a:pt x="2278" y="596773"/>
                </a:lnTo>
                <a:lnTo>
                  <a:pt x="114165" y="798195"/>
                </a:lnTo>
                <a:lnTo>
                  <a:pt x="135963" y="758951"/>
                </a:lnTo>
                <a:lnTo>
                  <a:pt x="95115" y="758951"/>
                </a:lnTo>
                <a:lnTo>
                  <a:pt x="95115" y="685444"/>
                </a:lnTo>
                <a:lnTo>
                  <a:pt x="35552" y="578231"/>
                </a:lnTo>
                <a:lnTo>
                  <a:pt x="30664" y="572436"/>
                </a:lnTo>
                <a:lnTo>
                  <a:pt x="24169" y="569118"/>
                </a:lnTo>
                <a:lnTo>
                  <a:pt x="16889" y="568515"/>
                </a:lnTo>
                <a:close/>
              </a:path>
              <a:path w="228600" h="798194">
                <a:moveTo>
                  <a:pt x="95115" y="685444"/>
                </a:moveTo>
                <a:lnTo>
                  <a:pt x="95115" y="758951"/>
                </a:lnTo>
                <a:lnTo>
                  <a:pt x="133215" y="758951"/>
                </a:lnTo>
                <a:lnTo>
                  <a:pt x="133215" y="749681"/>
                </a:lnTo>
                <a:lnTo>
                  <a:pt x="97528" y="749681"/>
                </a:lnTo>
                <a:lnTo>
                  <a:pt x="114165" y="719734"/>
                </a:lnTo>
                <a:lnTo>
                  <a:pt x="95115" y="685444"/>
                </a:lnTo>
                <a:close/>
              </a:path>
              <a:path w="228600" h="798194">
                <a:moveTo>
                  <a:pt x="211441" y="568515"/>
                </a:moveTo>
                <a:lnTo>
                  <a:pt x="204160" y="569118"/>
                </a:lnTo>
                <a:lnTo>
                  <a:pt x="197665" y="572436"/>
                </a:lnTo>
                <a:lnTo>
                  <a:pt x="192778" y="578231"/>
                </a:lnTo>
                <a:lnTo>
                  <a:pt x="133215" y="685444"/>
                </a:lnTo>
                <a:lnTo>
                  <a:pt x="133215" y="758951"/>
                </a:lnTo>
                <a:lnTo>
                  <a:pt x="135963" y="758951"/>
                </a:lnTo>
                <a:lnTo>
                  <a:pt x="226052" y="596773"/>
                </a:lnTo>
                <a:lnTo>
                  <a:pt x="228330" y="589528"/>
                </a:lnTo>
                <a:lnTo>
                  <a:pt x="227703" y="582247"/>
                </a:lnTo>
                <a:lnTo>
                  <a:pt x="224408" y="575752"/>
                </a:lnTo>
                <a:lnTo>
                  <a:pt x="218686" y="570865"/>
                </a:lnTo>
                <a:lnTo>
                  <a:pt x="211441" y="568515"/>
                </a:lnTo>
                <a:close/>
              </a:path>
              <a:path w="228600" h="798194">
                <a:moveTo>
                  <a:pt x="114165" y="719734"/>
                </a:moveTo>
                <a:lnTo>
                  <a:pt x="97528" y="749681"/>
                </a:lnTo>
                <a:lnTo>
                  <a:pt x="130802" y="749681"/>
                </a:lnTo>
                <a:lnTo>
                  <a:pt x="114165" y="719734"/>
                </a:lnTo>
                <a:close/>
              </a:path>
              <a:path w="228600" h="798194">
                <a:moveTo>
                  <a:pt x="133215" y="685444"/>
                </a:moveTo>
                <a:lnTo>
                  <a:pt x="114165" y="719734"/>
                </a:lnTo>
                <a:lnTo>
                  <a:pt x="130802" y="749681"/>
                </a:lnTo>
                <a:lnTo>
                  <a:pt x="133215" y="749681"/>
                </a:lnTo>
                <a:lnTo>
                  <a:pt x="133215" y="685444"/>
                </a:lnTo>
                <a:close/>
              </a:path>
              <a:path w="228600" h="798194">
                <a:moveTo>
                  <a:pt x="133215" y="0"/>
                </a:moveTo>
                <a:lnTo>
                  <a:pt x="95115" y="0"/>
                </a:lnTo>
                <a:lnTo>
                  <a:pt x="95115" y="685444"/>
                </a:lnTo>
                <a:lnTo>
                  <a:pt x="114165" y="719734"/>
                </a:lnTo>
                <a:lnTo>
                  <a:pt x="133215" y="685444"/>
                </a:lnTo>
                <a:lnTo>
                  <a:pt x="13321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43592" y="4197477"/>
            <a:ext cx="57505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implementation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lambda</a:t>
            </a:r>
            <a:r>
              <a:rPr sz="36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expression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8869" y="2445257"/>
            <a:ext cx="228600" cy="798195"/>
          </a:xfrm>
          <a:custGeom>
            <a:avLst/>
            <a:gdLst/>
            <a:ahLst/>
            <a:cxnLst/>
            <a:rect l="l" t="t" r="r" b="b"/>
            <a:pathLst>
              <a:path w="228600" h="798194">
                <a:moveTo>
                  <a:pt x="16889" y="568515"/>
                </a:moveTo>
                <a:lnTo>
                  <a:pt x="9644" y="570865"/>
                </a:lnTo>
                <a:lnTo>
                  <a:pt x="3921" y="575752"/>
                </a:lnTo>
                <a:lnTo>
                  <a:pt x="627" y="582247"/>
                </a:lnTo>
                <a:lnTo>
                  <a:pt x="0" y="589528"/>
                </a:lnTo>
                <a:lnTo>
                  <a:pt x="2278" y="596773"/>
                </a:lnTo>
                <a:lnTo>
                  <a:pt x="114165" y="798195"/>
                </a:lnTo>
                <a:lnTo>
                  <a:pt x="135963" y="758951"/>
                </a:lnTo>
                <a:lnTo>
                  <a:pt x="95115" y="758951"/>
                </a:lnTo>
                <a:lnTo>
                  <a:pt x="95115" y="685444"/>
                </a:lnTo>
                <a:lnTo>
                  <a:pt x="35552" y="578231"/>
                </a:lnTo>
                <a:lnTo>
                  <a:pt x="30664" y="572436"/>
                </a:lnTo>
                <a:lnTo>
                  <a:pt x="24169" y="569118"/>
                </a:lnTo>
                <a:lnTo>
                  <a:pt x="16889" y="568515"/>
                </a:lnTo>
                <a:close/>
              </a:path>
              <a:path w="228600" h="798194">
                <a:moveTo>
                  <a:pt x="95115" y="685444"/>
                </a:moveTo>
                <a:lnTo>
                  <a:pt x="95115" y="758951"/>
                </a:lnTo>
                <a:lnTo>
                  <a:pt x="133215" y="758951"/>
                </a:lnTo>
                <a:lnTo>
                  <a:pt x="133215" y="749681"/>
                </a:lnTo>
                <a:lnTo>
                  <a:pt x="97528" y="749681"/>
                </a:lnTo>
                <a:lnTo>
                  <a:pt x="114165" y="719734"/>
                </a:lnTo>
                <a:lnTo>
                  <a:pt x="95115" y="685444"/>
                </a:lnTo>
                <a:close/>
              </a:path>
              <a:path w="228600" h="798194">
                <a:moveTo>
                  <a:pt x="211441" y="568515"/>
                </a:moveTo>
                <a:lnTo>
                  <a:pt x="204160" y="569118"/>
                </a:lnTo>
                <a:lnTo>
                  <a:pt x="197665" y="572436"/>
                </a:lnTo>
                <a:lnTo>
                  <a:pt x="192778" y="578231"/>
                </a:lnTo>
                <a:lnTo>
                  <a:pt x="133215" y="685444"/>
                </a:lnTo>
                <a:lnTo>
                  <a:pt x="133215" y="758951"/>
                </a:lnTo>
                <a:lnTo>
                  <a:pt x="135963" y="758951"/>
                </a:lnTo>
                <a:lnTo>
                  <a:pt x="226052" y="596773"/>
                </a:lnTo>
                <a:lnTo>
                  <a:pt x="228330" y="589528"/>
                </a:lnTo>
                <a:lnTo>
                  <a:pt x="227703" y="582247"/>
                </a:lnTo>
                <a:lnTo>
                  <a:pt x="224408" y="575752"/>
                </a:lnTo>
                <a:lnTo>
                  <a:pt x="218686" y="570865"/>
                </a:lnTo>
                <a:lnTo>
                  <a:pt x="211441" y="568515"/>
                </a:lnTo>
                <a:close/>
              </a:path>
              <a:path w="228600" h="798194">
                <a:moveTo>
                  <a:pt x="114165" y="719734"/>
                </a:moveTo>
                <a:lnTo>
                  <a:pt x="97528" y="749681"/>
                </a:lnTo>
                <a:lnTo>
                  <a:pt x="130802" y="749681"/>
                </a:lnTo>
                <a:lnTo>
                  <a:pt x="114165" y="719734"/>
                </a:lnTo>
                <a:close/>
              </a:path>
              <a:path w="228600" h="798194">
                <a:moveTo>
                  <a:pt x="133215" y="685444"/>
                </a:moveTo>
                <a:lnTo>
                  <a:pt x="114165" y="719734"/>
                </a:lnTo>
                <a:lnTo>
                  <a:pt x="130802" y="749681"/>
                </a:lnTo>
                <a:lnTo>
                  <a:pt x="133215" y="749681"/>
                </a:lnTo>
                <a:lnTo>
                  <a:pt x="133215" y="685444"/>
                </a:lnTo>
                <a:close/>
              </a:path>
              <a:path w="228600" h="798194">
                <a:moveTo>
                  <a:pt x="133215" y="0"/>
                </a:moveTo>
                <a:lnTo>
                  <a:pt x="95115" y="0"/>
                </a:lnTo>
                <a:lnTo>
                  <a:pt x="95115" y="685444"/>
                </a:lnTo>
                <a:lnTo>
                  <a:pt x="114165" y="719734"/>
                </a:lnTo>
                <a:lnTo>
                  <a:pt x="133215" y="685444"/>
                </a:lnTo>
                <a:lnTo>
                  <a:pt x="13321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37118" y="2622931"/>
            <a:ext cx="93414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Extending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allows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fields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00405">
              <a:lnSpc>
                <a:spcPct val="163000"/>
              </a:lnSpc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extending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3600" b="1" spc="-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behavior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modeling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behavior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Understanding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Java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Converting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0030" y="2835909"/>
            <a:ext cx="2393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/>
              <a:t>Agenda</a:t>
            </a:r>
            <a:endParaRPr sz="5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5085" marR="5080" indent="-250126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The</a:t>
            </a:r>
            <a:r>
              <a:rPr spc="-459" dirty="0"/>
              <a:t> </a:t>
            </a:r>
            <a:r>
              <a:rPr spc="160" dirty="0"/>
              <a:t>type</a:t>
            </a:r>
            <a:r>
              <a:rPr spc="-459" dirty="0"/>
              <a:t> </a:t>
            </a:r>
            <a:r>
              <a:rPr spc="135" dirty="0"/>
              <a:t>and</a:t>
            </a:r>
            <a:r>
              <a:rPr spc="-484" dirty="0"/>
              <a:t> </a:t>
            </a:r>
            <a:r>
              <a:rPr spc="165" dirty="0"/>
              <a:t>the</a:t>
            </a:r>
            <a:r>
              <a:rPr spc="-440" dirty="0"/>
              <a:t> </a:t>
            </a:r>
            <a:r>
              <a:rPr spc="60" dirty="0"/>
              <a:t>implementation </a:t>
            </a:r>
            <a:r>
              <a:rPr spc="-2050" dirty="0"/>
              <a:t> </a:t>
            </a:r>
            <a:r>
              <a:rPr spc="80" dirty="0"/>
              <a:t>must</a:t>
            </a:r>
            <a:r>
              <a:rPr spc="-475" dirty="0"/>
              <a:t> </a:t>
            </a:r>
            <a:r>
              <a:rPr spc="245" dirty="0"/>
              <a:t>be</a:t>
            </a:r>
            <a:r>
              <a:rPr spc="-455" dirty="0"/>
              <a:t> </a:t>
            </a:r>
            <a:r>
              <a:rPr spc="125" dirty="0"/>
              <a:t>compatible</a:t>
            </a:r>
            <a:endParaRPr spc="1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946" y="4091762"/>
            <a:ext cx="1126236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8976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The </a:t>
            </a:r>
            <a:r>
              <a:rPr spc="65" dirty="0"/>
              <a:t>implementation </a:t>
            </a:r>
            <a:r>
              <a:rPr spc="70" dirty="0"/>
              <a:t> </a:t>
            </a:r>
            <a:r>
              <a:rPr spc="80" dirty="0"/>
              <a:t>must</a:t>
            </a:r>
            <a:r>
              <a:rPr spc="-470" dirty="0"/>
              <a:t> </a:t>
            </a:r>
            <a:r>
              <a:rPr spc="250" dirty="0"/>
              <a:t>be</a:t>
            </a:r>
            <a:r>
              <a:rPr spc="-470" dirty="0"/>
              <a:t> </a:t>
            </a:r>
            <a:r>
              <a:rPr spc="5" dirty="0"/>
              <a:t>a</a:t>
            </a:r>
            <a:r>
              <a:rPr spc="-470" dirty="0"/>
              <a:t> </a:t>
            </a:r>
            <a:r>
              <a:rPr spc="165" dirty="0"/>
              <a:t>subtype</a:t>
            </a:r>
            <a:r>
              <a:rPr spc="-470" dirty="0"/>
              <a:t> </a:t>
            </a:r>
            <a:r>
              <a:rPr spc="90" dirty="0"/>
              <a:t>of</a:t>
            </a:r>
            <a:r>
              <a:rPr spc="-470" dirty="0"/>
              <a:t> </a:t>
            </a:r>
            <a:r>
              <a:rPr spc="165" dirty="0"/>
              <a:t>the</a:t>
            </a:r>
            <a:r>
              <a:rPr spc="-465" dirty="0"/>
              <a:t> </a:t>
            </a:r>
            <a:r>
              <a:rPr spc="160" dirty="0"/>
              <a:t>type</a:t>
            </a:r>
            <a:endParaRPr spc="1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1478025"/>
            <a:ext cx="1409826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Comparable&lt;String&gt;</a:t>
            </a:r>
            <a:r>
              <a:rPr sz="4400" spc="-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4400" spc="-1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"Hello</a:t>
            </a:r>
            <a:r>
              <a:rPr sz="44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world!"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This</a:t>
            </a:r>
            <a:r>
              <a:rPr spc="-135" dirty="0"/>
              <a:t> </a:t>
            </a:r>
            <a:r>
              <a:rPr spc="135" dirty="0"/>
              <a:t>code</a:t>
            </a:r>
            <a:r>
              <a:rPr spc="-155" dirty="0"/>
              <a:t> </a:t>
            </a:r>
            <a:r>
              <a:rPr spc="60" dirty="0">
                <a:solidFill>
                  <a:srgbClr val="9BC750"/>
                </a:solidFill>
              </a:rPr>
              <a:t>compiles</a:t>
            </a:r>
            <a:r>
              <a:rPr spc="-135" dirty="0">
                <a:solidFill>
                  <a:srgbClr val="9BC750"/>
                </a:solidFill>
              </a:rPr>
              <a:t> </a:t>
            </a:r>
            <a:r>
              <a:rPr spc="110" dirty="0"/>
              <a:t>because</a:t>
            </a:r>
            <a:r>
              <a:rPr spc="-155" dirty="0"/>
              <a:t> </a:t>
            </a:r>
            <a:r>
              <a:rPr spc="75" dirty="0">
                <a:solidFill>
                  <a:srgbClr val="9BC750"/>
                </a:solidFill>
              </a:rPr>
              <a:t>String</a:t>
            </a:r>
            <a:r>
              <a:rPr spc="-145" dirty="0">
                <a:solidFill>
                  <a:srgbClr val="9BC750"/>
                </a:solidFill>
              </a:rPr>
              <a:t> </a:t>
            </a:r>
            <a:r>
              <a:rPr spc="20" dirty="0"/>
              <a:t>implements</a:t>
            </a:r>
            <a:r>
              <a:rPr spc="-135" dirty="0"/>
              <a:t> </a:t>
            </a:r>
            <a:r>
              <a:rPr spc="75" dirty="0">
                <a:solidFill>
                  <a:srgbClr val="9BC750"/>
                </a:solidFill>
              </a:rPr>
              <a:t>Comparable</a:t>
            </a:r>
            <a:endParaRPr spc="75" dirty="0">
              <a:solidFill>
                <a:srgbClr val="9BC750"/>
              </a:solidFill>
            </a:endParaRPr>
          </a:p>
          <a:p>
            <a:pPr marL="635">
              <a:lnSpc>
                <a:spcPct val="100000"/>
              </a:lnSpc>
              <a:spcBef>
                <a:spcPts val="30"/>
              </a:spcBef>
            </a:pPr>
            <a:endParaRPr sz="520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pc="20" dirty="0"/>
              <a:t>The</a:t>
            </a:r>
            <a:r>
              <a:rPr spc="-140" dirty="0"/>
              <a:t> </a:t>
            </a:r>
            <a:r>
              <a:rPr spc="10" dirty="0"/>
              <a:t>compiler</a:t>
            </a:r>
            <a:r>
              <a:rPr spc="-140" dirty="0"/>
              <a:t> </a:t>
            </a:r>
            <a:r>
              <a:rPr spc="95" dirty="0"/>
              <a:t>se</a:t>
            </a:r>
            <a:r>
              <a:rPr spc="114" dirty="0"/>
              <a:t>e</a:t>
            </a:r>
            <a:r>
              <a:rPr spc="195" dirty="0"/>
              <a:t>s</a:t>
            </a:r>
            <a:r>
              <a:rPr spc="-145" dirty="0"/>
              <a:t> </a:t>
            </a:r>
            <a:r>
              <a:rPr b="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</a:t>
            </a:r>
            <a:r>
              <a:rPr b="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b="0" spc="-121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125" dirty="0"/>
              <a:t>as</a:t>
            </a:r>
            <a:r>
              <a:rPr spc="-150" dirty="0"/>
              <a:t> </a:t>
            </a:r>
            <a:r>
              <a:rPr spc="55" dirty="0"/>
              <a:t>an</a:t>
            </a:r>
            <a:r>
              <a:rPr spc="-145" dirty="0"/>
              <a:t> </a:t>
            </a:r>
            <a:r>
              <a:rPr spc="25" dirty="0"/>
              <a:t>object</a:t>
            </a:r>
            <a:r>
              <a:rPr spc="-140" dirty="0"/>
              <a:t> </a:t>
            </a:r>
            <a:r>
              <a:rPr spc="30" dirty="0"/>
              <a:t>of</a:t>
            </a:r>
            <a:r>
              <a:rPr spc="-150" dirty="0"/>
              <a:t> </a:t>
            </a:r>
            <a:r>
              <a:rPr spc="50" dirty="0"/>
              <a:t>type</a:t>
            </a:r>
            <a:r>
              <a:rPr spc="-145" dirty="0"/>
              <a:t> </a:t>
            </a:r>
            <a:r>
              <a:rPr b="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endParaRPr b="0" spc="-5" dirty="0">
              <a:solidFill>
                <a:srgbClr val="A9B7C5"/>
              </a:solidFill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Because</a:t>
            </a:r>
            <a:r>
              <a:rPr spc="-145" dirty="0"/>
              <a:t> </a:t>
            </a:r>
            <a:r>
              <a:rPr spc="35" dirty="0"/>
              <a:t>the</a:t>
            </a:r>
            <a:r>
              <a:rPr spc="-135" dirty="0"/>
              <a:t> </a:t>
            </a:r>
            <a:r>
              <a:rPr spc="10" dirty="0">
                <a:solidFill>
                  <a:srgbClr val="9BC750"/>
                </a:solidFill>
              </a:rPr>
              <a:t>compiler</a:t>
            </a:r>
            <a:r>
              <a:rPr spc="-140" dirty="0">
                <a:solidFill>
                  <a:srgbClr val="9BC750"/>
                </a:solidFill>
              </a:rPr>
              <a:t> </a:t>
            </a:r>
            <a:r>
              <a:rPr spc="20" dirty="0"/>
              <a:t>only</a:t>
            </a:r>
            <a:r>
              <a:rPr spc="-150" dirty="0"/>
              <a:t> </a:t>
            </a:r>
            <a:r>
              <a:rPr spc="120" dirty="0">
                <a:solidFill>
                  <a:srgbClr val="9BC750"/>
                </a:solidFill>
              </a:rPr>
              <a:t>sees</a:t>
            </a:r>
            <a:r>
              <a:rPr spc="-130" dirty="0">
                <a:solidFill>
                  <a:srgbClr val="9BC750"/>
                </a:solidFill>
              </a:rPr>
              <a:t> </a:t>
            </a:r>
            <a:r>
              <a:rPr spc="35" dirty="0"/>
              <a:t>the</a:t>
            </a:r>
            <a:r>
              <a:rPr spc="-125" dirty="0"/>
              <a:t> </a:t>
            </a:r>
            <a:r>
              <a:rPr spc="50" dirty="0">
                <a:solidFill>
                  <a:srgbClr val="9BC750"/>
                </a:solidFill>
              </a:rPr>
              <a:t>type</a:t>
            </a:r>
            <a:r>
              <a:rPr spc="-145" dirty="0">
                <a:solidFill>
                  <a:srgbClr val="9BC750"/>
                </a:solidFill>
              </a:rPr>
              <a:t> </a:t>
            </a:r>
            <a:r>
              <a:rPr spc="30" dirty="0"/>
              <a:t>of</a:t>
            </a:r>
            <a:r>
              <a:rPr spc="-145" dirty="0"/>
              <a:t> </a:t>
            </a:r>
            <a:r>
              <a:rPr spc="55" dirty="0"/>
              <a:t>a</a:t>
            </a:r>
            <a:r>
              <a:rPr spc="-145" dirty="0"/>
              <a:t> </a:t>
            </a:r>
            <a:r>
              <a:rPr spc="-15" dirty="0"/>
              <a:t>variable</a:t>
            </a:r>
            <a:endParaRPr spc="-15" dirty="0"/>
          </a:p>
          <a:p>
            <a:pPr marL="635">
              <a:lnSpc>
                <a:spcPct val="100000"/>
              </a:lnSpc>
            </a:pPr>
            <a:endParaRPr sz="4300"/>
          </a:p>
          <a:p>
            <a:pPr marL="635" algn="ctr">
              <a:lnSpc>
                <a:spcPct val="100000"/>
              </a:lnSpc>
              <a:spcBef>
                <a:spcPts val="3285"/>
              </a:spcBef>
            </a:pPr>
            <a:r>
              <a:rPr spc="220" dirty="0"/>
              <a:t>So</a:t>
            </a:r>
            <a:r>
              <a:rPr spc="-150" dirty="0"/>
              <a:t> </a:t>
            </a:r>
            <a:r>
              <a:rPr spc="30" dirty="0"/>
              <a:t>the</a:t>
            </a:r>
            <a:r>
              <a:rPr spc="-130" dirty="0"/>
              <a:t> </a:t>
            </a:r>
            <a:r>
              <a:rPr spc="25" dirty="0"/>
              <a:t>following</a:t>
            </a:r>
            <a:r>
              <a:rPr spc="-150" dirty="0"/>
              <a:t> </a:t>
            </a:r>
            <a:r>
              <a:rPr spc="135" dirty="0"/>
              <a:t>code</a:t>
            </a:r>
            <a:r>
              <a:rPr spc="-145" dirty="0"/>
              <a:t> </a:t>
            </a:r>
            <a:r>
              <a:rPr spc="125" dirty="0">
                <a:solidFill>
                  <a:srgbClr val="9BC750"/>
                </a:solidFill>
              </a:rPr>
              <a:t>does</a:t>
            </a:r>
            <a:r>
              <a:rPr spc="-150" dirty="0">
                <a:solidFill>
                  <a:srgbClr val="9BC750"/>
                </a:solidFill>
              </a:rPr>
              <a:t> </a:t>
            </a:r>
            <a:r>
              <a:rPr spc="60" dirty="0">
                <a:solidFill>
                  <a:srgbClr val="9BC750"/>
                </a:solidFill>
              </a:rPr>
              <a:t>not</a:t>
            </a:r>
            <a:r>
              <a:rPr spc="-135" dirty="0">
                <a:solidFill>
                  <a:srgbClr val="9BC750"/>
                </a:solidFill>
              </a:rPr>
              <a:t> </a:t>
            </a:r>
            <a:r>
              <a:rPr spc="40" dirty="0"/>
              <a:t>compile</a:t>
            </a:r>
            <a:endParaRPr spc="40" dirty="0"/>
          </a:p>
          <a:p>
            <a:pPr marL="635" algn="ctr">
              <a:lnSpc>
                <a:spcPct val="100000"/>
              </a:lnSpc>
              <a:spcBef>
                <a:spcPts val="2000"/>
              </a:spcBef>
            </a:pPr>
            <a:r>
              <a:rPr sz="4400" b="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4400" b="0" spc="-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4400" b="0" spc="-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b="0" spc="-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4400" b="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.length()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 marR="5080" indent="-71945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The</a:t>
            </a:r>
            <a:r>
              <a:rPr spc="-470" dirty="0"/>
              <a:t> </a:t>
            </a:r>
            <a:r>
              <a:rPr spc="135" dirty="0"/>
              <a:t>methods</a:t>
            </a:r>
            <a:r>
              <a:rPr spc="-470" dirty="0"/>
              <a:t> </a:t>
            </a:r>
            <a:r>
              <a:rPr spc="15" dirty="0"/>
              <a:t>available</a:t>
            </a:r>
            <a:r>
              <a:rPr spc="-465" dirty="0"/>
              <a:t> </a:t>
            </a:r>
            <a:r>
              <a:rPr spc="140" dirty="0"/>
              <a:t>on</a:t>
            </a:r>
            <a:r>
              <a:rPr spc="-470" dirty="0"/>
              <a:t> </a:t>
            </a:r>
            <a:r>
              <a:rPr spc="5" dirty="0"/>
              <a:t>a</a:t>
            </a:r>
            <a:r>
              <a:rPr spc="-465" dirty="0"/>
              <a:t> </a:t>
            </a:r>
            <a:r>
              <a:rPr spc="25" dirty="0"/>
              <a:t>variable </a:t>
            </a:r>
            <a:r>
              <a:rPr spc="-2050" dirty="0"/>
              <a:t> </a:t>
            </a:r>
            <a:r>
              <a:rPr spc="45" dirty="0"/>
              <a:t>are</a:t>
            </a:r>
            <a:r>
              <a:rPr spc="-465" dirty="0"/>
              <a:t> </a:t>
            </a:r>
            <a:r>
              <a:rPr spc="165" dirty="0"/>
              <a:t>the</a:t>
            </a:r>
            <a:r>
              <a:rPr spc="-465" dirty="0"/>
              <a:t> </a:t>
            </a:r>
            <a:r>
              <a:rPr spc="140" dirty="0"/>
              <a:t>ones</a:t>
            </a:r>
            <a:r>
              <a:rPr spc="-465" dirty="0"/>
              <a:t> </a:t>
            </a:r>
            <a:r>
              <a:rPr spc="150" dirty="0"/>
              <a:t>defined</a:t>
            </a:r>
            <a:r>
              <a:rPr spc="-459" dirty="0"/>
              <a:t> </a:t>
            </a:r>
            <a:r>
              <a:rPr spc="140" dirty="0"/>
              <a:t>on</a:t>
            </a:r>
            <a:r>
              <a:rPr spc="-465" dirty="0"/>
              <a:t> </a:t>
            </a:r>
            <a:r>
              <a:rPr spc="15" dirty="0"/>
              <a:t>its</a:t>
            </a:r>
            <a:r>
              <a:rPr spc="-465" dirty="0"/>
              <a:t> </a:t>
            </a:r>
            <a:r>
              <a:rPr spc="160" dirty="0"/>
              <a:t>type</a:t>
            </a:r>
            <a:endParaRPr spc="1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7133" y="4065778"/>
            <a:ext cx="9084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>
                <a:solidFill>
                  <a:srgbClr val="404040"/>
                </a:solidFill>
              </a:rPr>
              <a:t>Converting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120" dirty="0">
                <a:solidFill>
                  <a:srgbClr val="404040"/>
                </a:solidFill>
              </a:rPr>
              <a:t>Numeric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-5" dirty="0">
                <a:solidFill>
                  <a:srgbClr val="404040"/>
                </a:solidFill>
              </a:rPr>
              <a:t>Types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936619"/>
            <a:ext cx="705802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cases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consider: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594" y="3467830"/>
            <a:ext cx="4263902" cy="331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4108196"/>
            <a:ext cx="8456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convert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0710" y="5548071"/>
            <a:ext cx="8968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extension</a:t>
            </a:r>
            <a:r>
              <a:rPr sz="3600" b="1" spc="-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833876"/>
            <a:ext cx="9842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convert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numerical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numerical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0365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It</a:t>
            </a:r>
            <a:r>
              <a:rPr spc="-150" dirty="0"/>
              <a:t> </a:t>
            </a:r>
            <a:r>
              <a:rPr spc="114" dirty="0"/>
              <a:t>can</a:t>
            </a:r>
            <a:r>
              <a:rPr spc="-150" dirty="0"/>
              <a:t> </a:t>
            </a:r>
            <a:r>
              <a:rPr spc="90" dirty="0"/>
              <a:t>be</a:t>
            </a:r>
            <a:r>
              <a:rPr spc="-150" dirty="0"/>
              <a:t> </a:t>
            </a:r>
            <a:r>
              <a:rPr spc="90" dirty="0"/>
              <a:t>done</a:t>
            </a:r>
            <a:r>
              <a:rPr spc="-150" dirty="0"/>
              <a:t> </a:t>
            </a:r>
            <a:r>
              <a:rPr spc="-25" dirty="0"/>
              <a:t>implicitly</a:t>
            </a:r>
            <a:r>
              <a:rPr spc="-150" dirty="0"/>
              <a:t> </a:t>
            </a:r>
            <a:r>
              <a:rPr spc="-100" dirty="0"/>
              <a:t>if</a:t>
            </a:r>
            <a:r>
              <a:rPr spc="-150" dirty="0"/>
              <a:t> </a:t>
            </a:r>
            <a:r>
              <a:rPr spc="-10" dirty="0"/>
              <a:t>there</a:t>
            </a:r>
            <a:r>
              <a:rPr spc="-130" dirty="0"/>
              <a:t> </a:t>
            </a:r>
            <a:r>
              <a:rPr spc="25" dirty="0"/>
              <a:t>is</a:t>
            </a:r>
            <a:r>
              <a:rPr spc="-150" dirty="0"/>
              <a:t> </a:t>
            </a:r>
            <a:r>
              <a:rPr spc="90" dirty="0"/>
              <a:t>no</a:t>
            </a:r>
            <a:r>
              <a:rPr spc="-145" dirty="0"/>
              <a:t> </a:t>
            </a:r>
            <a:r>
              <a:rPr spc="95" dirty="0"/>
              <a:t>loss</a:t>
            </a:r>
            <a:r>
              <a:rPr spc="-150" dirty="0"/>
              <a:t> </a:t>
            </a:r>
            <a:r>
              <a:rPr spc="30" dirty="0"/>
              <a:t>of </a:t>
            </a:r>
            <a:r>
              <a:rPr spc="-1070" dirty="0"/>
              <a:t> </a:t>
            </a:r>
            <a:r>
              <a:rPr spc="35" dirty="0"/>
              <a:t>precision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6700" y="2139442"/>
            <a:ext cx="295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C7831"/>
                </a:solidFill>
              </a:rPr>
              <a:t>long </a:t>
            </a:r>
            <a:r>
              <a:rPr dirty="0">
                <a:solidFill>
                  <a:srgbClr val="A9B7C5"/>
                </a:solidFill>
              </a:rPr>
              <a:t>l1</a:t>
            </a:r>
            <a:r>
              <a:rPr spc="-10" dirty="0">
                <a:solidFill>
                  <a:srgbClr val="A9B7C5"/>
                </a:solidFill>
              </a:rPr>
              <a:t> </a:t>
            </a:r>
            <a:r>
              <a:rPr dirty="0">
                <a:solidFill>
                  <a:srgbClr val="A9B7C5"/>
                </a:solidFill>
              </a:rPr>
              <a:t>=</a:t>
            </a:r>
            <a:r>
              <a:rPr spc="-10" dirty="0">
                <a:solidFill>
                  <a:srgbClr val="A9B7C5"/>
                </a:solidFill>
              </a:rPr>
              <a:t> </a:t>
            </a:r>
            <a:r>
              <a:rPr dirty="0">
                <a:solidFill>
                  <a:srgbClr val="A9B7C5"/>
                </a:solidFill>
              </a:rPr>
              <a:t>i1;</a:t>
            </a:r>
            <a:r>
              <a:rPr spc="5" dirty="0">
                <a:solidFill>
                  <a:srgbClr val="A9B7C5"/>
                </a:solidFill>
              </a:rPr>
              <a:t> </a:t>
            </a:r>
            <a:r>
              <a:rPr dirty="0"/>
              <a:t>// does</a:t>
            </a:r>
            <a:r>
              <a:rPr spc="5" dirty="0"/>
              <a:t> </a:t>
            </a:r>
            <a:r>
              <a:rPr spc="-5" dirty="0"/>
              <a:t>compile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9863" y="6417690"/>
            <a:ext cx="154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Remember: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allowed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loss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precision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700" y="2139442"/>
            <a:ext cx="295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700" y="2626817"/>
            <a:ext cx="7111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l1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i1;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 does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700" y="3602863"/>
            <a:ext cx="1493329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l2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10L;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l2;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r>
              <a:rPr sz="3200" spc="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(possible</a:t>
            </a:r>
            <a:r>
              <a:rPr sz="3200" spc="5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loss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precision) </a:t>
            </a:r>
            <a:r>
              <a:rPr sz="3200" spc="-190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i3 =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)l2;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63" y="6417690"/>
            <a:ext cx="154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Remember: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allowed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loss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precision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7731" y="4065778"/>
            <a:ext cx="6594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>
                <a:solidFill>
                  <a:srgbClr val="404040"/>
                </a:solidFill>
              </a:rPr>
              <a:t>Creating</a:t>
            </a:r>
            <a:r>
              <a:rPr sz="6000" spc="-459" dirty="0">
                <a:solidFill>
                  <a:srgbClr val="404040"/>
                </a:solidFill>
              </a:rPr>
              <a:t> </a:t>
            </a:r>
            <a:r>
              <a:rPr sz="6000" spc="35" dirty="0">
                <a:solidFill>
                  <a:srgbClr val="404040"/>
                </a:solidFill>
              </a:rPr>
              <a:t>Interfaces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719"/>
            <a:ext cx="120650" cy="960119"/>
            <a:chOff x="0" y="45719"/>
            <a:chExt cx="120650" cy="9601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5719"/>
              <a:ext cx="10337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5760"/>
              <a:ext cx="120090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20710" y="4554092"/>
            <a:ext cx="9861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operations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non-floating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point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36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long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2626817"/>
            <a:ext cx="34474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 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 </a:t>
            </a:r>
            <a:r>
              <a:rPr sz="3200" spc="-19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700" y="4090542"/>
            <a:ext cx="9555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i3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i2;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6143370"/>
            <a:ext cx="16668750" cy="24949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addition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i1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i2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implicitly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2626817"/>
            <a:ext cx="34474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 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 </a:t>
            </a:r>
            <a:r>
              <a:rPr sz="3200" spc="-19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700" y="4090542"/>
            <a:ext cx="107778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i3</a:t>
            </a:r>
            <a:r>
              <a:rPr sz="32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32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i4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)(i1</a:t>
            </a:r>
            <a:r>
              <a:rPr sz="32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 i2);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6143370"/>
            <a:ext cx="16668750" cy="24949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addition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i1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i2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implicitly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4090542"/>
            <a:ext cx="95554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3,14;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float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)3,14;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3" y="6143370"/>
            <a:ext cx="16668750" cy="250253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lang="en-US"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600" b="1" spc="-4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 a double by 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lang="en-US"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Needs an explici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lang="en-US"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 cast to assign it to a float variable</a:t>
            </a:r>
            <a:endParaRPr lang="en-US" sz="3600" b="1" spc="35" dirty="0">
              <a:solidFill>
                <a:srgbClr val="EF5A28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113658"/>
            <a:ext cx="9622790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Conversions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very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tricky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40449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AutoNum type="arabicParenR"/>
              <a:tabLst>
                <a:tab pos="463550" algn="l"/>
              </a:tabLst>
            </a:pPr>
            <a:r>
              <a:rPr sz="3600" b="1" spc="1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implicit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lead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loss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precision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6667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AutoNum type="arabicParenR"/>
              <a:tabLst>
                <a:tab pos="553720" algn="l"/>
              </a:tabLst>
            </a:pPr>
            <a:r>
              <a:rPr sz="3600" b="1" spc="-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Arithmetic</a:t>
            </a:r>
            <a:r>
              <a:rPr sz="3600" b="1" spc="-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r>
              <a:rPr sz="36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longs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9732" y="2531889"/>
            <a:ext cx="3008919" cy="51941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8525" y="2858135"/>
            <a:ext cx="597090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54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719"/>
            <a:ext cx="118745" cy="96011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37118" y="4680584"/>
            <a:ext cx="7591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37118" y="2451049"/>
            <a:ext cx="7459980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did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learn?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  <a:spcBef>
                <a:spcPts val="5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compatibility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Arithmetic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longs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0679" y="2012390"/>
            <a:ext cx="26930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5400" spc="185" dirty="0"/>
              <a:t>Module </a:t>
            </a:r>
            <a:r>
              <a:rPr sz="5400" spc="-1675" dirty="0"/>
              <a:t> </a:t>
            </a:r>
            <a:r>
              <a:rPr sz="5400" spc="-75" dirty="0"/>
              <a:t>W</a:t>
            </a:r>
            <a:r>
              <a:rPr sz="5400" spc="55" dirty="0"/>
              <a:t>rap</a:t>
            </a:r>
            <a:r>
              <a:rPr sz="5400" spc="-380" dirty="0"/>
              <a:t> </a:t>
            </a:r>
            <a:r>
              <a:rPr sz="5400" spc="210" dirty="0"/>
              <a:t>Up</a:t>
            </a:r>
            <a:endParaRPr sz="5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599181"/>
            <a:ext cx="9225915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have: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methods;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constants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;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methods;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5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static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static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6700" y="676401"/>
            <a:ext cx="73590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20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Consumer&lt;T&gt;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accept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(T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t);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700" y="4577918"/>
            <a:ext cx="269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63" y="6417690"/>
            <a:ext cx="1416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accept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9863" y="676401"/>
            <a:ext cx="14166215" cy="713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200" spc="3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Consumer&lt;T&gt;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accept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(T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t);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  <a:spcBef>
                <a:spcPts val="292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320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Consumer&lt;T&gt;</a:t>
            </a:r>
            <a:r>
              <a:rPr sz="3200" spc="7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andThen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(Consumer&lt;T&gt;</a:t>
            </a:r>
            <a:r>
              <a:rPr sz="32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other)</a:t>
            </a:r>
            <a:r>
              <a:rPr sz="32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216150">
              <a:lnSpc>
                <a:spcPct val="100000"/>
              </a:lnSpc>
            </a:pP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Implementation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372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accept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defines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chain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consumers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045079"/>
            <a:ext cx="780351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instantiate</a:t>
            </a:r>
            <a:r>
              <a:rPr sz="3600" b="1" spc="-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099945">
              <a:lnSpc>
                <a:spcPct val="163000"/>
              </a:lnSpc>
            </a:pPr>
            <a:r>
              <a:rPr sz="3600" b="1" spc="-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instantiate</a:t>
            </a:r>
            <a:r>
              <a:rPr sz="3600" b="1" spc="-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lambda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expressions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93912" y="3358739"/>
            <a:ext cx="3536307" cy="35377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770758"/>
            <a:ext cx="912114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Implementing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consists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implementations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5"/>
              </a:spcBef>
              <a:buChar char="-"/>
              <a:tabLst>
                <a:tab pos="327025" algn="l"/>
              </a:tabLst>
            </a:pP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lambda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expression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594" y="3467830"/>
            <a:ext cx="4263902" cy="331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833876"/>
            <a:ext cx="9422130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5745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define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accept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arguments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case,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independent </a:t>
            </a:r>
            <a:r>
              <a:rPr sz="3600" b="1" spc="-10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implementations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594" y="3467830"/>
            <a:ext cx="4263902" cy="331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4635</Words>
  <Application>WPS Presentation</Application>
  <PresentationFormat>On-screen Show (4:3)</PresentationFormat>
  <Paragraphs>256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SimSun</vt:lpstr>
      <vt:lpstr>Wingdings</vt:lpstr>
      <vt:lpstr>Tahoma</vt:lpstr>
      <vt:lpstr>Trebuchet MS</vt:lpstr>
      <vt:lpstr>Courier New</vt:lpstr>
      <vt:lpstr>Calibri</vt:lpstr>
      <vt:lpstr>Microsoft YaHei</vt:lpstr>
      <vt:lpstr>Arial Unicode MS</vt:lpstr>
      <vt:lpstr>Office Theme</vt:lpstr>
      <vt:lpstr>Modeling Object Behavior  with Interfaces</vt:lpstr>
      <vt:lpstr>Agenda</vt:lpstr>
      <vt:lpstr>Creating Interfaces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Defining Types</vt:lpstr>
      <vt:lpstr>PowerPoint 演示文稿</vt:lpstr>
      <vt:lpstr>PowerPoint 演示文稿</vt:lpstr>
      <vt:lpstr>a single other class, abstract or concrete</vt:lpstr>
      <vt:lpstr>a single other class, abstract or concrete</vt:lpstr>
      <vt:lpstr>Java has multiple inheritance  of type</vt:lpstr>
      <vt:lpstr>PowerPoint 演示文稿</vt:lpstr>
      <vt:lpstr>List&lt;String&gt; strings = new ArrayList&lt;&gt;()</vt:lpstr>
      <vt:lpstr>List&lt;String&gt;</vt:lpstr>
      <vt:lpstr>List&lt;String&gt; strings =</vt:lpstr>
      <vt:lpstr>The type and the implementation  must be compatible</vt:lpstr>
      <vt:lpstr>The implementation  must be a subtype of the type</vt:lpstr>
      <vt:lpstr>Comparable&lt;String&gt; string = "Hello world!"</vt:lpstr>
      <vt:lpstr>The methods available on a variable  are the ones defined on its type</vt:lpstr>
      <vt:lpstr>Converting Numeric Types</vt:lpstr>
      <vt:lpstr>PowerPoint 演示文稿</vt:lpstr>
      <vt:lpstr>PowerPoint 演示文稿</vt:lpstr>
      <vt:lpstr>PowerPoint 演示文稿</vt:lpstr>
      <vt:lpstr>long l1 = i1; // does compile</vt:lpstr>
      <vt:lpstr>long l1 = i1; // does compile</vt:lpstr>
      <vt:lpstr>All the operations on non-floating point  primitive types are executed using int or long</vt:lpstr>
      <vt:lpstr>short i1 = 10;  short i2 = 10;</vt:lpstr>
      <vt:lpstr>short i1 = 10;  short i2 = 10;</vt:lpstr>
      <vt:lpstr>float f1 = 3,14; // does not compile  float f2 = (float)3,14; // does compile</vt:lpstr>
      <vt:lpstr>PowerPoint 演示文稿</vt:lpstr>
      <vt:lpstr>PowerPoint 演示文稿</vt:lpstr>
      <vt:lpstr>Module 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Object Behavior  with Interfaces</dc:title>
  <dc:creator>Ann Grafelman</dc:creator>
  <cp:lastModifiedBy>steve</cp:lastModifiedBy>
  <cp:revision>4</cp:revision>
  <dcterms:created xsi:type="dcterms:W3CDTF">2022-09-18T15:17:00Z</dcterms:created>
  <dcterms:modified xsi:type="dcterms:W3CDTF">2022-09-22T09:32:41Z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2022-09-18T11:00:00Z</vt:filetime>
  </property>
  <property fmtid="{D5CDD505-2E9C-101B-9397-08002B2CF9AE}" pid="5" name="ICV">
    <vt:lpwstr>F00F3421D4F04F1E92D0C4E5B968A23D</vt:lpwstr>
  </property>
  <property fmtid="{D5CDD505-2E9C-101B-9397-08002B2CF9AE}" pid="6" name="KSOProductBuildVer">
    <vt:lpwstr>1033-11.2.0.11306</vt:lpwstr>
  </property>
</Properties>
</file>