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16"/>
  </p:notesMasterIdLst>
  <p:sldIdLst>
    <p:sldId id="256" r:id="rId4"/>
    <p:sldId id="257" r:id="rId5"/>
    <p:sldId id="270" r:id="rId6"/>
    <p:sldId id="271" r:id="rId7"/>
    <p:sldId id="274" r:id="rId8"/>
    <p:sldId id="275" r:id="rId9"/>
    <p:sldId id="272" r:id="rId10"/>
    <p:sldId id="276" r:id="rId11"/>
    <p:sldId id="277" r:id="rId12"/>
    <p:sldId id="279" r:id="rId13"/>
    <p:sldId id="273" r:id="rId14"/>
    <p:sldId id="278" r:id="rId15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0289" y="4170171"/>
            <a:ext cx="13647420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2" y="2521745"/>
            <a:ext cx="7736680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2" y="3757613"/>
            <a:ext cx="7736680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5800"/>
            <a:ext cx="5898356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086100"/>
            <a:ext cx="5898356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5800"/>
            <a:ext cx="5898356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086100"/>
            <a:ext cx="5898356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814" y="390525"/>
            <a:ext cx="3960812" cy="836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2376" y="390525"/>
            <a:ext cx="11652826" cy="836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Group 4097"/>
          <p:cNvGrpSpPr/>
          <p:nvPr/>
        </p:nvGrpSpPr>
        <p:grpSpPr>
          <a:xfrm>
            <a:off x="0" y="3657600"/>
            <a:ext cx="18018126" cy="1578770"/>
            <a:chOff x="0" y="1536"/>
            <a:chExt cx="5675" cy="663"/>
          </a:xfrm>
        </p:grpSpPr>
        <p:grpSp>
          <p:nvGrpSpPr>
            <p:cNvPr id="4099" name="Group 4098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s 4099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  <p:sp>
            <p:nvSpPr>
              <p:cNvPr id="4101" name="Rectangles 4100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</p:grpSp>
        <p:grpSp>
          <p:nvGrpSpPr>
            <p:cNvPr id="4102" name="Group 4101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s 4102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  <p:sp>
            <p:nvSpPr>
              <p:cNvPr id="4104" name="Rectangles 4103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</p:grpSp>
        <p:sp>
          <p:nvSpPr>
            <p:cNvPr id="4105" name="Rectangles 4104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4106" name="Rectangles 4105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4107" name="Rectangles 4106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</p:grpSp>
      <p:sp>
        <p:nvSpPr>
          <p:cNvPr id="4108" name="Title 4107"/>
          <p:cNvSpPr>
            <a:spLocks noGrp="1"/>
          </p:cNvSpPr>
          <p:nvPr>
            <p:ph type="ctrTitle"/>
          </p:nvPr>
        </p:nvSpPr>
        <p:spPr>
          <a:xfrm>
            <a:off x="1981200" y="2514600"/>
            <a:ext cx="15544800" cy="219313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4109" name="Subtitle 4108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>
                <a:srgbClr val="333399"/>
              </a:buClr>
              <a:buSzPct val="60000"/>
              <a:buFont typeface="Wingdings" panose="05000000000000000000" pitchFamily="2" charset="2"/>
              <a:buNone/>
              <a:defRPr sz="3000"/>
            </a:lvl1pPr>
            <a:lvl2pPr marL="679450" lvl="1" indent="0" algn="ctr">
              <a:buClr>
                <a:srgbClr val="333399"/>
              </a:buClr>
              <a:buSzPct val="60000"/>
              <a:buFont typeface="Wingdings" panose="05000000000000000000" pitchFamily="2" charset="2"/>
              <a:buNone/>
              <a:defRPr sz="3000"/>
            </a:lvl2pPr>
            <a:lvl3pPr marL="1198245" lvl="2" indent="0" algn="ctr">
              <a:buClr>
                <a:srgbClr val="008000"/>
              </a:buClr>
              <a:buSzPct val="60000"/>
              <a:buFont typeface="Wingdings" panose="05000000000000000000" pitchFamily="2" charset="2"/>
              <a:buNone/>
              <a:defRPr sz="3000"/>
            </a:lvl3pPr>
            <a:lvl4pPr marL="179578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 sz="3000"/>
            </a:lvl4pPr>
            <a:lvl5pPr marL="257175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 sz="3000"/>
            </a:lvl5pPr>
          </a:lstStyle>
          <a:p>
            <a:pPr lvl="0"/>
            <a:r>
              <a:rPr dirty="0"/>
              <a:t>Click to edit Master subtitle style</a:t>
            </a:r>
            <a:endParaRPr dirty="0"/>
          </a:p>
        </p:txBody>
      </p:sp>
      <p:sp>
        <p:nvSpPr>
          <p:cNvPr id="4110" name="Date Placeholder 4109"/>
          <p:cNvSpPr>
            <a:spLocks noGrp="1"/>
          </p:cNvSpPr>
          <p:nvPr>
            <p:ph type="dt" sz="half" idx="2"/>
          </p:nvPr>
        </p:nvSpPr>
        <p:spPr>
          <a:xfrm>
            <a:off x="1981200" y="9372600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BB962C8B-B14F-4D97-AF65-F5344CB8AC3E}" type="datetime1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11" name="Footer Placeholder 4110"/>
          <p:cNvSpPr>
            <a:spLocks noGrp="1"/>
          </p:cNvSpPr>
          <p:nvPr>
            <p:ph type="ftr" sz="quarter" idx="3"/>
          </p:nvPr>
        </p:nvSpPr>
        <p:spPr>
          <a:xfrm>
            <a:off x="6858000" y="9372600"/>
            <a:ext cx="57912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112" name="Slide Number Placeholder 4111"/>
          <p:cNvSpPr>
            <a:spLocks noGrp="1"/>
          </p:cNvSpPr>
          <p:nvPr>
            <p:ph type="sldNum" sz="quarter" idx="4"/>
          </p:nvPr>
        </p:nvSpPr>
        <p:spPr>
          <a:xfrm>
            <a:off x="13716000" y="9372600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2564607"/>
            <a:ext cx="15773400" cy="4279106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6884195"/>
            <a:ext cx="15773400" cy="2250281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2376" y="2057400"/>
            <a:ext cx="7763192" cy="669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02434" y="2057400"/>
            <a:ext cx="7763192" cy="669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3436" y="1489964"/>
            <a:ext cx="15521127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6086" y="3343147"/>
            <a:ext cx="12355827" cy="468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s 3073"/>
          <p:cNvSpPr/>
          <p:nvPr/>
        </p:nvSpPr>
        <p:spPr>
          <a:xfrm>
            <a:off x="682626" y="923925"/>
            <a:ext cx="863600" cy="71199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s 3074"/>
          <p:cNvSpPr/>
          <p:nvPr/>
        </p:nvSpPr>
        <p:spPr>
          <a:xfrm>
            <a:off x="717550" y="1559720"/>
            <a:ext cx="828676" cy="711993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>
                  <a:alpha val="2000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Rectangles 3075"/>
          <p:cNvSpPr/>
          <p:nvPr/>
        </p:nvSpPr>
        <p:spPr>
          <a:xfrm>
            <a:off x="393700" y="1354932"/>
            <a:ext cx="825500" cy="6334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77" name="Group 3076"/>
          <p:cNvGrpSpPr/>
          <p:nvPr/>
        </p:nvGrpSpPr>
        <p:grpSpPr>
          <a:xfrm>
            <a:off x="377826" y="552450"/>
            <a:ext cx="16452850" cy="1578770"/>
            <a:chOff x="199" y="392"/>
            <a:chExt cx="5182" cy="663"/>
          </a:xfrm>
        </p:grpSpPr>
        <p:sp>
          <p:nvSpPr>
            <p:cNvPr id="3078" name="Rectangles 3077"/>
            <p:cNvSpPr/>
            <p:nvPr/>
          </p:nvSpPr>
          <p:spPr>
            <a:xfrm>
              <a:off x="400" y="392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 anchorCtr="0"/>
            <a:p>
              <a:pPr lvl="0" algn="ctr"/>
              <a:endParaRPr lang="th-TH" altLang="x-none" sz="36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9" name="Rectangles 3078"/>
            <p:cNvSpPr/>
            <p:nvPr/>
          </p:nvSpPr>
          <p:spPr>
            <a:xfrm>
              <a:off x="199" y="890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th-TH" altLang="x-none" sz="36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80" name="Title 3079"/>
          <p:cNvSpPr>
            <a:spLocks noGrp="1"/>
          </p:cNvSpPr>
          <p:nvPr>
            <p:ph type="title"/>
          </p:nvPr>
        </p:nvSpPr>
        <p:spPr>
          <a:xfrm>
            <a:off x="1222376" y="390525"/>
            <a:ext cx="15843250" cy="129778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3081" name="Text Placeholder 3080"/>
          <p:cNvSpPr>
            <a:spLocks noGrp="1"/>
          </p:cNvSpPr>
          <p:nvPr>
            <p:ph type="body" idx="1"/>
          </p:nvPr>
        </p:nvSpPr>
        <p:spPr>
          <a:xfrm>
            <a:off x="1222376" y="2057400"/>
            <a:ext cx="15843250" cy="6696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3082" name="Date Placeholder 3081"/>
          <p:cNvSpPr>
            <a:spLocks noGrp="1"/>
          </p:cNvSpPr>
          <p:nvPr>
            <p:ph type="dt" sz="half" idx="2"/>
          </p:nvPr>
        </p:nvSpPr>
        <p:spPr>
          <a:xfrm>
            <a:off x="1222376" y="9248775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83" name="Footer Placeholder 3082"/>
          <p:cNvSpPr>
            <a:spLocks noGrp="1"/>
          </p:cNvSpPr>
          <p:nvPr>
            <p:ph type="ftr" sz="quarter" idx="3"/>
          </p:nvPr>
        </p:nvSpPr>
        <p:spPr>
          <a:xfrm>
            <a:off x="6696076" y="9248775"/>
            <a:ext cx="57912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3084" name="Slide Number Placeholder 3083"/>
          <p:cNvSpPr>
            <a:spLocks noGrp="1"/>
          </p:cNvSpPr>
          <p:nvPr>
            <p:ph type="sldNum" sz="quarter" idx="4"/>
          </p:nvPr>
        </p:nvSpPr>
        <p:spPr>
          <a:xfrm>
            <a:off x="13608050" y="9248775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marL="0" lvl="0" indent="0" algn="ctr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5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0995" lvl="0" indent="-34099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q"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026795" lvl="1" indent="-34734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n"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538605" lvl="2" indent="-33972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008000"/>
        </a:buClr>
        <a:buSzPct val="60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150745" lvl="3" indent="-35496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2745" lvl="4" indent="-34099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771900" lvl="5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457700" lvl="6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143500" lvl="7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829300" lvl="8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371600" lvl="2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2057400" lvl="3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743200" lvl="4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3429000" lvl="5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4114800" lvl="6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4800600" lvl="7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5486400" lvl="8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371" y="3314954"/>
            <a:ext cx="15521127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6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sz="6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Object Persistence using Hibernate</a:t>
            </a:r>
            <a:endParaRPr sz="6000" b="0" kern="12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Microsoft Sans Serif" panose="020B0604020202020204"/>
              <a:sym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1133475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Introduction to Hibernate</a:t>
            </a:r>
            <a:endParaRPr sz="4500" dirty="0">
              <a:solidFill>
                <a:srgbClr val="404040"/>
              </a:solidFill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8193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Example of Persisting an Object</a:t>
            </a:r>
          </a:p>
        </p:txBody>
      </p:sp>
      <p:sp>
        <p:nvSpPr>
          <p:cNvPr id="8195" name="Text Placeholder 8194"/>
          <p:cNvSpPr>
            <a:spLocks noGrp="1"/>
          </p:cNvSpPr>
          <p:nvPr>
            <p:ph type="body" idx="1"/>
          </p:nvPr>
        </p:nvSpPr>
        <p:spPr>
          <a:xfrm>
            <a:off x="3202782" y="2057400"/>
            <a:ext cx="11882438" cy="7543800"/>
          </a:xfrm>
          <a:solidFill>
            <a:srgbClr val="FFFFCC"/>
          </a:solidFill>
          <a:ln>
            <a:solidFill>
              <a:schemeClr val="tx2"/>
            </a:solidFill>
            <a:miter/>
          </a:ln>
        </p:spPr>
        <p:txBody>
          <a:bodyPr/>
          <a:p>
            <a:pPr marL="0" indent="0">
              <a:buNone/>
            </a:pPr>
            <a:r>
              <a:rPr sz="27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a Hibernate </a:t>
            </a:r>
            <a:r>
              <a:rPr sz="2700" b="1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SessionFactory</a:t>
            </a:r>
            <a:r>
              <a:rPr sz="27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Session management</a:t>
            </a:r>
            <a:endParaRPr sz="2700" b="1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b="1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sessionFactory</a:t>
            </a:r>
            <a:r>
              <a:rPr sz="2700" b="1">
                <a:latin typeface="Courier New" panose="02070309020205020404" pitchFamily="49" charset="0"/>
                <a:cs typeface="Courier New" panose="02070309020205020404" pitchFamily="49" charset="0"/>
              </a:rPr>
              <a:t> = new Configuration()</a:t>
            </a:r>
            <a:endParaRPr sz="2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b="1">
                <a:latin typeface="Courier New" panose="02070309020205020404" pitchFamily="49" charset="0"/>
                <a:cs typeface="Courier New" panose="02070309020205020404" pitchFamily="49" charset="0"/>
              </a:rPr>
              <a:t>			.</a:t>
            </a:r>
            <a:r>
              <a:rPr sz="2700" b="1" err="1">
                <a:latin typeface="Courier New" panose="02070309020205020404" pitchFamily="49" charset="0"/>
                <a:cs typeface="Courier New" panose="02070309020205020404" pitchFamily="49" charset="0"/>
              </a:rPr>
              <a:t>configure().buildSessionFactory</a:t>
            </a:r>
            <a:r>
              <a:rPr sz="2700" b="1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sz="2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 Event object that we want to save</a:t>
            </a:r>
            <a:endParaRPr sz="2700" b="1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Tx/>
              <a:buFontTx/>
              <a:buNone/>
            </a:pP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Location </a:t>
            </a:r>
            <a:r>
              <a:rPr sz="2700" err="1">
                <a:latin typeface="Courier New" panose="02070309020205020404" pitchFamily="49" charset="0"/>
                <a:cs typeface="Courier New" panose="02070309020205020404" pitchFamily="49" charset="0"/>
              </a:rPr>
              <a:t>ku</a:t>
            </a: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 = new Location( "Kasetsart University" );</a:t>
            </a: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Tx/>
              <a:buFontTx/>
              <a:buNone/>
            </a:pPr>
            <a:r>
              <a:rPr sz="2700" err="1">
                <a:latin typeface="Courier New" panose="02070309020205020404" pitchFamily="49" charset="0"/>
                <a:cs typeface="Courier New" panose="02070309020205020404" pitchFamily="49" charset="0"/>
              </a:rPr>
              <a:t>ku.setAddress</a:t>
            </a: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( "90 </a:t>
            </a:r>
            <a:r>
              <a:rPr sz="2700" err="1">
                <a:latin typeface="Courier New" panose="02070309020205020404" pitchFamily="49" charset="0"/>
                <a:cs typeface="Courier New" panose="02070309020205020404" pitchFamily="49" charset="0"/>
              </a:rPr>
              <a:t>Pahonyotin</a:t>
            </a: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 Road; Bangkok" );</a:t>
            </a: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Event </a:t>
            </a:r>
            <a:r>
              <a:rPr sz="2700" b="1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sz="2700" err="1">
                <a:latin typeface="Courier New" panose="02070309020205020404" pitchFamily="49" charset="0"/>
                <a:cs typeface="Courier New" panose="02070309020205020404" pitchFamily="49" charset="0"/>
              </a:rPr>
              <a:t>Event("Java</a:t>
            </a: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 Days");</a:t>
            </a: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b="1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sz="2700" err="1">
                <a:latin typeface="Courier New" panose="02070309020205020404" pitchFamily="49" charset="0"/>
                <a:cs typeface="Courier New" panose="02070309020205020404" pitchFamily="49" charset="0"/>
              </a:rPr>
              <a:t>.setLocation</a:t>
            </a: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sz="2700" err="1">
                <a:latin typeface="Courier New" panose="02070309020205020404" pitchFamily="49" charset="0"/>
                <a:cs typeface="Courier New" panose="02070309020205020404" pitchFamily="49" charset="0"/>
              </a:rPr>
              <a:t>ku</a:t>
            </a: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sz="27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700" b="1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sz="27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sz="2700" b="1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sessionFactory</a:t>
            </a:r>
            <a:r>
              <a:rPr sz="27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.openSession</a:t>
            </a: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sz="270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r>
              <a:rPr sz="27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700" b="1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sz="27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sz="2700" b="1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sz="27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.beginTransaction</a:t>
            </a: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sz="27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b="1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session.</a:t>
            </a:r>
            <a:r>
              <a:rPr sz="27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7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700" b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sz="27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sz="27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sz="2700" b="1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tx.</a:t>
            </a:r>
            <a:r>
              <a:rPr sz="27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sz="27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b="1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sz="27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sz="2700" b="1">
              <a:solidFill>
                <a:schemeClr val="tx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921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Example of Retrieving an Object</a:t>
            </a:r>
          </a:p>
        </p:txBody>
      </p:sp>
      <p:sp>
        <p:nvSpPr>
          <p:cNvPr id="9219" name="Text Placeholder 9218"/>
          <p:cNvSpPr>
            <a:spLocks noGrp="1"/>
          </p:cNvSpPr>
          <p:nvPr>
            <p:ph type="body" idx="1"/>
          </p:nvPr>
        </p:nvSpPr>
        <p:spPr>
          <a:xfrm>
            <a:off x="3202782" y="1752600"/>
            <a:ext cx="11882438" cy="7886700"/>
          </a:xfrm>
          <a:solidFill>
            <a:srgbClr val="FFFFCC"/>
          </a:solidFill>
          <a:ln>
            <a:solidFill>
              <a:schemeClr val="tx2"/>
            </a:solidFill>
            <a:miter/>
          </a:ln>
        </p:spPr>
        <p:txBody>
          <a:bodyPr/>
          <a:p>
            <a:pPr marL="0" indent="0">
              <a:buNone/>
            </a:pPr>
            <a:r>
              <a:rPr sz="2700" b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the existing session factory</a:t>
            </a:r>
            <a:endParaRPr sz="2700" b="1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 </a:t>
            </a:r>
            <a:r>
              <a:rPr sz="2700" b="1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sz="27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sessionFactory.openSession</a:t>
            </a: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sz="27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b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query Event objects for "Java Days"</a:t>
            </a:r>
            <a:endParaRPr sz="2700" b="1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 </a:t>
            </a:r>
            <a:r>
              <a:rPr sz="2700" b="1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sz="2700" b="1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sz="27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.beginTransaction</a:t>
            </a: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sz="27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</a:t>
            </a:r>
            <a:r>
              <a:rPr sz="2700" b="1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sz="2700" b="1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sz="27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.createQuery</a:t>
            </a: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sz="27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sz="27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Event where name='Java Days'</a:t>
            </a: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);</a:t>
            </a:r>
            <a:endParaRPr sz="27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b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events = </a:t>
            </a:r>
            <a:r>
              <a:rPr sz="2700" b="1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sz="27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.list</a:t>
            </a: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  <a:endParaRPr sz="27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out.println("Upcoming</a:t>
            </a: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 Java Days events: ");</a:t>
            </a: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for( Object </a:t>
            </a:r>
            <a:r>
              <a:rPr sz="270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	Event </a:t>
            </a:r>
            <a:r>
              <a:rPr sz="270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 = (Event) </a:t>
            </a:r>
            <a:r>
              <a:rPr sz="270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	String name = </a:t>
            </a:r>
            <a:r>
              <a:rPr sz="2700" err="1">
                <a:latin typeface="Courier New" panose="02070309020205020404" pitchFamily="49" charset="0"/>
                <a:cs typeface="Courier New" panose="02070309020205020404" pitchFamily="49" charset="0"/>
              </a:rPr>
              <a:t>event.getName</a:t>
            </a: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	Location loc = </a:t>
            </a:r>
            <a:r>
              <a:rPr sz="2700" err="1">
                <a:latin typeface="Courier New" panose="02070309020205020404" pitchFamily="49" charset="0"/>
                <a:cs typeface="Courier New" panose="02070309020205020404" pitchFamily="49" charset="0"/>
              </a:rPr>
              <a:t>event.getLocation</a:t>
            </a: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b="1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sz="2700" b="1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7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sz="2700" b="1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  <a:endParaRPr sz="2700" b="1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2252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Using Named Parameters in Query</a:t>
            </a:r>
          </a:p>
        </p:txBody>
      </p:sp>
      <p:sp>
        <p:nvSpPr>
          <p:cNvPr id="22531" name="Text Placeholder 22530"/>
          <p:cNvSpPr>
            <a:spLocks noGrp="1"/>
          </p:cNvSpPr>
          <p:nvPr>
            <p:ph type="body" idx="1"/>
          </p:nvPr>
        </p:nvSpPr>
        <p:spPr>
          <a:xfrm>
            <a:off x="3202782" y="2057400"/>
            <a:ext cx="11882438" cy="7429500"/>
          </a:xfrm>
          <a:solidFill>
            <a:srgbClr val="FFFFCC"/>
          </a:solidFill>
          <a:ln>
            <a:solidFill>
              <a:schemeClr val="tx2"/>
            </a:solidFill>
            <a:miter/>
          </a:ln>
        </p:spPr>
        <p:txBody>
          <a:bodyPr/>
          <a:p>
            <a:pPr marL="0" indent="0">
              <a:buNone/>
            </a:pPr>
            <a:r>
              <a:rPr sz="27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the existing session factory</a:t>
            </a:r>
            <a:endParaRPr sz="27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b="1">
                <a:latin typeface="Courier New" panose="02070309020205020404" pitchFamily="49" charset="0"/>
                <a:cs typeface="Courier New" panose="02070309020205020404" pitchFamily="49" charset="0"/>
              </a:rPr>
              <a:t>Session </a:t>
            </a:r>
            <a:r>
              <a:rPr sz="2700" b="1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sz="27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sz="2700" b="1" err="1">
                <a:latin typeface="Courier New" panose="02070309020205020404" pitchFamily="49" charset="0"/>
                <a:cs typeface="Courier New" panose="02070309020205020404" pitchFamily="49" charset="0"/>
              </a:rPr>
              <a:t>sessionFactory.openSession</a:t>
            </a:r>
            <a:r>
              <a:rPr sz="2700" b="1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sz="2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Hibernate Query Language (HQL) can use named </a:t>
            </a:r>
            <a:r>
              <a:rPr sz="2700" b="1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sz="2700" b="1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b="1">
                <a:latin typeface="Courier New" panose="02070309020205020404" pitchFamily="49" charset="0"/>
                <a:cs typeface="Courier New" panose="02070309020205020404" pitchFamily="49" charset="0"/>
              </a:rPr>
              <a:t>Query </a:t>
            </a:r>
            <a:r>
              <a:rPr sz="2700" b="1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sz="27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sz="2700" b="1" err="1">
                <a:latin typeface="Courier New" panose="02070309020205020404" pitchFamily="49" charset="0"/>
                <a:cs typeface="Courier New" panose="02070309020205020404" pitchFamily="49" charset="0"/>
              </a:rPr>
              <a:t>session.createQuery</a:t>
            </a:r>
            <a:r>
              <a:rPr sz="27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sz="2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b="1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Event where name=</a:t>
            </a:r>
            <a:r>
              <a:rPr sz="27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sz="2700" b="1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sz="2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b="1" err="1">
                <a:latin typeface="Courier New" panose="02070309020205020404" pitchFamily="49" charset="0"/>
                <a:cs typeface="Courier New" panose="02070309020205020404" pitchFamily="49" charset="0"/>
              </a:rPr>
              <a:t>query.</a:t>
            </a:r>
            <a:r>
              <a:rPr sz="27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sz="2700" b="1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sz="27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sz="2700" b="1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sz="27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 Days"</a:t>
            </a:r>
            <a:r>
              <a:rPr sz="27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sz="2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b="1">
                <a:latin typeface="Courier New" panose="02070309020205020404" pitchFamily="49" charset="0"/>
                <a:cs typeface="Courier New" panose="02070309020205020404" pitchFamily="49" charset="0"/>
              </a:rPr>
              <a:t>List events = </a:t>
            </a:r>
            <a:r>
              <a:rPr sz="2700" b="1" err="1">
                <a:latin typeface="Courier New" panose="02070309020205020404" pitchFamily="49" charset="0"/>
                <a:cs typeface="Courier New" panose="02070309020205020404" pitchFamily="49" charset="0"/>
              </a:rPr>
              <a:t>query.list</a:t>
            </a:r>
            <a:r>
              <a:rPr sz="2700" b="1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  <a:endParaRPr sz="2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sz="2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out.println("Upcoming</a:t>
            </a: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 Java Days events: ");</a:t>
            </a: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for( Object </a:t>
            </a:r>
            <a:r>
              <a:rPr sz="270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 : events ) {</a:t>
            </a: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	Event </a:t>
            </a:r>
            <a:r>
              <a:rPr sz="270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 = (Event) </a:t>
            </a:r>
            <a:r>
              <a:rPr sz="270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	String name = </a:t>
            </a:r>
            <a:r>
              <a:rPr sz="2700" err="1">
                <a:latin typeface="Courier New" panose="02070309020205020404" pitchFamily="49" charset="0"/>
                <a:cs typeface="Courier New" panose="02070309020205020404" pitchFamily="49" charset="0"/>
              </a:rPr>
              <a:t>event.getName</a:t>
            </a: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	Location loc = </a:t>
            </a:r>
            <a:r>
              <a:rPr sz="2700" err="1">
                <a:latin typeface="Courier New" panose="02070309020205020404" pitchFamily="49" charset="0"/>
                <a:cs typeface="Courier New" panose="02070309020205020404" pitchFamily="49" charset="0"/>
              </a:rPr>
              <a:t>event.getLocation</a:t>
            </a: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  <a:endParaRPr sz="2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70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sz="270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495554"/>
            <a:ext cx="15521127" cy="2649855"/>
          </a:xfrm>
          <a:prstGeom prst="rect">
            <a:avLst/>
          </a:prstGeom>
        </p:spPr>
        <p:txBody>
          <a:bodyPr vert="horz" wrap="square" lIns="0" tIns="444881" rIns="0" bIns="0" rtlCol="0">
            <a:spAutoFit/>
          </a:bodyPr>
          <a:lstStyle/>
          <a:p>
            <a:pPr marL="6565900" marR="5080" indent="7620">
              <a:lnSpc>
                <a:spcPts val="4300"/>
              </a:lnSpc>
              <a:spcBef>
                <a:spcPts val="215"/>
              </a:spcBef>
            </a:pPr>
            <a:r>
              <a:rPr dirty="0"/>
              <a:t>Hibernate Features</a:t>
            </a:r>
            <a:br>
              <a:rPr dirty="0"/>
            </a:br>
            <a:r>
              <a:rPr dirty="0"/>
              <a:t>Technologies and Databases supported by Hibernate</a:t>
            </a:r>
            <a:br>
              <a:rPr dirty="0"/>
            </a:br>
            <a:r>
              <a:rPr dirty="0"/>
              <a:t>Hibernate Architecture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966085" y="3343275"/>
            <a:ext cx="15216505" cy="623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Configuration of Hibernate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Hibernate using XML 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>
                <a:sym typeface="+mn-ea"/>
              </a:rPr>
              <a:t>Hibernate using </a:t>
            </a:r>
            <a:r>
              <a:rPr dirty="0"/>
              <a:t>Annotations 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Hibernate logging by Log4j 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 Mapping in Hibernate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Hibernate mapping using XML file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Hibernate mapping using Annotations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Bidirectional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Hibernate Lazy Collection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Component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Integration of Hibernate with Spring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14086" y="3107943"/>
            <a:ext cx="452501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3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Course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Title 10244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What Hibernate Does</a:t>
            </a:r>
          </a:p>
        </p:txBody>
      </p:sp>
      <p:sp>
        <p:nvSpPr>
          <p:cNvPr id="10246" name="Text Placeholder 10245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spcBef>
                <a:spcPct val="50000"/>
              </a:spcBef>
            </a:pPr>
            <a:r>
              <a:t>Object - Relational mapping</a:t>
            </a:r>
          </a:p>
          <a:p>
            <a:pPr>
              <a:spcBef>
                <a:spcPct val="50000"/>
              </a:spcBef>
            </a:pPr>
            <a:r>
              <a:t>Transparent persistence &amp; retrieval of objects</a:t>
            </a:r>
          </a:p>
          <a:p>
            <a:pPr>
              <a:spcBef>
                <a:spcPct val="50000"/>
              </a:spcBef>
            </a:pPr>
            <a:r>
              <a:t>Persistence of associations and collections</a:t>
            </a:r>
          </a:p>
          <a:p>
            <a:pPr>
              <a:spcBef>
                <a:spcPct val="50000"/>
              </a:spcBef>
            </a:pPr>
            <a:r>
              <a:t>Guaranteed uniqueness of an object (within a session)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Hibernate Features</a:t>
            </a:r>
          </a:p>
        </p:txBody>
      </p:sp>
      <p:sp>
        <p:nvSpPr>
          <p:cNvPr id="6147" name="Text Placeholder 614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spcBef>
                <a:spcPct val="50000"/>
              </a:spcBef>
            </a:pPr>
            <a:r>
              <a:t>O-R mapping using ordinary JavaBeans</a:t>
            </a:r>
          </a:p>
          <a:p>
            <a:pPr>
              <a:spcBef>
                <a:spcPct val="50000"/>
              </a:spcBef>
            </a:pPr>
            <a:r>
              <a:t>Can set attributes using </a:t>
            </a:r>
            <a:r>
              <a:rPr i="1"/>
              <a:t>private</a:t>
            </a:r>
            <a:r>
              <a:t> fields or </a:t>
            </a:r>
            <a:r>
              <a:rPr i="1"/>
              <a:t>private </a:t>
            </a:r>
            <a:r>
              <a:t>setter methods</a:t>
            </a:r>
          </a:p>
          <a:p>
            <a:pPr>
              <a:spcBef>
                <a:spcPct val="50000"/>
              </a:spcBef>
            </a:pPr>
            <a:r>
              <a:t>Lazy instantiation of collections (configurable)</a:t>
            </a:r>
          </a:p>
          <a:p>
            <a:pPr>
              <a:spcBef>
                <a:spcPct val="50000"/>
              </a:spcBef>
            </a:pPr>
            <a:r>
              <a:t>Polymorphic queries, object-oriented query language</a:t>
            </a:r>
          </a:p>
          <a:p>
            <a:pPr>
              <a:spcBef>
                <a:spcPct val="50000"/>
              </a:spcBef>
            </a:pPr>
            <a:r>
              <a:t>Cascading persist &amp; retrieve for associations, including collections and many-to-many</a:t>
            </a:r>
          </a:p>
          <a:p>
            <a:pPr>
              <a:spcBef>
                <a:spcPct val="50000"/>
              </a:spcBef>
            </a:pPr>
            <a:r>
              <a:t>Transaction management with rollback</a:t>
            </a:r>
          </a:p>
          <a:p>
            <a:pPr>
              <a:spcBef>
                <a:spcPct val="50000"/>
              </a:spcBef>
            </a:pPr>
            <a:r>
              <a:t>Can integrate with other container-provided services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Supported Databases In Hibernate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81400" y="2019300"/>
            <a:ext cx="11419840" cy="75920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Technologies Supported By Hibernate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91000" y="2628900"/>
            <a:ext cx="7792085" cy="586803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126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Application Architecture</a:t>
            </a:r>
          </a:p>
        </p:txBody>
      </p:sp>
      <p:sp>
        <p:nvSpPr>
          <p:cNvPr id="11267" name="Text Box 11266"/>
          <p:cNvSpPr txBox="1"/>
          <p:nvPr/>
        </p:nvSpPr>
        <p:spPr>
          <a:xfrm>
            <a:off x="4221957" y="2628900"/>
            <a:ext cx="10070306" cy="50673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2700" b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 Interface</a:t>
            </a:r>
            <a:endParaRPr sz="2700" b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68" name="Text Box 11267"/>
          <p:cNvSpPr txBox="1"/>
          <p:nvPr/>
        </p:nvSpPr>
        <p:spPr>
          <a:xfrm>
            <a:off x="4221957" y="3929063"/>
            <a:ext cx="10070306" cy="50673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2700" b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Application Logic</a:t>
            </a:r>
            <a:endParaRPr sz="2700" b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69" name="Text Box 11268"/>
          <p:cNvSpPr txBox="1"/>
          <p:nvPr/>
        </p:nvSpPr>
        <p:spPr>
          <a:xfrm>
            <a:off x="4221957" y="5245894"/>
            <a:ext cx="5036343" cy="50673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2700" b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Objects</a:t>
            </a:r>
            <a:endParaRPr sz="2700" b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70" name="Text Box 11269"/>
          <p:cNvSpPr txBox="1"/>
          <p:nvPr/>
        </p:nvSpPr>
        <p:spPr>
          <a:xfrm>
            <a:off x="9258300" y="5248275"/>
            <a:ext cx="5036345" cy="50673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2700" b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DAO </a:t>
            </a:r>
            <a:endParaRPr sz="2700" b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71" name="Text Box 11270"/>
          <p:cNvSpPr txBox="1"/>
          <p:nvPr/>
        </p:nvSpPr>
        <p:spPr>
          <a:xfrm>
            <a:off x="9258300" y="6515100"/>
            <a:ext cx="5033963" cy="50673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27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Hibernate</a:t>
            </a:r>
            <a:endParaRPr sz="27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73" name="Text Box 11272"/>
          <p:cNvSpPr txBox="1"/>
          <p:nvPr/>
        </p:nvSpPr>
        <p:spPr>
          <a:xfrm>
            <a:off x="9253538" y="8341519"/>
            <a:ext cx="5033963" cy="50673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2700" b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JDBC</a:t>
            </a:r>
            <a:endParaRPr sz="2700" b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74" name="Text Box 11273"/>
          <p:cNvSpPr txBox="1"/>
          <p:nvPr/>
        </p:nvSpPr>
        <p:spPr>
          <a:xfrm>
            <a:off x="4219575" y="8343900"/>
            <a:ext cx="5033963" cy="50673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2700" b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Foundation Classes</a:t>
            </a:r>
            <a:endParaRPr sz="2700" b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75" name="Straight Connector 11274"/>
          <p:cNvSpPr/>
          <p:nvPr/>
        </p:nvSpPr>
        <p:spPr>
          <a:xfrm>
            <a:off x="9258300" y="3193257"/>
            <a:ext cx="0" cy="714375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1276" name="Text Box 11275"/>
          <p:cNvSpPr txBox="1"/>
          <p:nvPr/>
        </p:nvSpPr>
        <p:spPr>
          <a:xfrm>
            <a:off x="9465470" y="3288507"/>
            <a:ext cx="1783556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7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UI event</a:t>
            </a:r>
            <a:endParaRPr sz="2700" b="0" i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77" name="Straight Connector 11276"/>
          <p:cNvSpPr/>
          <p:nvPr/>
        </p:nvSpPr>
        <p:spPr>
          <a:xfrm>
            <a:off x="9527382" y="4493420"/>
            <a:ext cx="0" cy="714375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1278" name="Text Box 11277"/>
          <p:cNvSpPr txBox="1"/>
          <p:nvPr/>
        </p:nvSpPr>
        <p:spPr>
          <a:xfrm>
            <a:off x="9601200" y="4588670"/>
            <a:ext cx="2216945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7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request</a:t>
            </a:r>
            <a:endParaRPr sz="2700" b="0" i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79" name="Straight Connector 11278"/>
          <p:cNvSpPr/>
          <p:nvPr/>
        </p:nvSpPr>
        <p:spPr>
          <a:xfrm flipH="1">
            <a:off x="9805988" y="5810250"/>
            <a:ext cx="2382" cy="676275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1280" name="Text Box 11279"/>
          <p:cNvSpPr txBox="1"/>
          <p:nvPr/>
        </p:nvSpPr>
        <p:spPr>
          <a:xfrm>
            <a:off x="9977438" y="5905500"/>
            <a:ext cx="2595563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7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Hibernate API</a:t>
            </a:r>
            <a:endParaRPr sz="2700" b="0" i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81" name="Straight Connector 11280"/>
          <p:cNvSpPr/>
          <p:nvPr/>
        </p:nvSpPr>
        <p:spPr>
          <a:xfrm flipV="1">
            <a:off x="12544425" y="5788820"/>
            <a:ext cx="0" cy="676275"/>
          </a:xfrm>
          <a:prstGeom prst="line">
            <a:avLst/>
          </a:prstGeom>
          <a:ln w="12700" cap="flat" cmpd="sng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</p:sp>
      <p:sp>
        <p:nvSpPr>
          <p:cNvPr id="11282" name="Text Box 11281"/>
          <p:cNvSpPr txBox="1"/>
          <p:nvPr/>
        </p:nvSpPr>
        <p:spPr>
          <a:xfrm>
            <a:off x="12761120" y="5872163"/>
            <a:ext cx="2574131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7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object</a:t>
            </a:r>
            <a:endParaRPr sz="2700" b="0" i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83" name="Straight Connector 11282"/>
          <p:cNvSpPr/>
          <p:nvPr/>
        </p:nvSpPr>
        <p:spPr>
          <a:xfrm flipV="1">
            <a:off x="12527757" y="4514850"/>
            <a:ext cx="0" cy="676275"/>
          </a:xfrm>
          <a:prstGeom prst="line">
            <a:avLst/>
          </a:prstGeom>
          <a:ln w="12700" cap="flat" cmpd="sng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</p:sp>
      <p:sp>
        <p:nvSpPr>
          <p:cNvPr id="11284" name="Text Box 11283"/>
          <p:cNvSpPr txBox="1"/>
          <p:nvPr/>
        </p:nvSpPr>
        <p:spPr>
          <a:xfrm>
            <a:off x="12744450" y="4598195"/>
            <a:ext cx="2762250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7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object</a:t>
            </a:r>
            <a:endParaRPr sz="2700" b="0" i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85" name="Straight Connector 11284"/>
          <p:cNvSpPr/>
          <p:nvPr/>
        </p:nvSpPr>
        <p:spPr>
          <a:xfrm flipV="1">
            <a:off x="12492038" y="3202782"/>
            <a:ext cx="0" cy="676275"/>
          </a:xfrm>
          <a:prstGeom prst="line">
            <a:avLst/>
          </a:prstGeom>
          <a:ln w="12700" cap="flat" cmpd="sng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</p:sp>
      <p:sp>
        <p:nvSpPr>
          <p:cNvPr id="11286" name="Text Box 11285"/>
          <p:cNvSpPr txBox="1"/>
          <p:nvPr/>
        </p:nvSpPr>
        <p:spPr>
          <a:xfrm>
            <a:off x="12708732" y="3286125"/>
            <a:ext cx="2762250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7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</a:t>
            </a:r>
            <a:r>
              <a:rPr sz="2700" b="0" i="1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xfer</a:t>
            </a:r>
            <a:r>
              <a:rPr sz="27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object</a:t>
            </a:r>
            <a:endParaRPr sz="2700" b="0" i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87" name="Straight Connector 11286"/>
          <p:cNvSpPr/>
          <p:nvPr/>
        </p:nvSpPr>
        <p:spPr>
          <a:xfrm flipH="1">
            <a:off x="10058400" y="7091363"/>
            <a:ext cx="16670" cy="1252538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1288" name="Text Box 11287"/>
          <p:cNvSpPr txBox="1"/>
          <p:nvPr/>
        </p:nvSpPr>
        <p:spPr>
          <a:xfrm>
            <a:off x="10058400" y="7429500"/>
            <a:ext cx="2328863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7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JDBC API</a:t>
            </a:r>
            <a:endParaRPr sz="2700" b="0" i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89" name="Straight Connector 11288"/>
          <p:cNvSpPr/>
          <p:nvPr/>
        </p:nvSpPr>
        <p:spPr>
          <a:xfrm flipV="1">
            <a:off x="12573000" y="7031832"/>
            <a:ext cx="14288" cy="1312068"/>
          </a:xfrm>
          <a:prstGeom prst="line">
            <a:avLst/>
          </a:prstGeom>
          <a:ln w="12700" cap="flat" cmpd="sng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</p:sp>
      <p:sp>
        <p:nvSpPr>
          <p:cNvPr id="11290" name="Text Box 11289"/>
          <p:cNvSpPr txBox="1"/>
          <p:nvPr/>
        </p:nvSpPr>
        <p:spPr>
          <a:xfrm>
            <a:off x="12687300" y="7429500"/>
            <a:ext cx="2574132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700" b="0" i="1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ResultSet</a:t>
            </a:r>
            <a:r>
              <a:rPr sz="27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etc.</a:t>
            </a:r>
            <a:endParaRPr sz="2700" b="0" i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91" name="Text Box 11290"/>
          <p:cNvSpPr txBox="1"/>
          <p:nvPr/>
        </p:nvSpPr>
        <p:spPr>
          <a:xfrm>
            <a:off x="3886200" y="6865144"/>
            <a:ext cx="4457700" cy="50673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700" b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hibernate.cfg.xml</a:t>
            </a:r>
            <a:endParaRPr sz="2700" b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1292" name="Text Box 11291"/>
          <p:cNvSpPr txBox="1"/>
          <p:nvPr/>
        </p:nvSpPr>
        <p:spPr>
          <a:xfrm>
            <a:off x="4114800" y="7658100"/>
            <a:ext cx="4457700" cy="50673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700" b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*.</a:t>
            </a:r>
            <a:r>
              <a:rPr sz="2700" b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hbm.xml</a:t>
            </a:r>
            <a:r>
              <a:rPr sz="2700" b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class mappings </a:t>
            </a:r>
            <a:endParaRPr sz="2700" b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93" name="Straight Connector 11292"/>
          <p:cNvSpPr/>
          <p:nvPr/>
        </p:nvSpPr>
        <p:spPr>
          <a:xfrm flipH="1">
            <a:off x="8343900" y="6743700"/>
            <a:ext cx="80010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4" name="Straight Connector 11293"/>
          <p:cNvSpPr/>
          <p:nvPr/>
        </p:nvSpPr>
        <p:spPr>
          <a:xfrm flipH="1">
            <a:off x="8572500" y="6972300"/>
            <a:ext cx="5715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5" name="Text Box 11294"/>
          <p:cNvSpPr txBox="1"/>
          <p:nvPr/>
        </p:nvSpPr>
        <p:spPr>
          <a:xfrm>
            <a:off x="5029200" y="6057900"/>
            <a:ext cx="2971800" cy="50673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700" b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SessionFactory</a:t>
            </a:r>
            <a:endParaRPr sz="2700" b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96" name="Straight Connector 11295"/>
          <p:cNvSpPr/>
          <p:nvPr/>
        </p:nvSpPr>
        <p:spPr>
          <a:xfrm flipH="1" flipV="1">
            <a:off x="8001000" y="6286500"/>
            <a:ext cx="114300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126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/>
              <a:t>Hibernate </a:t>
            </a:r>
            <a:r>
              <a:t>Architecture</a:t>
            </a:r>
            <a:r>
              <a:rPr lang="en-US"/>
              <a:t> Another Look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6800" y="2247900"/>
            <a:ext cx="15843250" cy="6696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433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Another View</a:t>
            </a:r>
          </a:p>
        </p:txBody>
      </p:sp>
      <p:pic>
        <p:nvPicPr>
          <p:cNvPr id="14340" name="Picture 143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2171700"/>
            <a:ext cx="11201400" cy="727948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1" name="Text Box 14340"/>
          <p:cNvSpPr txBox="1"/>
          <p:nvPr/>
        </p:nvSpPr>
        <p:spPr>
          <a:xfrm>
            <a:off x="3771900" y="9372600"/>
            <a:ext cx="7078980" cy="506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sz="2700" b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Source: Hibernate Reference Manual (online)</a:t>
            </a:r>
            <a:endParaRPr sz="2700" b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im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2935</Words>
  <Application>WPS Presentation</Application>
  <PresentationFormat>On-screen Show (4:3)</PresentationFormat>
  <Paragraphs>161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Arial</vt:lpstr>
      <vt:lpstr>Microsoft Sans Serif</vt:lpstr>
      <vt:lpstr>Lucida Sans Unicode</vt:lpstr>
      <vt:lpstr>Times New Roman</vt:lpstr>
      <vt:lpstr>Arial MT</vt:lpstr>
      <vt:lpstr>Tahoma</vt:lpstr>
      <vt:lpstr>Calibri</vt:lpstr>
      <vt:lpstr>Microsoft YaHei</vt:lpstr>
      <vt:lpstr>Arial Unicode MS</vt:lpstr>
      <vt:lpstr>Calibri</vt:lpstr>
      <vt:lpstr>Times New Roman</vt:lpstr>
      <vt:lpstr>Leelawadee UI</vt:lpstr>
      <vt:lpstr>Courier New</vt:lpstr>
      <vt:lpstr>Office Theme</vt:lpstr>
      <vt:lpstr>Jim</vt:lpstr>
      <vt:lpstr>Database Applications with JDBC in Java SE  Applications</vt:lpstr>
      <vt:lpstr>Introduction to relational databases and  SQL</vt:lpstr>
      <vt:lpstr>What Hibernate Does</vt:lpstr>
      <vt:lpstr>Hibernate Features</vt:lpstr>
      <vt:lpstr>Supported Databases In Hibernate</vt:lpstr>
      <vt:lpstr>Supported Databases In Hibernate</vt:lpstr>
      <vt:lpstr>Application Architecture</vt:lpstr>
      <vt:lpstr>Application Architecture</vt:lpstr>
      <vt:lpstr>Another View</vt:lpstr>
      <vt:lpstr>Example of Persisting an Object</vt:lpstr>
      <vt:lpstr>Example of Retrieving an Object</vt:lpstr>
      <vt:lpstr>Using Named Parameters in 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Applications with JDBC in Java SE  Applications</dc:title>
  <dc:creator/>
  <cp:lastModifiedBy>Steve Sam</cp:lastModifiedBy>
  <cp:revision>4</cp:revision>
  <dcterms:created xsi:type="dcterms:W3CDTF">2022-10-06T15:32:00Z</dcterms:created>
  <dcterms:modified xsi:type="dcterms:W3CDTF">2022-10-09T14:51:44Z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2021-04-01T11:00:00Z</vt:filetime>
  </property>
  <property fmtid="{D5CDD505-2E9C-101B-9397-08002B2CF9AE}" pid="3" name="LastSaved">
    <vt:filetime>2022-10-06T11:00:00Z</vt:filetime>
  </property>
  <property fmtid="{D5CDD505-2E9C-101B-9397-08002B2CF9AE}" pid="4" name="ICV">
    <vt:lpwstr>CF45CCB12DE34018BFD9B4E1811110C1</vt:lpwstr>
  </property>
  <property fmtid="{D5CDD505-2E9C-101B-9397-08002B2CF9AE}" pid="5" name="KSOProductBuildVer">
    <vt:lpwstr>1033-11.2.0.11341</vt:lpwstr>
  </property>
</Properties>
</file>