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74" r:id="rId18"/>
    <p:sldId id="275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1571" y="4204461"/>
            <a:ext cx="940485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04922" y="5582767"/>
            <a:ext cx="13678154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719"/>
            <a:ext cx="102107" cy="3200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5759"/>
            <a:ext cx="118262" cy="640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103377" cy="3200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5760"/>
            <a:ext cx="120090" cy="640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2543" y="752931"/>
            <a:ext cx="8582913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936" y="1742693"/>
            <a:ext cx="16772127" cy="5558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697" y="3185871"/>
            <a:ext cx="955230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spc="165" dirty="0"/>
              <a:t>W</a:t>
            </a:r>
            <a:r>
              <a:rPr sz="6800" spc="-20" dirty="0"/>
              <a:t>orking</a:t>
            </a:r>
            <a:r>
              <a:rPr sz="6800" spc="-425" dirty="0"/>
              <a:t> </a:t>
            </a:r>
            <a:r>
              <a:rPr sz="6800" spc="-220" dirty="0"/>
              <a:t>with</a:t>
            </a:r>
            <a:r>
              <a:rPr sz="6800" spc="-395" dirty="0"/>
              <a:t> </a:t>
            </a:r>
            <a:r>
              <a:rPr sz="6800" spc="15" dirty="0"/>
              <a:t>I</a:t>
            </a:r>
            <a:r>
              <a:rPr sz="6800" spc="5" dirty="0"/>
              <a:t>n</a:t>
            </a:r>
            <a:r>
              <a:rPr sz="6800" spc="-145" dirty="0"/>
              <a:t>heri</a:t>
            </a:r>
            <a:r>
              <a:rPr sz="6800" spc="-229" dirty="0"/>
              <a:t>t</a:t>
            </a:r>
            <a:r>
              <a:rPr sz="6800" spc="160" dirty="0"/>
              <a:t>ance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40255" y="4789373"/>
            <a:ext cx="110724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Principles</a:t>
            </a:r>
            <a:r>
              <a:rPr sz="4500" spc="-2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45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Object-Oriented</a:t>
            </a:r>
            <a:r>
              <a:rPr sz="4500" spc="-2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Programming</a:t>
            </a:r>
            <a:endParaRPr sz="4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01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Encapsulation</a:t>
            </a:r>
            <a:endParaRPr spc="60" dirty="0"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6865" marR="5080">
              <a:lnSpc>
                <a:spcPct val="109000"/>
              </a:lnSpc>
              <a:spcBef>
                <a:spcPts val="95"/>
              </a:spcBef>
            </a:pPr>
            <a:r>
              <a:rPr spc="95" dirty="0"/>
              <a:t>Encapsulating</a:t>
            </a:r>
            <a:r>
              <a:rPr spc="-235" dirty="0"/>
              <a:t> </a:t>
            </a:r>
            <a:r>
              <a:rPr spc="105" dirty="0"/>
              <a:t>the</a:t>
            </a:r>
            <a:r>
              <a:rPr spc="-215" dirty="0"/>
              <a:t> </a:t>
            </a:r>
            <a:r>
              <a:rPr spc="70" dirty="0"/>
              <a:t>data</a:t>
            </a:r>
            <a:r>
              <a:rPr spc="-245" dirty="0"/>
              <a:t> </a:t>
            </a:r>
            <a:r>
              <a:rPr spc="70" dirty="0"/>
              <a:t>stored</a:t>
            </a:r>
            <a:r>
              <a:rPr spc="-229" dirty="0"/>
              <a:t> </a:t>
            </a:r>
            <a:r>
              <a:rPr spc="55" dirty="0"/>
              <a:t>in</a:t>
            </a:r>
            <a:r>
              <a:rPr spc="-225" dirty="0"/>
              <a:t> </a:t>
            </a:r>
            <a:r>
              <a:rPr spc="50" dirty="0"/>
              <a:t>your </a:t>
            </a:r>
            <a:r>
              <a:rPr spc="-985" dirty="0"/>
              <a:t> </a:t>
            </a:r>
            <a:r>
              <a:rPr spc="80" dirty="0"/>
              <a:t>classes </a:t>
            </a:r>
            <a:r>
              <a:rPr spc="75" dirty="0"/>
              <a:t>consists </a:t>
            </a:r>
            <a:r>
              <a:rPr spc="55" dirty="0"/>
              <a:t>in </a:t>
            </a:r>
            <a:r>
              <a:rPr spc="85" dirty="0"/>
              <a:t>hiding </a:t>
            </a:r>
            <a:r>
              <a:rPr spc="65" dirty="0"/>
              <a:t>it </a:t>
            </a:r>
            <a:r>
              <a:rPr dirty="0"/>
              <a:t>from </a:t>
            </a:r>
            <a:r>
              <a:rPr spc="105" dirty="0"/>
              <a:t>the </a:t>
            </a:r>
            <a:r>
              <a:rPr spc="-985" dirty="0"/>
              <a:t> </a:t>
            </a:r>
            <a:r>
              <a:rPr spc="45" dirty="0"/>
              <a:t>users</a:t>
            </a:r>
            <a:r>
              <a:rPr spc="-220" dirty="0"/>
              <a:t> </a:t>
            </a:r>
            <a:r>
              <a:rPr spc="35" dirty="0"/>
              <a:t>of</a:t>
            </a:r>
            <a:r>
              <a:rPr spc="-225" dirty="0"/>
              <a:t> </a:t>
            </a:r>
            <a:r>
              <a:rPr spc="65" dirty="0"/>
              <a:t>this</a:t>
            </a:r>
            <a:r>
              <a:rPr spc="-200" dirty="0"/>
              <a:t> </a:t>
            </a:r>
            <a:r>
              <a:rPr spc="85" dirty="0"/>
              <a:t>class</a:t>
            </a:r>
            <a:endParaRPr spc="8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4732" y="1519427"/>
            <a:ext cx="6429756" cy="72481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81670" y="2869818"/>
            <a:ext cx="57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7650" y="1214340"/>
          <a:ext cx="6681470" cy="389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1320"/>
                <a:gridCol w="1951355"/>
                <a:gridCol w="1788794"/>
              </a:tblGrid>
              <a:tr h="8499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class</a:t>
                      </a:r>
                      <a:r>
                        <a:rPr sz="3600" spc="-5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City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0665">
                        <a:lnSpc>
                          <a:spcPct val="100000"/>
                        </a:lnSpc>
                      </a:pP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3045311">
                <a:tc>
                  <a:txBody>
                    <a:bodyPr/>
                    <a:lstStyle/>
                    <a:p>
                      <a:pPr marL="910590" marR="102235">
                        <a:lnSpc>
                          <a:spcPct val="100000"/>
                        </a:lnSpc>
                        <a:spcBef>
                          <a:spcPts val="2120"/>
                        </a:spcBef>
                      </a:pPr>
                      <a:r>
                        <a:rPr sz="36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  </a:t>
                      </a:r>
                      <a:r>
                        <a:rPr sz="36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235"/>
                        </a:spcBef>
                      </a:pPr>
                      <a:r>
                        <a:rPr sz="36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924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120"/>
                        </a:spcBef>
                      </a:pPr>
                      <a:r>
                        <a:rPr sz="36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 </a:t>
                      </a:r>
                      <a:r>
                        <a:rPr sz="3600" spc="-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name</a:t>
                      </a:r>
                      <a:r>
                        <a:rPr sz="36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 </a:t>
                      </a:r>
                      <a:r>
                        <a:rPr sz="36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3600" spc="-8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spc="-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populatio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924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9863" y="6143370"/>
            <a:ext cx="7352665" cy="331787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modeled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defines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composed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population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662298"/>
            <a:ext cx="9250045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Exposing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fields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bad </a:t>
            </a:r>
            <a:r>
              <a:rPr sz="3600" b="1" spc="-10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practice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11760">
              <a:lnSpc>
                <a:spcPct val="163000"/>
              </a:lnSpc>
            </a:pP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Encapsulating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consists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hiding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fields </a:t>
            </a:r>
            <a:r>
              <a:rPr sz="3600" b="1" spc="-10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expose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through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accessors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0737" y="3818894"/>
            <a:ext cx="3365929" cy="26192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387978"/>
            <a:ext cx="9344025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bad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practice?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748030">
              <a:lnSpc>
                <a:spcPct val="100000"/>
              </a:lnSpc>
              <a:spcBef>
                <a:spcPts val="2700"/>
              </a:spcBef>
            </a:pPr>
            <a:r>
              <a:rPr sz="3600" b="1" spc="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Suppose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population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greater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than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zero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1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Exposing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population</a:t>
            </a:r>
            <a:r>
              <a:rPr sz="36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field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prevents</a:t>
            </a:r>
            <a:r>
              <a:rPr sz="3600" b="1" spc="-1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600" b="1" spc="-1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being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able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validate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1836" y="3248151"/>
            <a:ext cx="3759200" cy="375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2044" y="855091"/>
            <a:ext cx="15694660" cy="779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4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000" spc="-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806450" marR="9621520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4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000" spc="-4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684020" marR="5278755" indent="-878205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City(String name,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population)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-1789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name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684020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30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(population</a:t>
            </a:r>
            <a:r>
              <a:rPr sz="3000" spc="-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3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3000" spc="-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563495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3000" spc="-3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000" spc="-3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IllegalArgumentException(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684020" marR="5080" indent="4395470">
              <a:lnSpc>
                <a:spcPct val="100000"/>
              </a:lnSpc>
            </a:pPr>
            <a:r>
              <a:rPr sz="3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"Population cannot be </a:t>
            </a:r>
            <a:r>
              <a:rPr sz="3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 </a:t>
            </a:r>
            <a:r>
              <a:rPr sz="3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negative number"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3000" spc="-1789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population;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684020" marR="8479155" indent="-878205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 int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getPopulation()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-1789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000" spc="-4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this.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2044" y="855091"/>
            <a:ext cx="14728190" cy="825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4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000" spc="-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806450" marR="8655050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4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000" spc="-4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684020" marR="8197850" indent="-878205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 getName()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-1789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0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684020" marR="7512050" indent="-87820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 int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getPopulation()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-1789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000" spc="-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this.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0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000" spc="-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raiseBy(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000" spc="-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percentage)</a:t>
            </a:r>
            <a:r>
              <a:rPr sz="3000" spc="-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684020" marR="5080">
              <a:lnSpc>
                <a:spcPct val="100000"/>
              </a:lnSpc>
            </a:pP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*(100 </a:t>
            </a: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percentage)/100; </a:t>
            </a:r>
            <a:r>
              <a:rPr sz="3000" spc="-1789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000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</a:t>
            </a:r>
            <a:r>
              <a:rPr sz="3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0" y="45719"/>
            <a:ext cx="118745" cy="96011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37118" y="4234688"/>
            <a:ext cx="736854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Let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code!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Let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action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137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What</a:t>
            </a:r>
            <a:r>
              <a:rPr spc="-170" dirty="0"/>
              <a:t> </a:t>
            </a:r>
            <a:r>
              <a:rPr spc="40" dirty="0"/>
              <a:t>did</a:t>
            </a:r>
            <a:r>
              <a:rPr spc="-165" dirty="0"/>
              <a:t> </a:t>
            </a:r>
            <a:r>
              <a:rPr spc="75" dirty="0"/>
              <a:t>you</a:t>
            </a:r>
            <a:r>
              <a:rPr spc="-170" dirty="0"/>
              <a:t> </a:t>
            </a:r>
            <a:r>
              <a:rPr spc="25" dirty="0"/>
              <a:t>learn?</a:t>
            </a:r>
            <a:endParaRPr spc="25" dirty="0"/>
          </a:p>
          <a:p>
            <a:pPr marL="7642860" indent="-452120">
              <a:lnSpc>
                <a:spcPct val="100000"/>
              </a:lnSpc>
              <a:spcBef>
                <a:spcPts val="2700"/>
              </a:spcBef>
              <a:buAutoNum type="arabicParenR"/>
              <a:tabLst>
                <a:tab pos="7644130" algn="l"/>
              </a:tabLst>
            </a:pPr>
            <a:r>
              <a:rPr spc="50" dirty="0"/>
              <a:t>Abstraction</a:t>
            </a:r>
            <a:endParaRPr spc="50" dirty="0"/>
          </a:p>
          <a:p>
            <a:pPr marL="7985125" lvl="1" indent="-433705">
              <a:lnSpc>
                <a:spcPct val="100000"/>
              </a:lnSpc>
              <a:spcBef>
                <a:spcPts val="900"/>
              </a:spcBef>
              <a:buSzPct val="75000"/>
              <a:buFont typeface="Segoe UI" panose="020B0502040204020203"/>
              <a:buChar char="-"/>
              <a:tabLst>
                <a:tab pos="7985125" algn="l"/>
                <a:tab pos="7986395" algn="l"/>
              </a:tabLst>
            </a:pPr>
            <a:r>
              <a:rPr sz="3600" b="1" spc="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Designing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needs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7985125" lvl="1" indent="-433705">
              <a:lnSpc>
                <a:spcPct val="100000"/>
              </a:lnSpc>
              <a:spcBef>
                <a:spcPts val="900"/>
              </a:spcBef>
              <a:buSzPct val="75000"/>
              <a:buFont typeface="Segoe UI" panose="020B0502040204020203"/>
              <a:buChar char="-"/>
              <a:tabLst>
                <a:tab pos="7985125" algn="l"/>
                <a:tab pos="7986395" algn="l"/>
              </a:tabLst>
            </a:pP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Keeping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them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simple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7732395" indent="-541655">
              <a:lnSpc>
                <a:spcPct val="100000"/>
              </a:lnSpc>
              <a:spcBef>
                <a:spcPts val="2705"/>
              </a:spcBef>
              <a:buAutoNum type="arabicParenR"/>
              <a:tabLst>
                <a:tab pos="7733665" algn="l"/>
              </a:tabLst>
            </a:pPr>
            <a:r>
              <a:rPr spc="65" dirty="0"/>
              <a:t>Encapsulation</a:t>
            </a:r>
            <a:endParaRPr spc="65" dirty="0"/>
          </a:p>
          <a:p>
            <a:pPr marL="7985125" lvl="1" indent="-433705">
              <a:lnSpc>
                <a:spcPct val="100000"/>
              </a:lnSpc>
              <a:spcBef>
                <a:spcPts val="900"/>
              </a:spcBef>
              <a:buSzPct val="75000"/>
              <a:buFont typeface="Segoe UI" panose="020B0502040204020203"/>
              <a:buChar char="-"/>
              <a:tabLst>
                <a:tab pos="7985125" algn="l"/>
                <a:tab pos="7986395" algn="l"/>
              </a:tabLst>
            </a:pP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Hiding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internal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7985125" marR="5080" lvl="1" indent="-433070">
              <a:lnSpc>
                <a:spcPct val="100000"/>
              </a:lnSpc>
              <a:spcBef>
                <a:spcPts val="900"/>
              </a:spcBef>
              <a:buSzPct val="75000"/>
              <a:buFont typeface="Segoe UI" panose="020B0502040204020203"/>
              <a:buChar char="-"/>
              <a:tabLst>
                <a:tab pos="7985125" algn="l"/>
                <a:tab pos="7986395" algn="l"/>
              </a:tabLst>
            </a:pPr>
            <a:r>
              <a:rPr sz="3600" b="1" spc="-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outside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0679" y="2012390"/>
            <a:ext cx="26930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5400" spc="175" dirty="0">
                <a:solidFill>
                  <a:srgbClr val="FFFFFF"/>
                </a:solidFill>
              </a:rPr>
              <a:t>Module </a:t>
            </a:r>
            <a:r>
              <a:rPr sz="5400" spc="-1614" dirty="0">
                <a:solidFill>
                  <a:srgbClr val="FFFFFF"/>
                </a:solidFill>
              </a:rPr>
              <a:t> </a:t>
            </a:r>
            <a:r>
              <a:rPr sz="5400" spc="45" dirty="0">
                <a:solidFill>
                  <a:srgbClr val="FFFFFF"/>
                </a:solidFill>
              </a:rPr>
              <a:t>Wrap</a:t>
            </a:r>
            <a:r>
              <a:rPr sz="5400" spc="-405" dirty="0">
                <a:solidFill>
                  <a:srgbClr val="FFFFFF"/>
                </a:solidFill>
              </a:rPr>
              <a:t> </a:t>
            </a:r>
            <a:r>
              <a:rPr sz="5400" spc="220" dirty="0">
                <a:solidFill>
                  <a:srgbClr val="FFFFFF"/>
                </a:solidFill>
              </a:rPr>
              <a:t>Up</a:t>
            </a:r>
            <a:endParaRPr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7118" y="2348610"/>
            <a:ext cx="9119235" cy="557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395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Introducing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principles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Object-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Oriented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Programming</a:t>
            </a:r>
            <a:b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</a:br>
            <a:b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</a:br>
            <a:r>
              <a:rPr lang="en-US"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Abstraction in Java</a:t>
            </a:r>
            <a:br>
              <a:rPr lang="en-US"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</a:br>
            <a:br>
              <a:rPr lang="en-US"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</a:b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design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encapsulate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3600" b="1" spc="-10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3600" b="1" spc="-1065" dirty="0">
              <a:solidFill>
                <a:srgbClr val="EF5A28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1123950">
              <a:lnSpc>
                <a:spcPct val="100000"/>
              </a:lnSpc>
              <a:spcBef>
                <a:spcPts val="100"/>
              </a:spcBef>
            </a:pP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12395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 to extend a class with another class</a:t>
            </a:r>
            <a:endParaRPr sz="3600" b="1" spc="100" dirty="0">
              <a:solidFill>
                <a:srgbClr val="EF5A28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030" y="2835909"/>
            <a:ext cx="23939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FFFFFF"/>
                </a:solidFill>
              </a:rPr>
              <a:t>Agenda</a:t>
            </a:r>
            <a:endParaRPr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091" y="4065778"/>
            <a:ext cx="1348549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0" dirty="0"/>
              <a:t>What</a:t>
            </a:r>
            <a:r>
              <a:rPr sz="6000" spc="-375" dirty="0"/>
              <a:t> </a:t>
            </a:r>
            <a:r>
              <a:rPr sz="6000" spc="-60" dirty="0"/>
              <a:t>is</a:t>
            </a:r>
            <a:r>
              <a:rPr sz="6000" spc="-350" dirty="0"/>
              <a:t> </a:t>
            </a:r>
            <a:r>
              <a:rPr sz="6000" spc="20" dirty="0"/>
              <a:t>Object-Oriented</a:t>
            </a:r>
            <a:r>
              <a:rPr sz="6000" spc="-350" dirty="0"/>
              <a:t> </a:t>
            </a:r>
            <a:r>
              <a:rPr sz="6000" spc="120" dirty="0"/>
              <a:t>Programming?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The</a:t>
            </a:r>
            <a:r>
              <a:rPr spc="-360" dirty="0"/>
              <a:t> </a:t>
            </a:r>
            <a:r>
              <a:rPr spc="45" dirty="0"/>
              <a:t>Four</a:t>
            </a:r>
            <a:r>
              <a:rPr spc="-335" dirty="0"/>
              <a:t> </a:t>
            </a:r>
            <a:r>
              <a:rPr spc="-20" dirty="0"/>
              <a:t>Principles</a:t>
            </a:r>
            <a:r>
              <a:rPr spc="-375" dirty="0"/>
              <a:t> </a:t>
            </a:r>
            <a:r>
              <a:rPr spc="-50" dirty="0"/>
              <a:t>of</a:t>
            </a:r>
            <a:r>
              <a:rPr spc="-335" dirty="0"/>
              <a:t> </a:t>
            </a:r>
            <a:r>
              <a:rPr spc="409" dirty="0"/>
              <a:t>OOP</a:t>
            </a:r>
            <a:endParaRPr spc="409" dirty="0"/>
          </a:p>
        </p:txBody>
      </p:sp>
      <p:sp>
        <p:nvSpPr>
          <p:cNvPr id="3" name="object 3"/>
          <p:cNvSpPr txBox="1"/>
          <p:nvPr/>
        </p:nvSpPr>
        <p:spPr>
          <a:xfrm>
            <a:off x="2056002" y="7161403"/>
            <a:ext cx="2408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Abstraction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30198" y="7161403"/>
            <a:ext cx="29114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Polymorphism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2300" y="7161403"/>
            <a:ext cx="2931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Encapsulation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91521" y="7161403"/>
            <a:ext cx="23717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400" b="1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eri</a:t>
            </a:r>
            <a:r>
              <a:rPr sz="3400" b="1" spc="-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ance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65406" y="3768862"/>
            <a:ext cx="2720279" cy="27492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9914" y="3768862"/>
            <a:ext cx="2674558" cy="27492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2470" y="3776189"/>
            <a:ext cx="2416996" cy="27346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5612" y="3880196"/>
            <a:ext cx="2601282" cy="260128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8430" y="4065778"/>
            <a:ext cx="9384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5" dirty="0"/>
              <a:t>Abstracting</a:t>
            </a:r>
            <a:r>
              <a:rPr sz="6000" spc="-365" dirty="0"/>
              <a:t> </a:t>
            </a:r>
            <a:r>
              <a:rPr sz="6000" spc="130" dirty="0"/>
              <a:t>Concrete</a:t>
            </a:r>
            <a:r>
              <a:rPr sz="6000" spc="-380" dirty="0"/>
              <a:t> </a:t>
            </a:r>
            <a:r>
              <a:rPr sz="6000" spc="95" dirty="0"/>
              <a:t>Ideas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4393" y="4204461"/>
            <a:ext cx="39535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Abst</a:t>
            </a:r>
            <a:r>
              <a:rPr sz="60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6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action</a:t>
            </a:r>
            <a:endParaRPr sz="6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6865" marR="5080">
              <a:lnSpc>
                <a:spcPct val="109000"/>
              </a:lnSpc>
              <a:spcBef>
                <a:spcPts val="95"/>
              </a:spcBef>
            </a:pPr>
            <a:r>
              <a:rPr spc="90" dirty="0"/>
              <a:t>Abstraction </a:t>
            </a:r>
            <a:r>
              <a:rPr spc="25" dirty="0"/>
              <a:t>is </a:t>
            </a:r>
            <a:r>
              <a:rPr spc="100" dirty="0"/>
              <a:t>about </a:t>
            </a:r>
            <a:r>
              <a:rPr spc="70" dirty="0"/>
              <a:t>finding </a:t>
            </a:r>
            <a:r>
              <a:rPr spc="105" dirty="0"/>
              <a:t>the </a:t>
            </a:r>
            <a:r>
              <a:rPr spc="110" dirty="0"/>
              <a:t> </a:t>
            </a:r>
            <a:r>
              <a:rPr spc="130" dirty="0"/>
              <a:t>concepts</a:t>
            </a:r>
            <a:r>
              <a:rPr spc="-240" dirty="0"/>
              <a:t> </a:t>
            </a:r>
            <a:r>
              <a:rPr spc="80" dirty="0"/>
              <a:t>you</a:t>
            </a:r>
            <a:r>
              <a:rPr spc="-215" dirty="0"/>
              <a:t> </a:t>
            </a:r>
            <a:r>
              <a:rPr spc="120" dirty="0"/>
              <a:t>need</a:t>
            </a:r>
            <a:r>
              <a:rPr spc="-245" dirty="0"/>
              <a:t> </a:t>
            </a:r>
            <a:r>
              <a:rPr spc="10" dirty="0"/>
              <a:t>for</a:t>
            </a:r>
            <a:r>
              <a:rPr spc="-210" dirty="0"/>
              <a:t> </a:t>
            </a:r>
            <a:r>
              <a:rPr spc="105" dirty="0"/>
              <a:t>the</a:t>
            </a:r>
            <a:r>
              <a:rPr spc="-220" dirty="0"/>
              <a:t> </a:t>
            </a:r>
            <a:r>
              <a:rPr spc="85" dirty="0"/>
              <a:t>application </a:t>
            </a:r>
            <a:r>
              <a:rPr spc="-985" dirty="0"/>
              <a:t> </a:t>
            </a:r>
            <a:r>
              <a:rPr spc="80" dirty="0"/>
              <a:t>you</a:t>
            </a:r>
            <a:r>
              <a:rPr spc="-225" dirty="0"/>
              <a:t> </a:t>
            </a:r>
            <a:r>
              <a:rPr spc="35" dirty="0"/>
              <a:t>are</a:t>
            </a:r>
            <a:r>
              <a:rPr spc="-225" dirty="0"/>
              <a:t> </a:t>
            </a:r>
            <a:r>
              <a:rPr spc="100" dirty="0"/>
              <a:t>developping</a:t>
            </a:r>
            <a:endParaRPr spc="10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772" y="1563624"/>
            <a:ext cx="7080504" cy="71597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045079"/>
            <a:ext cx="987107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computes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statistics</a:t>
            </a:r>
            <a:r>
              <a:rPr sz="3600" b="1" spc="-1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cities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made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things…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69595">
              <a:lnSpc>
                <a:spcPct val="163000"/>
              </a:lnSpc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only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city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population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abstraction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0737" y="3818894"/>
            <a:ext cx="3365929" cy="26192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6700" y="1888997"/>
            <a:ext cx="50222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600" spc="-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 panose="02070309020205020404"/>
              <a:cs typeface="Courier New" panose="02070309020205020404"/>
            </a:endParaRPr>
          </a:p>
          <a:p>
            <a:pPr marL="891540" marR="5080">
              <a:lnSpc>
                <a:spcPct val="100000"/>
              </a:lnSpc>
            </a:pP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9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600" spc="-6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population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63" y="6143370"/>
            <a:ext cx="7352665" cy="331787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modeled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defines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composed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population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3346" y="4065778"/>
            <a:ext cx="66205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5" dirty="0"/>
              <a:t>Encapsulating</a:t>
            </a:r>
            <a:r>
              <a:rPr sz="6000" spc="-425" dirty="0"/>
              <a:t> </a:t>
            </a:r>
            <a:r>
              <a:rPr sz="6000" dirty="0"/>
              <a:t>Data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</Words>
  <Application>WPS Presentation</Application>
  <PresentationFormat>On-screen Show (4:3)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Tahoma</vt:lpstr>
      <vt:lpstr>Courier New</vt:lpstr>
      <vt:lpstr>Times New Roman</vt:lpstr>
      <vt:lpstr>Segoe UI</vt:lpstr>
      <vt:lpstr>Calibri</vt:lpstr>
      <vt:lpstr>Microsoft YaHei</vt:lpstr>
      <vt:lpstr>Arial Unicode MS</vt:lpstr>
      <vt:lpstr>Office Theme</vt:lpstr>
      <vt:lpstr>Working with Inheritance</vt:lpstr>
      <vt:lpstr>Agenda</vt:lpstr>
      <vt:lpstr>What is Object-Oriented Programming?</vt:lpstr>
      <vt:lpstr>The Four Principles of OOP</vt:lpstr>
      <vt:lpstr>Abstracting Concrete Ideas</vt:lpstr>
      <vt:lpstr>PowerPoint 演示文稿</vt:lpstr>
      <vt:lpstr>PowerPoint 演示文稿</vt:lpstr>
      <vt:lpstr>PowerPoint 演示文稿</vt:lpstr>
      <vt:lpstr>Encapsulating Data</vt:lpstr>
      <vt:lpstr>Encapsulation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Module 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Inheritance</dc:title>
  <dc:creator>Ann Grafelman</dc:creator>
  <cp:lastModifiedBy>steve</cp:lastModifiedBy>
  <cp:revision>3</cp:revision>
  <dcterms:created xsi:type="dcterms:W3CDTF">2022-09-27T15:43:00Z</dcterms:created>
  <dcterms:modified xsi:type="dcterms:W3CDTF">2022-09-28T14:26:52Z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2021-09-10T11:00:00Z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2022-09-27T11:00:00Z</vt:filetime>
  </property>
  <property fmtid="{D5CDD505-2E9C-101B-9397-08002B2CF9AE}" pid="5" name="ICV">
    <vt:lpwstr>7B6725808ABA49948C2A0342609F5E11</vt:lpwstr>
  </property>
  <property fmtid="{D5CDD505-2E9C-101B-9397-08002B2CF9AE}" pid="6" name="KSOProductBuildVer">
    <vt:lpwstr>1033-11.2.0.11341</vt:lpwstr>
  </property>
</Properties>
</file>