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2" r:id="rId36"/>
    <p:sldId id="296" r:id="rId37"/>
    <p:sldId id="297" r:id="rId38"/>
    <p:sldId id="298" r:id="rId39"/>
    <p:sldId id="299" r:id="rId40"/>
    <p:sldId id="301" r:id="rId41"/>
    <p:sldId id="288" r:id="rId42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94179" y="3379723"/>
            <a:ext cx="14899640" cy="2046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8793" y="581406"/>
            <a:ext cx="9670412" cy="1643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8094" y="2981451"/>
            <a:ext cx="15751810" cy="484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4876" y="3183636"/>
            <a:ext cx="129813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45" dirty="0">
                <a:solidFill>
                  <a:srgbClr val="404040"/>
                </a:solidFill>
              </a:rPr>
              <a:t>M</a:t>
            </a:r>
            <a:r>
              <a:rPr sz="6800" spc="105" dirty="0">
                <a:solidFill>
                  <a:srgbClr val="404040"/>
                </a:solidFill>
              </a:rPr>
              <a:t>e</a:t>
            </a:r>
            <a:r>
              <a:rPr sz="6800" spc="550" dirty="0">
                <a:solidFill>
                  <a:srgbClr val="404040"/>
                </a:solidFill>
              </a:rPr>
              <a:t>t</a:t>
            </a:r>
            <a:r>
              <a:rPr sz="6800" spc="150" dirty="0">
                <a:solidFill>
                  <a:srgbClr val="404040"/>
                </a:solidFill>
              </a:rPr>
              <a:t>ho</a:t>
            </a:r>
            <a:r>
              <a:rPr sz="6800" spc="155" dirty="0">
                <a:solidFill>
                  <a:srgbClr val="404040"/>
                </a:solidFill>
              </a:rPr>
              <a:t>d</a:t>
            </a:r>
            <a:r>
              <a:rPr sz="6800" spc="-150" dirty="0">
                <a:solidFill>
                  <a:srgbClr val="404040"/>
                </a:solidFill>
              </a:rPr>
              <a:t> </a:t>
            </a:r>
            <a:r>
              <a:rPr sz="6800" spc="-105" dirty="0">
                <a:solidFill>
                  <a:srgbClr val="404040"/>
                </a:solidFill>
              </a:rPr>
              <a:t>O</a:t>
            </a:r>
            <a:r>
              <a:rPr sz="6800" spc="-5" dirty="0">
                <a:solidFill>
                  <a:srgbClr val="404040"/>
                </a:solidFill>
              </a:rPr>
              <a:t>v</a:t>
            </a:r>
            <a:r>
              <a:rPr sz="6800" spc="5" dirty="0">
                <a:solidFill>
                  <a:srgbClr val="404040"/>
                </a:solidFill>
              </a:rPr>
              <a:t>e</a:t>
            </a:r>
            <a:r>
              <a:rPr sz="6800" spc="-5" dirty="0">
                <a:solidFill>
                  <a:srgbClr val="404040"/>
                </a:solidFill>
              </a:rPr>
              <a:t>r</a:t>
            </a:r>
            <a:r>
              <a:rPr sz="6800" spc="-10" dirty="0">
                <a:solidFill>
                  <a:srgbClr val="404040"/>
                </a:solidFill>
              </a:rPr>
              <a:t>l</a:t>
            </a:r>
            <a:r>
              <a:rPr sz="6800" spc="35" dirty="0">
                <a:solidFill>
                  <a:srgbClr val="404040"/>
                </a:solidFill>
              </a:rPr>
              <a:t>oa</a:t>
            </a:r>
            <a:r>
              <a:rPr sz="6800" spc="45" dirty="0">
                <a:solidFill>
                  <a:srgbClr val="404040"/>
                </a:solidFill>
              </a:rPr>
              <a:t>d</a:t>
            </a:r>
            <a:r>
              <a:rPr sz="6800" spc="-110" dirty="0">
                <a:solidFill>
                  <a:srgbClr val="404040"/>
                </a:solidFill>
              </a:rPr>
              <a:t>i</a:t>
            </a:r>
            <a:r>
              <a:rPr sz="6800" spc="155" dirty="0">
                <a:solidFill>
                  <a:srgbClr val="404040"/>
                </a:solidFill>
              </a:rPr>
              <a:t>n</a:t>
            </a:r>
            <a:r>
              <a:rPr sz="6800" spc="160" dirty="0">
                <a:solidFill>
                  <a:srgbClr val="404040"/>
                </a:solidFill>
              </a:rPr>
              <a:t>g</a:t>
            </a:r>
            <a:r>
              <a:rPr sz="6800" spc="-160" dirty="0">
                <a:solidFill>
                  <a:srgbClr val="404040"/>
                </a:solidFill>
              </a:rPr>
              <a:t> </a:t>
            </a:r>
            <a:r>
              <a:rPr sz="6800" spc="-375" dirty="0">
                <a:solidFill>
                  <a:srgbClr val="404040"/>
                </a:solidFill>
              </a:rPr>
              <a:t>&amp;</a:t>
            </a:r>
            <a:r>
              <a:rPr sz="6800" spc="-160" dirty="0">
                <a:solidFill>
                  <a:srgbClr val="404040"/>
                </a:solidFill>
              </a:rPr>
              <a:t> </a:t>
            </a:r>
            <a:r>
              <a:rPr sz="6800" spc="-105" dirty="0">
                <a:solidFill>
                  <a:srgbClr val="404040"/>
                </a:solidFill>
              </a:rPr>
              <a:t>O</a:t>
            </a:r>
            <a:r>
              <a:rPr sz="6800" spc="-5" dirty="0">
                <a:solidFill>
                  <a:srgbClr val="404040"/>
                </a:solidFill>
              </a:rPr>
              <a:t>v</a:t>
            </a:r>
            <a:r>
              <a:rPr sz="6800" spc="5" dirty="0">
                <a:solidFill>
                  <a:srgbClr val="404040"/>
                </a:solidFill>
              </a:rPr>
              <a:t>e</a:t>
            </a:r>
            <a:r>
              <a:rPr sz="6800" spc="35" dirty="0">
                <a:solidFill>
                  <a:srgbClr val="404040"/>
                </a:solidFill>
              </a:rPr>
              <a:t>rr</a:t>
            </a:r>
            <a:r>
              <a:rPr sz="6800" spc="15" dirty="0">
                <a:solidFill>
                  <a:srgbClr val="404040"/>
                </a:solidFill>
              </a:rPr>
              <a:t>i</a:t>
            </a:r>
            <a:r>
              <a:rPr sz="6800" spc="265" dirty="0">
                <a:solidFill>
                  <a:srgbClr val="404040"/>
                </a:solidFill>
              </a:rPr>
              <a:t>d</a:t>
            </a:r>
            <a:r>
              <a:rPr sz="6800" spc="-110" dirty="0">
                <a:solidFill>
                  <a:srgbClr val="404040"/>
                </a:solidFill>
              </a:rPr>
              <a:t>i</a:t>
            </a:r>
            <a:r>
              <a:rPr sz="6800" spc="155" dirty="0">
                <a:solidFill>
                  <a:srgbClr val="404040"/>
                </a:solidFill>
              </a:rPr>
              <a:t>ng</a:t>
            </a:r>
            <a:endParaRPr sz="6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1022" y="4201668"/>
            <a:ext cx="12105005" cy="4378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0905" marR="5080" indent="-878840">
              <a:lnSpc>
                <a:spcPct val="109000"/>
              </a:lnSpc>
              <a:spcBef>
                <a:spcPts val="9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calculateTakeOffWeight(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luggageWeight,</a:t>
            </a:r>
            <a:r>
              <a:rPr sz="2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passengersWight)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luggageWeight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passengersWight;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 MT"/>
              <a:cs typeface="Arial MT"/>
            </a:endParaRPr>
          </a:p>
          <a:p>
            <a:pPr marL="890905" marR="649605" indent="-878840">
              <a:lnSpc>
                <a:spcPct val="112000"/>
              </a:lnSpc>
              <a:spcBef>
                <a:spcPts val="5"/>
              </a:spcBef>
            </a:pP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calculateTakeOffWeight(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luggageWeight,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passengersWight)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) (luggageWeight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passengersWight);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C00000"/>
                </a:solidFill>
                <a:latin typeface="Arial MT"/>
                <a:cs typeface="Arial MT"/>
              </a:rPr>
              <a:t>// </a:t>
            </a:r>
            <a:r>
              <a:rPr sz="2600" spc="-5" dirty="0">
                <a:solidFill>
                  <a:srgbClr val="C00000"/>
                </a:solidFill>
                <a:latin typeface="Arial MT"/>
                <a:cs typeface="Arial MT"/>
              </a:rPr>
              <a:t>Incorrect,</a:t>
            </a:r>
            <a:r>
              <a:rPr sz="26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C00000"/>
                </a:solidFill>
                <a:latin typeface="Arial MT"/>
                <a:cs typeface="Arial MT"/>
              </a:rPr>
              <a:t>the</a:t>
            </a:r>
            <a:r>
              <a:rPr sz="26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Arial MT"/>
                <a:cs typeface="Arial MT"/>
              </a:rPr>
              <a:t>compiler will</a:t>
            </a:r>
            <a:r>
              <a:rPr sz="26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Arial MT"/>
                <a:cs typeface="Arial MT"/>
              </a:rPr>
              <a:t>complain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485"/>
              </a:spcBef>
            </a:pPr>
            <a:r>
              <a:rPr spc="125" dirty="0"/>
              <a:t>Incorrect</a:t>
            </a:r>
            <a:r>
              <a:rPr spc="-145" dirty="0"/>
              <a:t> </a:t>
            </a:r>
            <a:r>
              <a:rPr spc="170" dirty="0"/>
              <a:t>Method</a:t>
            </a:r>
            <a:r>
              <a:rPr spc="-130" dirty="0"/>
              <a:t> </a:t>
            </a:r>
            <a:r>
              <a:rPr spc="15" dirty="0"/>
              <a:t>Overloading</a:t>
            </a:r>
            <a:endParaRPr spc="15" dirty="0"/>
          </a:p>
          <a:p>
            <a:pPr marL="85090" algn="ctr">
              <a:lnSpc>
                <a:spcPct val="100000"/>
              </a:lnSpc>
              <a:spcBef>
                <a:spcPts val="790"/>
              </a:spcBef>
            </a:pPr>
            <a:r>
              <a:rPr sz="3200" spc="20" dirty="0">
                <a:latin typeface="Tahoma" panose="020B0604030504040204"/>
                <a:cs typeface="Tahoma" panose="020B0604030504040204"/>
              </a:rPr>
              <a:t>Different</a:t>
            </a:r>
            <a:r>
              <a:rPr sz="3200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50" dirty="0">
                <a:latin typeface="Tahoma" panose="020B0604030504040204"/>
                <a:cs typeface="Tahoma" panose="020B0604030504040204"/>
              </a:rPr>
              <a:t>Return</a:t>
            </a:r>
            <a:r>
              <a:rPr sz="3200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5" dirty="0">
                <a:latin typeface="Tahoma" panose="020B0604030504040204"/>
                <a:cs typeface="Tahoma" panose="020B0604030504040204"/>
              </a:rPr>
              <a:t>Type</a:t>
            </a:r>
            <a:r>
              <a:rPr sz="3200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60" dirty="0">
                <a:latin typeface="Tahoma" panose="020B0604030504040204"/>
                <a:cs typeface="Tahoma" panose="020B0604030504040204"/>
              </a:rPr>
              <a:t>Only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1022" y="3765804"/>
            <a:ext cx="8766175" cy="481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0905" marR="22225" indent="-878840">
              <a:lnSpc>
                <a:spcPct val="109000"/>
              </a:lnSpc>
              <a:spcBef>
                <a:spcPts val="9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calculatePassengersWeight(List&lt;Integer&gt;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weights)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weights.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stream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().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reduce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(0,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Integer::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sum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);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Arial MT"/>
              <a:cs typeface="Arial MT"/>
            </a:endParaRPr>
          </a:p>
          <a:p>
            <a:pPr marL="890905" marR="5080" indent="-878840">
              <a:lnSpc>
                <a:spcPct val="109000"/>
              </a:lnSpc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calculatePassengersWeight(List&lt;Double&gt;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weights)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weights.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stream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().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reduce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(0.0,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Double::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sum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);;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727272"/>
                </a:solidFill>
                <a:latin typeface="Arial MT"/>
                <a:cs typeface="Arial MT"/>
              </a:rPr>
              <a:t>//</a:t>
            </a:r>
            <a:r>
              <a:rPr sz="2600" spc="-14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27272"/>
                </a:solidFill>
                <a:latin typeface="Arial MT"/>
                <a:cs typeface="Arial MT"/>
              </a:rPr>
              <a:t>After</a:t>
            </a:r>
            <a:r>
              <a:rPr sz="2600" spc="-5" dirty="0">
                <a:solidFill>
                  <a:srgbClr val="727272"/>
                </a:solidFill>
                <a:latin typeface="Arial MT"/>
                <a:cs typeface="Arial MT"/>
              </a:rPr>
              <a:t> compilation</a:t>
            </a:r>
            <a:r>
              <a:rPr sz="2600" spc="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727272"/>
                </a:solidFill>
                <a:latin typeface="Arial MT"/>
                <a:cs typeface="Arial MT"/>
              </a:rPr>
              <a:t>calculatePassengersWeight(List)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C00000"/>
                </a:solidFill>
                <a:latin typeface="Arial MT"/>
                <a:cs typeface="Arial MT"/>
              </a:rPr>
              <a:t>// </a:t>
            </a:r>
            <a:r>
              <a:rPr sz="2600" spc="-5" dirty="0">
                <a:solidFill>
                  <a:srgbClr val="C00000"/>
                </a:solidFill>
                <a:latin typeface="Arial MT"/>
                <a:cs typeface="Arial MT"/>
              </a:rPr>
              <a:t>Incorrect,</a:t>
            </a:r>
            <a:r>
              <a:rPr sz="26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C00000"/>
                </a:solidFill>
                <a:latin typeface="Arial MT"/>
                <a:cs typeface="Arial MT"/>
              </a:rPr>
              <a:t>the</a:t>
            </a:r>
            <a:r>
              <a:rPr sz="26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Arial MT"/>
                <a:cs typeface="Arial MT"/>
              </a:rPr>
              <a:t>compiler will</a:t>
            </a:r>
            <a:r>
              <a:rPr sz="26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Arial MT"/>
                <a:cs typeface="Arial MT"/>
              </a:rPr>
              <a:t>complain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485"/>
              </a:spcBef>
            </a:pPr>
            <a:r>
              <a:rPr spc="125" dirty="0"/>
              <a:t>Incorrect</a:t>
            </a:r>
            <a:r>
              <a:rPr spc="-145" dirty="0"/>
              <a:t> </a:t>
            </a:r>
            <a:r>
              <a:rPr spc="170" dirty="0"/>
              <a:t>Method</a:t>
            </a:r>
            <a:r>
              <a:rPr spc="-130" dirty="0"/>
              <a:t> </a:t>
            </a:r>
            <a:r>
              <a:rPr spc="15" dirty="0"/>
              <a:t>Overloading</a:t>
            </a:r>
            <a:endParaRPr spc="15" dirty="0"/>
          </a:p>
          <a:p>
            <a:pPr marL="85090" algn="ctr">
              <a:lnSpc>
                <a:spcPct val="100000"/>
              </a:lnSpc>
              <a:spcBef>
                <a:spcPts val="790"/>
              </a:spcBef>
            </a:pPr>
            <a:r>
              <a:rPr sz="3200" spc="-229" dirty="0">
                <a:latin typeface="Tahoma" panose="020B0604030504040204"/>
                <a:cs typeface="Tahoma" panose="020B0604030504040204"/>
              </a:rPr>
              <a:t>T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y</a:t>
            </a:r>
            <a:r>
              <a:rPr sz="3200" spc="114" dirty="0">
                <a:latin typeface="Tahoma" panose="020B0604030504040204"/>
                <a:cs typeface="Tahoma" panose="020B0604030504040204"/>
              </a:rPr>
              <a:t>p</a:t>
            </a:r>
            <a:r>
              <a:rPr sz="3200" spc="85" dirty="0">
                <a:latin typeface="Tahoma" panose="020B0604030504040204"/>
                <a:cs typeface="Tahoma" panose="020B0604030504040204"/>
              </a:rPr>
              <a:t>e</a:t>
            </a:r>
            <a:r>
              <a:rPr sz="3200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135" dirty="0">
                <a:latin typeface="Tahoma" panose="020B0604030504040204"/>
                <a:cs typeface="Tahoma" panose="020B0604030504040204"/>
              </a:rPr>
              <a:t>E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r</a:t>
            </a:r>
            <a:r>
              <a:rPr sz="3200" spc="15" dirty="0">
                <a:latin typeface="Tahoma" panose="020B0604030504040204"/>
                <a:cs typeface="Tahoma" panose="020B0604030504040204"/>
              </a:rPr>
              <a:t>a</a:t>
            </a:r>
            <a:r>
              <a:rPr sz="3200" spc="30" dirty="0">
                <a:latin typeface="Tahoma" panose="020B0604030504040204"/>
                <a:cs typeface="Tahoma" panose="020B0604030504040204"/>
              </a:rPr>
              <a:t>s</a:t>
            </a:r>
            <a:r>
              <a:rPr sz="3200" spc="75" dirty="0">
                <a:latin typeface="Tahoma" panose="020B0604030504040204"/>
                <a:cs typeface="Tahoma" panose="020B0604030504040204"/>
              </a:rPr>
              <a:t>u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r</a:t>
            </a:r>
            <a:r>
              <a:rPr sz="3200" spc="85" dirty="0">
                <a:latin typeface="Tahoma" panose="020B0604030504040204"/>
                <a:cs typeface="Tahoma" panose="020B0604030504040204"/>
              </a:rPr>
              <a:t>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49053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30" dirty="0">
                <a:solidFill>
                  <a:srgbClr val="A62E5C"/>
                </a:solidFill>
              </a:rPr>
              <a:t>Type</a:t>
            </a:r>
            <a:r>
              <a:rPr sz="6600" spc="-220" dirty="0">
                <a:solidFill>
                  <a:srgbClr val="A62E5C"/>
                </a:solidFill>
              </a:rPr>
              <a:t> </a:t>
            </a:r>
            <a:r>
              <a:rPr sz="6600" spc="-70" dirty="0">
                <a:solidFill>
                  <a:srgbClr val="A62E5C"/>
                </a:solidFill>
              </a:rPr>
              <a:t>Erasure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071600" cy="20923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compiler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replaces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all </a:t>
            </a:r>
            <a:r>
              <a:rPr sz="34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generic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bounds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unbounded.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produced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bytecode, therefore,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contains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ordinary </a:t>
            </a: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classes, </a:t>
            </a:r>
            <a:r>
              <a:rPr sz="34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interfaces,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0539" y="9530588"/>
            <a:ext cx="139966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26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Type</a:t>
            </a:r>
            <a:r>
              <a:rPr sz="2400" u="sng" spc="-17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 </a:t>
            </a:r>
            <a:r>
              <a:rPr sz="2400" u="sng" spc="-24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Erasure</a:t>
            </a:r>
            <a:r>
              <a:rPr sz="2400" u="sng" spc="-17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 </a:t>
            </a:r>
            <a:r>
              <a:rPr sz="2400" u="sng" spc="-2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(The</a:t>
            </a:r>
            <a:r>
              <a:rPr sz="2400" u="sng" spc="-17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 </a:t>
            </a:r>
            <a:r>
              <a:rPr sz="2400" u="sng" spc="-39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Java™</a:t>
            </a:r>
            <a:r>
              <a:rPr sz="2400" u="sng" spc="-18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 </a:t>
            </a:r>
            <a:r>
              <a:rPr sz="2400" u="sng" spc="-26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Tutorials</a:t>
            </a:r>
            <a:r>
              <a:rPr sz="2400" u="sng" spc="-18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 </a:t>
            </a:r>
            <a:r>
              <a:rPr sz="2400" u="sng" spc="-35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&gt;</a:t>
            </a:r>
            <a:r>
              <a:rPr sz="2400" u="sng" spc="-17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 </a:t>
            </a:r>
            <a:r>
              <a:rPr sz="2400" u="sng" spc="-229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Learning</a:t>
            </a:r>
            <a:r>
              <a:rPr sz="2400" u="sng" spc="-18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 </a:t>
            </a:r>
            <a:r>
              <a:rPr sz="2400" u="sng" spc="-19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the</a:t>
            </a:r>
            <a:r>
              <a:rPr sz="2400" u="sng" spc="-17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 </a:t>
            </a:r>
            <a:r>
              <a:rPr sz="2400" u="sng" spc="-29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Java</a:t>
            </a:r>
            <a:r>
              <a:rPr sz="2400" u="sng" spc="-18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 </a:t>
            </a:r>
            <a:r>
              <a:rPr sz="2400" u="sng" spc="-2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Language</a:t>
            </a:r>
            <a:r>
              <a:rPr sz="2400" u="sng" spc="-17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 </a:t>
            </a:r>
            <a:r>
              <a:rPr sz="2400" u="sng" spc="-35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&gt;</a:t>
            </a:r>
            <a:r>
              <a:rPr sz="2400" u="sng" spc="-17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 </a:t>
            </a:r>
            <a:r>
              <a:rPr sz="2400" u="sng" spc="-23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Generics</a:t>
            </a:r>
            <a:r>
              <a:rPr sz="2400" u="sng" spc="-18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 </a:t>
            </a:r>
            <a:r>
              <a:rPr sz="2400" u="sng" spc="-204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(Updated))</a:t>
            </a:r>
            <a:r>
              <a:rPr sz="2400" u="sng" spc="-18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 </a:t>
            </a:r>
            <a:r>
              <a:rPr sz="2400" u="sng" spc="-254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Arial Black" panose="020B0A04020102020204"/>
                <a:cs typeface="Arial Black" panose="020B0A04020102020204"/>
              </a:rPr>
              <a:t>(oracle.com)</a:t>
            </a:r>
            <a:endParaRPr sz="2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" y="2828259"/>
            <a:ext cx="18288000" cy="7459345"/>
            <a:chOff x="-1" y="2828259"/>
            <a:chExt cx="18288000" cy="7459345"/>
          </a:xfrm>
        </p:grpSpPr>
        <p:sp>
          <p:nvSpPr>
            <p:cNvPr id="5" name="object 5"/>
            <p:cNvSpPr/>
            <p:nvPr/>
          </p:nvSpPr>
          <p:spPr>
            <a:xfrm>
              <a:off x="0" y="2828264"/>
              <a:ext cx="11777980" cy="7459345"/>
            </a:xfrm>
            <a:custGeom>
              <a:avLst/>
              <a:gdLst/>
              <a:ahLst/>
              <a:cxnLst/>
              <a:rect l="l" t="t" r="r" b="b"/>
              <a:pathLst>
                <a:path w="11777980" h="7459345">
                  <a:moveTo>
                    <a:pt x="11777472" y="850303"/>
                  </a:moveTo>
                  <a:lnTo>
                    <a:pt x="8084032" y="850303"/>
                  </a:lnTo>
                  <a:lnTo>
                    <a:pt x="8084032" y="0"/>
                  </a:lnTo>
                  <a:lnTo>
                    <a:pt x="0" y="0"/>
                  </a:lnTo>
                  <a:lnTo>
                    <a:pt x="0" y="850303"/>
                  </a:lnTo>
                  <a:lnTo>
                    <a:pt x="0" y="1070825"/>
                  </a:lnTo>
                  <a:lnTo>
                    <a:pt x="0" y="7458735"/>
                  </a:lnTo>
                  <a:lnTo>
                    <a:pt x="11777472" y="7458735"/>
                  </a:lnTo>
                  <a:lnTo>
                    <a:pt x="11777472" y="85030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77472" y="3678561"/>
              <a:ext cx="6510655" cy="6608445"/>
            </a:xfrm>
            <a:custGeom>
              <a:avLst/>
              <a:gdLst/>
              <a:ahLst/>
              <a:cxnLst/>
              <a:rect l="l" t="t" r="r" b="b"/>
              <a:pathLst>
                <a:path w="6510655" h="6608445">
                  <a:moveTo>
                    <a:pt x="6510528" y="0"/>
                  </a:moveTo>
                  <a:lnTo>
                    <a:pt x="0" y="0"/>
                  </a:lnTo>
                  <a:lnTo>
                    <a:pt x="0" y="6608439"/>
                  </a:lnTo>
                  <a:lnTo>
                    <a:pt x="6510528" y="6608439"/>
                  </a:lnTo>
                  <a:lnTo>
                    <a:pt x="6510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485"/>
              </a:spcBef>
            </a:pPr>
            <a:r>
              <a:rPr spc="-110" dirty="0"/>
              <a:t>Type</a:t>
            </a:r>
            <a:r>
              <a:rPr spc="-145" dirty="0"/>
              <a:t> </a:t>
            </a:r>
            <a:r>
              <a:rPr spc="-65" dirty="0"/>
              <a:t>Erasure</a:t>
            </a:r>
            <a:r>
              <a:rPr spc="-145" dirty="0"/>
              <a:t> </a:t>
            </a:r>
            <a:r>
              <a:rPr spc="-85" dirty="0"/>
              <a:t>Example</a:t>
            </a:r>
            <a:endParaRPr spc="-85" dirty="0"/>
          </a:p>
          <a:p>
            <a:pPr marL="85725" algn="ctr">
              <a:lnSpc>
                <a:spcPct val="100000"/>
              </a:lnSpc>
              <a:spcBef>
                <a:spcPts val="790"/>
              </a:spcBef>
            </a:pPr>
            <a:r>
              <a:rPr sz="3200" spc="5" dirty="0">
                <a:latin typeface="Lucida Sans Unicode" panose="020B0602030504020204"/>
                <a:cs typeface="Lucida Sans Unicode" panose="020B0602030504020204"/>
              </a:rPr>
              <a:t>Bytecode</a:t>
            </a:r>
            <a:r>
              <a:rPr sz="3200" spc="-25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85" dirty="0">
                <a:latin typeface="Lucida Sans Unicode" panose="020B0602030504020204"/>
                <a:cs typeface="Lucida Sans Unicode" panose="020B0602030504020204"/>
              </a:rPr>
              <a:t>Representation</a:t>
            </a:r>
            <a:endParaRPr sz="3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22" y="6321043"/>
            <a:ext cx="8094345" cy="12357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4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calculatePassengersWeight(List&lt;Double&gt;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weights)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727272"/>
                </a:solidFill>
                <a:latin typeface="Arial MT"/>
                <a:cs typeface="Arial MT"/>
              </a:rPr>
              <a:t>//</a:t>
            </a:r>
            <a:r>
              <a:rPr sz="2400" spc="-2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27272"/>
                </a:solidFill>
                <a:latin typeface="Arial MT"/>
                <a:cs typeface="Arial MT"/>
              </a:rPr>
              <a:t>implementation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25028" y="4033012"/>
            <a:ext cx="5670550" cy="32994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35"/>
              </a:spcBef>
            </a:pPr>
            <a:r>
              <a:rPr sz="2800" spc="-5" dirty="0">
                <a:solidFill>
                  <a:srgbClr val="727272"/>
                </a:solidFill>
                <a:latin typeface="Arial MT"/>
                <a:cs typeface="Arial MT"/>
              </a:rPr>
              <a:t>//</a:t>
            </a:r>
            <a:r>
              <a:rPr sz="2800" spc="-3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access</a:t>
            </a:r>
            <a:r>
              <a:rPr sz="2800" spc="-2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flags</a:t>
            </a:r>
            <a:r>
              <a:rPr sz="2800" spc="-2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0x0</a:t>
            </a:r>
            <a:endParaRPr sz="2800">
              <a:latin typeface="Arial MT"/>
              <a:cs typeface="Arial MT"/>
            </a:endParaRPr>
          </a:p>
          <a:p>
            <a:pPr marL="12700" marR="5080" indent="98425">
              <a:lnSpc>
                <a:spcPct val="110000"/>
              </a:lnSpc>
            </a:pPr>
            <a:r>
              <a:rPr sz="2800" spc="-5" dirty="0">
                <a:solidFill>
                  <a:srgbClr val="727272"/>
                </a:solidFill>
                <a:latin typeface="Arial MT"/>
                <a:cs typeface="Arial MT"/>
              </a:rPr>
              <a:t>// 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signature 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 (L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j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v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727272"/>
                </a:solidFill>
                <a:latin typeface="Arial MT"/>
                <a:cs typeface="Arial MT"/>
              </a:rPr>
              <a:t>/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u</a:t>
            </a:r>
            <a:r>
              <a:rPr sz="2800" spc="-5" dirty="0">
                <a:solidFill>
                  <a:srgbClr val="727272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il</a:t>
            </a:r>
            <a:r>
              <a:rPr sz="2800" spc="-5" dirty="0">
                <a:solidFill>
                  <a:srgbClr val="727272"/>
                </a:solidFill>
                <a:latin typeface="Arial MT"/>
                <a:cs typeface="Arial MT"/>
              </a:rPr>
              <a:t>/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L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is</a:t>
            </a:r>
            <a:r>
              <a:rPr sz="2800" spc="-5" dirty="0">
                <a:solidFill>
                  <a:srgbClr val="727272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&lt;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L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j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v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727272"/>
                </a:solidFill>
                <a:latin typeface="Arial MT"/>
                <a:cs typeface="Arial MT"/>
              </a:rPr>
              <a:t>/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lang</a:t>
            </a:r>
            <a:r>
              <a:rPr sz="2800" spc="-5" dirty="0">
                <a:solidFill>
                  <a:srgbClr val="727272"/>
                </a:solidFill>
                <a:latin typeface="Arial MT"/>
                <a:cs typeface="Arial MT"/>
              </a:rPr>
              <a:t>/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Double</a:t>
            </a:r>
            <a:r>
              <a:rPr sz="2800" spc="-5" dirty="0">
                <a:solidFill>
                  <a:srgbClr val="727272"/>
                </a:solidFill>
                <a:latin typeface="Arial MT"/>
                <a:cs typeface="Arial MT"/>
              </a:rPr>
              <a:t>;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&gt;;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)D</a:t>
            </a:r>
            <a:endParaRPr sz="2800">
              <a:latin typeface="Arial MT"/>
              <a:cs typeface="Arial MT"/>
            </a:endParaRPr>
          </a:p>
          <a:p>
            <a:pPr marL="12700" marR="12700" indent="98425">
              <a:lnSpc>
                <a:spcPct val="109000"/>
              </a:lnSpc>
              <a:spcBef>
                <a:spcPts val="50"/>
              </a:spcBef>
            </a:pPr>
            <a:r>
              <a:rPr sz="2800" spc="-5" dirty="0">
                <a:solidFill>
                  <a:srgbClr val="727272"/>
                </a:solidFill>
                <a:latin typeface="Arial MT"/>
                <a:cs typeface="Arial MT"/>
              </a:rPr>
              <a:t>// 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declaration: double 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c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lc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u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l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727272"/>
                </a:solidFill>
                <a:latin typeface="Arial MT"/>
                <a:cs typeface="Arial MT"/>
              </a:rPr>
              <a:t>t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727272"/>
                </a:solidFill>
                <a:latin typeface="Arial MT"/>
                <a:cs typeface="Arial MT"/>
              </a:rPr>
              <a:t>P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ss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enger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s</a:t>
            </a:r>
            <a:r>
              <a:rPr sz="2800" spc="-60" dirty="0">
                <a:solidFill>
                  <a:srgbClr val="727272"/>
                </a:solidFill>
                <a:latin typeface="Arial MT"/>
                <a:cs typeface="Arial MT"/>
              </a:rPr>
              <a:t>W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i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gh</a:t>
            </a:r>
            <a:r>
              <a:rPr sz="2800" spc="-5" dirty="0">
                <a:solidFill>
                  <a:srgbClr val="727272"/>
                </a:solidFill>
                <a:latin typeface="Arial MT"/>
                <a:cs typeface="Arial MT"/>
              </a:rPr>
              <a:t>t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j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v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727272"/>
                </a:solidFill>
                <a:latin typeface="Arial MT"/>
                <a:cs typeface="Arial MT"/>
              </a:rPr>
              <a:t>.</a:t>
            </a:r>
            <a:r>
              <a:rPr sz="2800" spc="5" dirty="0">
                <a:solidFill>
                  <a:srgbClr val="727272"/>
                </a:solidFill>
                <a:latin typeface="Arial MT"/>
                <a:cs typeface="Arial MT"/>
              </a:rPr>
              <a:t>u</a:t>
            </a:r>
            <a:r>
              <a:rPr sz="2800" spc="-5" dirty="0">
                <a:solidFill>
                  <a:srgbClr val="727272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727272"/>
                </a:solidFill>
                <a:latin typeface="Arial MT"/>
                <a:cs typeface="Arial MT"/>
              </a:rPr>
              <a:t>i  l.List&lt;java.lang.Double&gt;)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25028" y="7779004"/>
            <a:ext cx="548513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800" dirty="0">
                <a:solidFill>
                  <a:srgbClr val="303030"/>
                </a:solidFill>
                <a:latin typeface="Arial MT"/>
                <a:cs typeface="Arial MT"/>
              </a:rPr>
              <a:t>c</a:t>
            </a:r>
            <a:r>
              <a:rPr sz="2800" spc="5" dirty="0">
                <a:solidFill>
                  <a:srgbClr val="303030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03030"/>
                </a:solidFill>
                <a:latin typeface="Arial MT"/>
                <a:cs typeface="Arial MT"/>
              </a:rPr>
              <a:t>lc</a:t>
            </a:r>
            <a:r>
              <a:rPr sz="2800" spc="5" dirty="0">
                <a:solidFill>
                  <a:srgbClr val="303030"/>
                </a:solidFill>
                <a:latin typeface="Arial MT"/>
                <a:cs typeface="Arial MT"/>
              </a:rPr>
              <a:t>u</a:t>
            </a:r>
            <a:r>
              <a:rPr sz="2800" dirty="0">
                <a:solidFill>
                  <a:srgbClr val="303030"/>
                </a:solidFill>
                <a:latin typeface="Arial MT"/>
                <a:cs typeface="Arial MT"/>
              </a:rPr>
              <a:t>l</a:t>
            </a:r>
            <a:r>
              <a:rPr sz="2800" spc="5" dirty="0">
                <a:solidFill>
                  <a:srgbClr val="303030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03030"/>
                </a:solidFill>
                <a:latin typeface="Arial MT"/>
                <a:cs typeface="Arial MT"/>
              </a:rPr>
              <a:t>t</a:t>
            </a:r>
            <a:r>
              <a:rPr sz="2800" spc="5" dirty="0">
                <a:solidFill>
                  <a:srgbClr val="303030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03030"/>
                </a:solidFill>
                <a:latin typeface="Arial MT"/>
                <a:cs typeface="Arial MT"/>
              </a:rPr>
              <a:t>P</a:t>
            </a:r>
            <a:r>
              <a:rPr sz="2800" spc="5" dirty="0">
                <a:solidFill>
                  <a:srgbClr val="303030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03030"/>
                </a:solidFill>
                <a:latin typeface="Arial MT"/>
                <a:cs typeface="Arial MT"/>
              </a:rPr>
              <a:t>ss</a:t>
            </a:r>
            <a:r>
              <a:rPr sz="2800" spc="5" dirty="0">
                <a:solidFill>
                  <a:srgbClr val="303030"/>
                </a:solidFill>
                <a:latin typeface="Arial MT"/>
                <a:cs typeface="Arial MT"/>
              </a:rPr>
              <a:t>enger</a:t>
            </a:r>
            <a:r>
              <a:rPr sz="2800" dirty="0">
                <a:solidFill>
                  <a:srgbClr val="303030"/>
                </a:solidFill>
                <a:latin typeface="Arial MT"/>
                <a:cs typeface="Arial MT"/>
              </a:rPr>
              <a:t>s</a:t>
            </a:r>
            <a:r>
              <a:rPr sz="2800" spc="-60" dirty="0">
                <a:solidFill>
                  <a:srgbClr val="303030"/>
                </a:solidFill>
                <a:latin typeface="Arial MT"/>
                <a:cs typeface="Arial MT"/>
              </a:rPr>
              <a:t>W</a:t>
            </a:r>
            <a:r>
              <a:rPr sz="2800" spc="5" dirty="0">
                <a:solidFill>
                  <a:srgbClr val="303030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303030"/>
                </a:solidFill>
                <a:latin typeface="Arial MT"/>
                <a:cs typeface="Arial MT"/>
              </a:rPr>
              <a:t>i</a:t>
            </a:r>
            <a:r>
              <a:rPr sz="2800" spc="5" dirty="0">
                <a:solidFill>
                  <a:srgbClr val="303030"/>
                </a:solidFill>
                <a:latin typeface="Arial MT"/>
                <a:cs typeface="Arial MT"/>
              </a:rPr>
              <a:t>gh</a:t>
            </a:r>
            <a:r>
              <a:rPr sz="2800" spc="-5" dirty="0">
                <a:solidFill>
                  <a:srgbClr val="303030"/>
                </a:solidFill>
                <a:latin typeface="Arial MT"/>
                <a:cs typeface="Arial MT"/>
              </a:rPr>
              <a:t>t</a:t>
            </a:r>
            <a:r>
              <a:rPr sz="2800" spc="5" dirty="0">
                <a:solidFill>
                  <a:srgbClr val="303030"/>
                </a:solidFill>
                <a:latin typeface="Arial MT"/>
                <a:cs typeface="Arial MT"/>
              </a:rPr>
              <a:t>(L</a:t>
            </a:r>
            <a:r>
              <a:rPr sz="2800" dirty="0">
                <a:solidFill>
                  <a:srgbClr val="303030"/>
                </a:solidFill>
                <a:latin typeface="Arial MT"/>
                <a:cs typeface="Arial MT"/>
              </a:rPr>
              <a:t>j</a:t>
            </a:r>
            <a:r>
              <a:rPr sz="2800" spc="5" dirty="0">
                <a:solidFill>
                  <a:srgbClr val="303030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03030"/>
                </a:solidFill>
                <a:latin typeface="Arial MT"/>
                <a:cs typeface="Arial MT"/>
              </a:rPr>
              <a:t>v</a:t>
            </a:r>
            <a:r>
              <a:rPr sz="2800" spc="5" dirty="0">
                <a:solidFill>
                  <a:srgbClr val="303030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03030"/>
                </a:solidFill>
                <a:latin typeface="Arial MT"/>
                <a:cs typeface="Arial MT"/>
              </a:rPr>
              <a:t>/  </a:t>
            </a:r>
            <a:r>
              <a:rPr sz="2800" spc="-5" dirty="0">
                <a:solidFill>
                  <a:srgbClr val="303030"/>
                </a:solidFill>
                <a:latin typeface="Arial MT"/>
                <a:cs typeface="Arial MT"/>
              </a:rPr>
              <a:t>util/List;)D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1274" y="4059428"/>
            <a:ext cx="64801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85" dirty="0">
                <a:solidFill>
                  <a:srgbClr val="404040"/>
                </a:solidFill>
              </a:rPr>
              <a:t>Method</a:t>
            </a:r>
            <a:r>
              <a:rPr sz="6000" spc="-195" dirty="0">
                <a:solidFill>
                  <a:srgbClr val="404040"/>
                </a:solidFill>
              </a:rPr>
              <a:t> </a:t>
            </a:r>
            <a:r>
              <a:rPr sz="6000" spc="40" dirty="0">
                <a:solidFill>
                  <a:srgbClr val="404040"/>
                </a:solidFill>
              </a:rPr>
              <a:t>Overriding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71202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200" dirty="0">
                <a:solidFill>
                  <a:srgbClr val="A62E5C"/>
                </a:solidFill>
              </a:rPr>
              <a:t>Method</a:t>
            </a:r>
            <a:r>
              <a:rPr sz="6600" spc="-215" dirty="0">
                <a:solidFill>
                  <a:srgbClr val="A62E5C"/>
                </a:solidFill>
              </a:rPr>
              <a:t> </a:t>
            </a:r>
            <a:r>
              <a:rPr sz="6600" spc="45" dirty="0">
                <a:solidFill>
                  <a:srgbClr val="A62E5C"/>
                </a:solidFill>
              </a:rPr>
              <a:t>Overriding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3573125" cy="24364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90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ability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subclass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different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implementation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167640">
              <a:lnSpc>
                <a:spcPct val="101000"/>
              </a:lnSpc>
              <a:spcBef>
                <a:spcPts val="256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overriding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 </a:t>
            </a: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name,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number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4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28264"/>
            <a:ext cx="8961120" cy="7459345"/>
          </a:xfrm>
          <a:custGeom>
            <a:avLst/>
            <a:gdLst/>
            <a:ahLst/>
            <a:cxnLst/>
            <a:rect l="l" t="t" r="r" b="b"/>
            <a:pathLst>
              <a:path w="8961120" h="7459345">
                <a:moveTo>
                  <a:pt x="8961107" y="850303"/>
                </a:moveTo>
                <a:lnTo>
                  <a:pt x="6601968" y="850303"/>
                </a:lnTo>
                <a:lnTo>
                  <a:pt x="6601968" y="0"/>
                </a:lnTo>
                <a:lnTo>
                  <a:pt x="0" y="0"/>
                </a:lnTo>
                <a:lnTo>
                  <a:pt x="0" y="850303"/>
                </a:lnTo>
                <a:lnTo>
                  <a:pt x="0" y="1070825"/>
                </a:lnTo>
                <a:lnTo>
                  <a:pt x="0" y="7458735"/>
                </a:lnTo>
                <a:lnTo>
                  <a:pt x="8961107" y="7458735"/>
                </a:lnTo>
                <a:lnTo>
                  <a:pt x="8961107" y="85030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26867" y="2828264"/>
            <a:ext cx="8961755" cy="7459345"/>
          </a:xfrm>
          <a:custGeom>
            <a:avLst/>
            <a:gdLst/>
            <a:ahLst/>
            <a:cxnLst/>
            <a:rect l="l" t="t" r="r" b="b"/>
            <a:pathLst>
              <a:path w="8961755" h="7459345">
                <a:moveTo>
                  <a:pt x="8961133" y="841387"/>
                </a:moveTo>
                <a:lnTo>
                  <a:pt x="6600698" y="841387"/>
                </a:lnTo>
                <a:lnTo>
                  <a:pt x="6600698" y="0"/>
                </a:lnTo>
                <a:lnTo>
                  <a:pt x="0" y="0"/>
                </a:lnTo>
                <a:lnTo>
                  <a:pt x="0" y="1070825"/>
                </a:lnTo>
                <a:lnTo>
                  <a:pt x="12" y="7458735"/>
                </a:lnTo>
                <a:lnTo>
                  <a:pt x="8961133" y="7458735"/>
                </a:lnTo>
                <a:lnTo>
                  <a:pt x="8961133" y="841387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28340" y="757428"/>
            <a:ext cx="62414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Overriding</a:t>
            </a:r>
            <a:r>
              <a:rPr spc="-190" dirty="0"/>
              <a:t> </a:t>
            </a:r>
            <a:r>
              <a:rPr spc="-85" dirty="0"/>
              <a:t>Example</a:t>
            </a:r>
            <a:endParaRPr spc="-85" dirty="0"/>
          </a:p>
        </p:txBody>
      </p:sp>
      <p:sp>
        <p:nvSpPr>
          <p:cNvPr id="5" name="object 5"/>
          <p:cNvSpPr txBox="1"/>
          <p:nvPr/>
        </p:nvSpPr>
        <p:spPr>
          <a:xfrm>
            <a:off x="0" y="3899082"/>
            <a:ext cx="8961120" cy="63881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493395">
              <a:lnSpc>
                <a:spcPct val="100000"/>
              </a:lnSpc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000" spc="-1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052195" marR="3756660" indent="-279400">
              <a:lnSpc>
                <a:spcPts val="2690"/>
              </a:lnSpc>
              <a:spcBef>
                <a:spcPts val="4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public void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land()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("Aircraft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landing");</a:t>
            </a:r>
            <a:endParaRPr sz="2000">
              <a:latin typeface="Arial MT"/>
              <a:cs typeface="Arial MT"/>
            </a:endParaRPr>
          </a:p>
          <a:p>
            <a:pPr marL="772795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493395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2828259"/>
            <a:ext cx="6602095" cy="8509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9972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2360"/>
              </a:spcBef>
            </a:pPr>
            <a:r>
              <a:rPr sz="28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Aircraft.java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6880" y="3899082"/>
            <a:ext cx="8961120" cy="638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840105" marR="4625975" indent="-279400">
              <a:lnSpc>
                <a:spcPct val="108000"/>
              </a:lnSpc>
              <a:spcBef>
                <a:spcPts val="183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000" spc="-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Helicopter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extends</a:t>
            </a:r>
            <a:r>
              <a:rPr sz="2000" spc="-1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Arial MT"/>
                <a:cs typeface="Arial MT"/>
              </a:rPr>
              <a:t>@Override</a:t>
            </a:r>
            <a:endParaRPr sz="2000">
              <a:latin typeface="Arial MT"/>
              <a:cs typeface="Arial MT"/>
            </a:endParaRPr>
          </a:p>
          <a:p>
            <a:pPr marL="1119505" marR="3347720" indent="-279400">
              <a:lnSpc>
                <a:spcPct val="109000"/>
              </a:lnSpc>
              <a:spcBef>
                <a:spcPts val="75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public void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land()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("Helicopter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landing");</a:t>
            </a:r>
            <a:endParaRPr sz="2000">
              <a:latin typeface="Arial MT"/>
              <a:cs typeface="Arial MT"/>
            </a:endParaRPr>
          </a:p>
          <a:p>
            <a:pPr marL="840105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560705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6880" y="2828259"/>
            <a:ext cx="6600825" cy="84201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924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2435"/>
              </a:spcBef>
            </a:pP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Helicopter.java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3" y="6345938"/>
            <a:ext cx="18288000" cy="3941445"/>
            <a:chOff x="-3" y="6345938"/>
            <a:chExt cx="18288000" cy="394144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3" y="6345938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3" y="0"/>
                  </a:moveTo>
                  <a:lnTo>
                    <a:pt x="0" y="0"/>
                  </a:lnTo>
                  <a:lnTo>
                    <a:pt x="0" y="3941063"/>
                  </a:lnTo>
                  <a:lnTo>
                    <a:pt x="18288003" y="3941063"/>
                  </a:lnTo>
                  <a:lnTo>
                    <a:pt x="18288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21" y="6731507"/>
            <a:ext cx="17231360" cy="1898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Overriding</a:t>
            </a:r>
            <a:r>
              <a:rPr sz="44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1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4400" spc="-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40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Way</a:t>
            </a:r>
            <a:r>
              <a:rPr sz="44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440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Implement</a:t>
            </a:r>
            <a:r>
              <a:rPr sz="44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Polymorphism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2260"/>
              </a:spcBef>
            </a:pP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gets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executed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determined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runtime,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invoke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3329940"/>
            <a:ext cx="4221480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Aircraft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a =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Aircraft();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Aircraft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6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Helicopter();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22" y="4637532"/>
            <a:ext cx="1237615" cy="8915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land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();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h.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land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0097" y="4637532"/>
            <a:ext cx="4509770" cy="8915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Output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=&gt;</a:t>
            </a:r>
            <a:r>
              <a:rPr sz="2600" spc="-15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Aircraft landing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Output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=&gt;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Helicopter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landing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44000" y="2447291"/>
            <a:ext cx="0" cy="6960870"/>
          </a:xfrm>
          <a:custGeom>
            <a:avLst/>
            <a:gdLst/>
            <a:ahLst/>
            <a:cxnLst/>
            <a:rect l="l" t="t" r="r" b="b"/>
            <a:pathLst>
              <a:path h="6960870">
                <a:moveTo>
                  <a:pt x="0" y="0"/>
                </a:moveTo>
                <a:lnTo>
                  <a:pt x="1" y="696087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4586" y="754380"/>
            <a:ext cx="83800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404040"/>
                </a:solidFill>
              </a:rPr>
              <a:t>O</a:t>
            </a:r>
            <a:r>
              <a:rPr spc="-40" dirty="0">
                <a:solidFill>
                  <a:srgbClr val="404040"/>
                </a:solidFill>
              </a:rPr>
              <a:t>v</a:t>
            </a:r>
            <a:r>
              <a:rPr spc="20" dirty="0">
                <a:solidFill>
                  <a:srgbClr val="404040"/>
                </a:solidFill>
              </a:rPr>
              <a:t>e</a:t>
            </a:r>
            <a:r>
              <a:rPr spc="80" dirty="0">
                <a:solidFill>
                  <a:srgbClr val="404040"/>
                </a:solidFill>
              </a:rPr>
              <a:t>r</a:t>
            </a:r>
            <a:r>
              <a:rPr spc="-80" dirty="0">
                <a:solidFill>
                  <a:srgbClr val="404040"/>
                </a:solidFill>
              </a:rPr>
              <a:t>l</a:t>
            </a:r>
            <a:r>
              <a:rPr spc="60" dirty="0">
                <a:solidFill>
                  <a:srgbClr val="404040"/>
                </a:solidFill>
              </a:rPr>
              <a:t>o</a:t>
            </a:r>
            <a:r>
              <a:rPr spc="-165" dirty="0">
                <a:solidFill>
                  <a:srgbClr val="404040"/>
                </a:solidFill>
              </a:rPr>
              <a:t>a</a:t>
            </a:r>
            <a:r>
              <a:rPr spc="220" dirty="0">
                <a:solidFill>
                  <a:srgbClr val="404040"/>
                </a:solidFill>
              </a:rPr>
              <a:t>d</a:t>
            </a:r>
            <a:r>
              <a:rPr spc="-80" dirty="0">
                <a:solidFill>
                  <a:srgbClr val="404040"/>
                </a:solidFill>
              </a:rPr>
              <a:t>i</a:t>
            </a:r>
            <a:r>
              <a:rPr spc="125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g</a:t>
            </a:r>
            <a:r>
              <a:rPr spc="-1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v</a:t>
            </a:r>
            <a:r>
              <a:rPr spc="-585" dirty="0">
                <a:solidFill>
                  <a:srgbClr val="404040"/>
                </a:solidFill>
              </a:rPr>
              <a:t>s</a:t>
            </a:r>
            <a:r>
              <a:rPr spc="-320" dirty="0">
                <a:solidFill>
                  <a:srgbClr val="404040"/>
                </a:solidFill>
              </a:rPr>
              <a:t>.</a:t>
            </a:r>
            <a:r>
              <a:rPr spc="-12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O</a:t>
            </a:r>
            <a:r>
              <a:rPr spc="-40" dirty="0">
                <a:solidFill>
                  <a:srgbClr val="404040"/>
                </a:solidFill>
              </a:rPr>
              <a:t>v</a:t>
            </a:r>
            <a:r>
              <a:rPr spc="20" dirty="0">
                <a:solidFill>
                  <a:srgbClr val="404040"/>
                </a:solidFill>
              </a:rPr>
              <a:t>e</a:t>
            </a:r>
            <a:r>
              <a:rPr spc="80" dirty="0">
                <a:solidFill>
                  <a:srgbClr val="404040"/>
                </a:solidFill>
              </a:rPr>
              <a:t>rr</a:t>
            </a:r>
            <a:r>
              <a:rPr spc="-80" dirty="0">
                <a:solidFill>
                  <a:srgbClr val="404040"/>
                </a:solidFill>
              </a:rPr>
              <a:t>i</a:t>
            </a:r>
            <a:r>
              <a:rPr spc="220" dirty="0">
                <a:solidFill>
                  <a:srgbClr val="404040"/>
                </a:solidFill>
              </a:rPr>
              <a:t>d</a:t>
            </a:r>
            <a:r>
              <a:rPr spc="-80" dirty="0">
                <a:solidFill>
                  <a:srgbClr val="404040"/>
                </a:solidFill>
              </a:rPr>
              <a:t>i</a:t>
            </a:r>
            <a:r>
              <a:rPr spc="125" dirty="0">
                <a:solidFill>
                  <a:srgbClr val="404040"/>
                </a:solidFill>
              </a:rPr>
              <a:t>ng</a:t>
            </a:r>
            <a:endParaRPr spc="125" dirty="0">
              <a:solidFill>
                <a:srgbClr val="40404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4453" y="2466339"/>
            <a:ext cx="7054215" cy="415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Overloading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1663700" algn="r">
              <a:lnSpc>
                <a:spcPct val="159000"/>
              </a:lnSpc>
              <a:spcBef>
                <a:spcPts val="365"/>
              </a:spcBef>
            </a:pP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Determined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compile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time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Overloaded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R="6350" algn="r">
              <a:lnSpc>
                <a:spcPts val="3480"/>
              </a:lnSpc>
            </a:pP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same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class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02870" marR="5080" indent="3096895" algn="r">
              <a:lnSpc>
                <a:spcPct val="159000"/>
              </a:lnSpc>
              <a:spcBef>
                <a:spcPts val="120"/>
              </a:spcBef>
            </a:pP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Different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signatures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Mostly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naming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consistency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6600" y="2466339"/>
            <a:ext cx="6764020" cy="415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Overriding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240">
              <a:lnSpc>
                <a:spcPct val="100000"/>
              </a:lnSpc>
              <a:spcBef>
                <a:spcPts val="2645"/>
              </a:spcBef>
            </a:pP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Determined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runtime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5240" marR="5080">
              <a:lnSpc>
                <a:spcPts val="3480"/>
              </a:lnSpc>
              <a:spcBef>
                <a:spcPts val="2695"/>
              </a:spcBef>
            </a:pP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Overridden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200" b="1" spc="-86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subclasses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5240">
              <a:lnSpc>
                <a:spcPct val="100000"/>
              </a:lnSpc>
              <a:spcBef>
                <a:spcPts val="2325"/>
              </a:spcBef>
            </a:pP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Same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signature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5240">
              <a:lnSpc>
                <a:spcPct val="100000"/>
              </a:lnSpc>
              <a:spcBef>
                <a:spcPts val="2255"/>
              </a:spcBef>
            </a:pP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polymorphism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83756" y="4153915"/>
            <a:ext cx="43580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5400" spc="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4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5400" spc="-3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51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54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5400" spc="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51140" y="2791459"/>
            <a:ext cx="469582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signature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Overloading</a:t>
            </a:r>
            <a:r>
              <a:rPr sz="3600" b="1" spc="-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Overriding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1140" y="5458460"/>
            <a:ext cx="10332085" cy="202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Understanding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final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abstract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948690">
              <a:lnSpc>
                <a:spcPct val="102000"/>
              </a:lnSpc>
              <a:spcBef>
                <a:spcPts val="2565"/>
              </a:spcBef>
            </a:pPr>
            <a:r>
              <a:rPr lang="en-US"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Assisted Practice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Calculating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distances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between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points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overloading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25"/>
              </a:spcBef>
            </a:pPr>
            <a:r>
              <a:rPr spc="45" dirty="0"/>
              <a:t>What</a:t>
            </a:r>
            <a:r>
              <a:rPr spc="-160" dirty="0"/>
              <a:t> </a:t>
            </a:r>
            <a:r>
              <a:rPr spc="100" dirty="0"/>
              <a:t>if</a:t>
            </a:r>
            <a:r>
              <a:rPr spc="-155" dirty="0"/>
              <a:t> </a:t>
            </a:r>
            <a:r>
              <a:rPr spc="-160" dirty="0"/>
              <a:t>I </a:t>
            </a:r>
            <a:r>
              <a:rPr spc="114" dirty="0"/>
              <a:t>don’t</a:t>
            </a:r>
            <a:r>
              <a:rPr spc="-160" dirty="0"/>
              <a:t> </a:t>
            </a:r>
            <a:r>
              <a:rPr spc="65" dirty="0"/>
              <a:t>want</a:t>
            </a:r>
            <a:r>
              <a:rPr spc="-160" dirty="0"/>
              <a:t> </a:t>
            </a:r>
            <a:r>
              <a:rPr spc="20" dirty="0"/>
              <a:t>anyone</a:t>
            </a:r>
            <a:r>
              <a:rPr spc="-150" dirty="0"/>
              <a:t> </a:t>
            </a:r>
            <a:r>
              <a:rPr spc="-85" dirty="0"/>
              <a:t>else</a:t>
            </a:r>
            <a:r>
              <a:rPr spc="-155" dirty="0"/>
              <a:t> </a:t>
            </a:r>
            <a:r>
              <a:rPr spc="254" dirty="0"/>
              <a:t>to </a:t>
            </a:r>
            <a:r>
              <a:rPr spc="-1739" dirty="0"/>
              <a:t> </a:t>
            </a:r>
            <a:r>
              <a:rPr spc="55" dirty="0"/>
              <a:t>override</a:t>
            </a:r>
            <a:r>
              <a:rPr spc="-155" dirty="0"/>
              <a:t> </a:t>
            </a:r>
            <a:r>
              <a:rPr spc="-20" dirty="0"/>
              <a:t>my</a:t>
            </a:r>
            <a:r>
              <a:rPr spc="-160" dirty="0"/>
              <a:t> </a:t>
            </a:r>
            <a:r>
              <a:rPr spc="30" dirty="0"/>
              <a:t>methods?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1694179" y="5828284"/>
            <a:ext cx="7937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98691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7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6600" spc="-17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‘final’</a:t>
            </a:r>
            <a:r>
              <a:rPr sz="6600" spc="-17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6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method</a:t>
            </a:r>
            <a:r>
              <a:rPr sz="6600" spc="-17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6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modifier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19767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mark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overridden.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28264"/>
            <a:ext cx="8961120" cy="7459345"/>
          </a:xfrm>
          <a:custGeom>
            <a:avLst/>
            <a:gdLst/>
            <a:ahLst/>
            <a:cxnLst/>
            <a:rect l="l" t="t" r="r" b="b"/>
            <a:pathLst>
              <a:path w="8961120" h="7459345">
                <a:moveTo>
                  <a:pt x="8961107" y="850303"/>
                </a:moveTo>
                <a:lnTo>
                  <a:pt x="6601968" y="850303"/>
                </a:lnTo>
                <a:lnTo>
                  <a:pt x="6601968" y="0"/>
                </a:lnTo>
                <a:lnTo>
                  <a:pt x="0" y="0"/>
                </a:lnTo>
                <a:lnTo>
                  <a:pt x="0" y="850303"/>
                </a:lnTo>
                <a:lnTo>
                  <a:pt x="0" y="1070825"/>
                </a:lnTo>
                <a:lnTo>
                  <a:pt x="0" y="7458735"/>
                </a:lnTo>
                <a:lnTo>
                  <a:pt x="8961107" y="7458735"/>
                </a:lnTo>
                <a:lnTo>
                  <a:pt x="8961107" y="85030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326877" y="2828259"/>
            <a:ext cx="8961120" cy="7459345"/>
            <a:chOff x="9326877" y="2828259"/>
            <a:chExt cx="8961120" cy="7459345"/>
          </a:xfrm>
        </p:grpSpPr>
        <p:sp>
          <p:nvSpPr>
            <p:cNvPr id="4" name="object 4"/>
            <p:cNvSpPr/>
            <p:nvPr/>
          </p:nvSpPr>
          <p:spPr>
            <a:xfrm>
              <a:off x="9326867" y="2828264"/>
              <a:ext cx="8961755" cy="7459345"/>
            </a:xfrm>
            <a:custGeom>
              <a:avLst/>
              <a:gdLst/>
              <a:ahLst/>
              <a:cxnLst/>
              <a:rect l="l" t="t" r="r" b="b"/>
              <a:pathLst>
                <a:path w="8961755" h="7459345">
                  <a:moveTo>
                    <a:pt x="8961133" y="841387"/>
                  </a:moveTo>
                  <a:lnTo>
                    <a:pt x="6600698" y="841387"/>
                  </a:lnTo>
                  <a:lnTo>
                    <a:pt x="6600698" y="0"/>
                  </a:lnTo>
                  <a:lnTo>
                    <a:pt x="0" y="0"/>
                  </a:lnTo>
                  <a:lnTo>
                    <a:pt x="0" y="1070825"/>
                  </a:lnTo>
                  <a:lnTo>
                    <a:pt x="12" y="7458735"/>
                  </a:lnTo>
                  <a:lnTo>
                    <a:pt x="8961133" y="7458735"/>
                  </a:lnTo>
                  <a:lnTo>
                    <a:pt x="8961133" y="841387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887800" y="5947018"/>
              <a:ext cx="279400" cy="12700"/>
            </a:xfrm>
            <a:custGeom>
              <a:avLst/>
              <a:gdLst/>
              <a:ahLst/>
              <a:cxnLst/>
              <a:rect l="l" t="t" r="r" b="b"/>
              <a:pathLst>
                <a:path w="279400" h="12700">
                  <a:moveTo>
                    <a:pt x="2794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79400" y="12700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167200" y="5947018"/>
              <a:ext cx="1231900" cy="12700"/>
            </a:xfrm>
            <a:custGeom>
              <a:avLst/>
              <a:gdLst/>
              <a:ahLst/>
              <a:cxnLst/>
              <a:rect l="l" t="t" r="r" b="b"/>
              <a:pathLst>
                <a:path w="1231900" h="12700">
                  <a:moveTo>
                    <a:pt x="123189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231899" y="12700"/>
                  </a:lnTo>
                  <a:lnTo>
                    <a:pt x="123189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887800" y="6289918"/>
              <a:ext cx="279400" cy="12700"/>
            </a:xfrm>
            <a:custGeom>
              <a:avLst/>
              <a:gdLst/>
              <a:ahLst/>
              <a:cxnLst/>
              <a:rect l="l" t="t" r="r" b="b"/>
              <a:pathLst>
                <a:path w="279400" h="12700">
                  <a:moveTo>
                    <a:pt x="2794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79400" y="12700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167200" y="6289918"/>
              <a:ext cx="660400" cy="12700"/>
            </a:xfrm>
            <a:custGeom>
              <a:avLst/>
              <a:gdLst/>
              <a:ahLst/>
              <a:cxnLst/>
              <a:rect l="l" t="t" r="r" b="b"/>
              <a:pathLst>
                <a:path w="660400" h="12700">
                  <a:moveTo>
                    <a:pt x="6604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60400" y="12700"/>
                  </a:lnTo>
                  <a:lnTo>
                    <a:pt x="6604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27600" y="6289918"/>
              <a:ext cx="76200" cy="12700"/>
            </a:xfrm>
            <a:custGeom>
              <a:avLst/>
              <a:gdLst/>
              <a:ahLst/>
              <a:cxnLst/>
              <a:rect l="l" t="t" r="r" b="b"/>
              <a:pathLst>
                <a:path w="76200" h="12700">
                  <a:moveTo>
                    <a:pt x="762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76200" y="127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03800" y="6289918"/>
              <a:ext cx="469900" cy="12700"/>
            </a:xfrm>
            <a:custGeom>
              <a:avLst/>
              <a:gdLst/>
              <a:ahLst/>
              <a:cxnLst/>
              <a:rect l="l" t="t" r="r" b="b"/>
              <a:pathLst>
                <a:path w="469900" h="12700">
                  <a:moveTo>
                    <a:pt x="4699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469900" y="12700"/>
                  </a:lnTo>
                  <a:lnTo>
                    <a:pt x="4699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87801" y="6289928"/>
              <a:ext cx="2349500" cy="342900"/>
            </a:xfrm>
            <a:custGeom>
              <a:avLst/>
              <a:gdLst/>
              <a:ahLst/>
              <a:cxnLst/>
              <a:rect l="l" t="t" r="r" b="b"/>
              <a:pathLst>
                <a:path w="2349500" h="342900">
                  <a:moveTo>
                    <a:pt x="1892300" y="330200"/>
                  </a:moveTo>
                  <a:lnTo>
                    <a:pt x="0" y="330200"/>
                  </a:lnTo>
                  <a:lnTo>
                    <a:pt x="0" y="342900"/>
                  </a:lnTo>
                  <a:lnTo>
                    <a:pt x="1892300" y="342900"/>
                  </a:lnTo>
                  <a:lnTo>
                    <a:pt x="1892300" y="330200"/>
                  </a:lnTo>
                  <a:close/>
                </a:path>
                <a:path w="2349500" h="342900">
                  <a:moveTo>
                    <a:pt x="2349500" y="0"/>
                  </a:moveTo>
                  <a:lnTo>
                    <a:pt x="1485900" y="0"/>
                  </a:lnTo>
                  <a:lnTo>
                    <a:pt x="1485900" y="12700"/>
                  </a:lnTo>
                  <a:lnTo>
                    <a:pt x="2349500" y="12700"/>
                  </a:lnTo>
                  <a:lnTo>
                    <a:pt x="2349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780100" y="6620118"/>
              <a:ext cx="698500" cy="12700"/>
            </a:xfrm>
            <a:custGeom>
              <a:avLst/>
              <a:gdLst/>
              <a:ahLst/>
              <a:cxnLst/>
              <a:rect l="l" t="t" r="r" b="b"/>
              <a:pathLst>
                <a:path w="698500" h="12700">
                  <a:moveTo>
                    <a:pt x="6985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98500" y="12700"/>
                  </a:lnTo>
                  <a:lnTo>
                    <a:pt x="6985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478600" y="6620118"/>
              <a:ext cx="2451100" cy="12700"/>
            </a:xfrm>
            <a:custGeom>
              <a:avLst/>
              <a:gdLst/>
              <a:ahLst/>
              <a:cxnLst/>
              <a:rect l="l" t="t" r="r" b="b"/>
              <a:pathLst>
                <a:path w="2451100" h="12700">
                  <a:moveTo>
                    <a:pt x="24511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51100" y="12700"/>
                  </a:lnTo>
                  <a:lnTo>
                    <a:pt x="245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837715" y="757428"/>
            <a:ext cx="86226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The</a:t>
            </a:r>
            <a:r>
              <a:rPr spc="-135" dirty="0"/>
              <a:t> </a:t>
            </a:r>
            <a:r>
              <a:rPr spc="-95" dirty="0"/>
              <a:t>‘final’</a:t>
            </a:r>
            <a:r>
              <a:rPr spc="-135" dirty="0"/>
              <a:t> </a:t>
            </a:r>
            <a:r>
              <a:rPr spc="80" dirty="0"/>
              <a:t>Modifier</a:t>
            </a:r>
            <a:r>
              <a:rPr spc="-130" dirty="0"/>
              <a:t> </a:t>
            </a:r>
            <a:r>
              <a:rPr spc="-85" dirty="0"/>
              <a:t>Example</a:t>
            </a:r>
            <a:endParaRPr spc="-85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3899082"/>
            <a:ext cx="8961120" cy="63881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493395">
              <a:lnSpc>
                <a:spcPct val="100000"/>
              </a:lnSpc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000" spc="-1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052195" marR="3756660" indent="-279400">
              <a:lnSpc>
                <a:spcPts val="2690"/>
              </a:lnSpc>
              <a:spcBef>
                <a:spcPts val="4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public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final </a:t>
            </a: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void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land()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("Aircraft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landing");</a:t>
            </a:r>
            <a:endParaRPr sz="2000">
              <a:latin typeface="Arial MT"/>
              <a:cs typeface="Arial MT"/>
            </a:endParaRPr>
          </a:p>
          <a:p>
            <a:pPr marL="772795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493395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0" y="2828259"/>
            <a:ext cx="6602095" cy="8509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9972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2360"/>
              </a:spcBef>
            </a:pPr>
            <a:r>
              <a:rPr sz="28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Aircraft.java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87801" y="5390387"/>
            <a:ext cx="5057140" cy="2031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1282700" indent="-279400">
              <a:lnSpc>
                <a:spcPct val="108000"/>
              </a:lnSpc>
              <a:spcBef>
                <a:spcPts val="10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000" spc="-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Helicopter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extends</a:t>
            </a:r>
            <a:r>
              <a:rPr sz="20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Arial MT"/>
                <a:cs typeface="Arial MT"/>
              </a:rPr>
              <a:t>@Override</a:t>
            </a:r>
            <a:endParaRPr sz="2000">
              <a:latin typeface="Arial MT"/>
              <a:cs typeface="Arial MT"/>
            </a:endParaRPr>
          </a:p>
          <a:p>
            <a:pPr marL="558800" marR="5080" indent="-279400">
              <a:lnSpc>
                <a:spcPct val="109000"/>
              </a:lnSpc>
              <a:spcBef>
                <a:spcPts val="7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public void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land()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("Helicopter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landing");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tabLst>
                <a:tab pos="278765" algn="l"/>
              </a:tabLst>
            </a:pPr>
            <a:r>
              <a:rPr sz="2000" strike="sngStrike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sz="2000" strike="sngStrike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87801" y="7761732"/>
            <a:ext cx="1209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//</a:t>
            </a:r>
            <a:r>
              <a:rPr sz="2000" spc="-8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Incorrect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26880" y="2828259"/>
            <a:ext cx="6600825" cy="84201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924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2435"/>
              </a:spcBef>
            </a:pP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Helicopter.java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553" y="2578100"/>
            <a:ext cx="11201400" cy="5057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0"/>
              </a:spcBef>
            </a:pPr>
            <a:r>
              <a:rPr sz="6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Declare </a:t>
            </a:r>
            <a:r>
              <a:rPr sz="66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final </a:t>
            </a:r>
            <a:r>
              <a:rPr sz="6600" spc="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methods 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when </a:t>
            </a:r>
            <a:r>
              <a:rPr sz="66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you</a:t>
            </a:r>
            <a:r>
              <a:rPr sz="66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feel</a:t>
            </a:r>
            <a:r>
              <a:rPr sz="66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66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method</a:t>
            </a:r>
            <a:r>
              <a:rPr sz="66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should </a:t>
            </a:r>
            <a:r>
              <a:rPr sz="6600" spc="-173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never 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be </a:t>
            </a:r>
            <a:r>
              <a:rPr sz="660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overridden, </a:t>
            </a:r>
            <a:r>
              <a:rPr sz="6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or </a:t>
            </a:r>
            <a:r>
              <a:rPr sz="6600" spc="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it </a:t>
            </a:r>
            <a:r>
              <a:rPr sz="66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6600" spc="-1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very </a:t>
            </a:r>
            <a:r>
              <a:rPr sz="6600" spc="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difficult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override </a:t>
            </a:r>
            <a:r>
              <a:rPr sz="6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correctly.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3" y="6345938"/>
            <a:ext cx="18288000" cy="3941445"/>
            <a:chOff x="-3" y="6345938"/>
            <a:chExt cx="18288000" cy="394144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3" y="6345938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3" y="0"/>
                  </a:moveTo>
                  <a:lnTo>
                    <a:pt x="0" y="0"/>
                  </a:lnTo>
                  <a:lnTo>
                    <a:pt x="0" y="3941063"/>
                  </a:lnTo>
                  <a:lnTo>
                    <a:pt x="18288003" y="3941063"/>
                  </a:lnTo>
                  <a:lnTo>
                    <a:pt x="18288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22" y="873252"/>
            <a:ext cx="7331709" cy="197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5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Thread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final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setPriority(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newPriority)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{}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1" y="3985259"/>
            <a:ext cx="17027525" cy="464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File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 MT"/>
              <a:cs typeface="Arial MT"/>
            </a:endParaRPr>
          </a:p>
          <a:p>
            <a:pPr marL="891540">
              <a:lnSpc>
                <a:spcPct val="100000"/>
              </a:lnSpc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final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FileDescriptor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getFD()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throws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IOException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{}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40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Final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Methods</a:t>
            </a:r>
            <a:r>
              <a:rPr sz="44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44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Java</a:t>
            </a:r>
            <a:r>
              <a:rPr sz="44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API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2265"/>
              </a:spcBef>
            </a:pPr>
            <a:r>
              <a:rPr sz="30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would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want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override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behavior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methods.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why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marked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final.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02585" y="4059428"/>
            <a:ext cx="6138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90" dirty="0">
                <a:solidFill>
                  <a:srgbClr val="404040"/>
                </a:solidFill>
              </a:rPr>
              <a:t>Abstract</a:t>
            </a:r>
            <a:r>
              <a:rPr sz="6000" spc="-180" dirty="0">
                <a:solidFill>
                  <a:srgbClr val="404040"/>
                </a:solidFill>
              </a:rPr>
              <a:t> </a:t>
            </a:r>
            <a:r>
              <a:rPr sz="6000" spc="120" dirty="0">
                <a:solidFill>
                  <a:srgbClr val="404040"/>
                </a:solidFill>
              </a:rPr>
              <a:t>Methods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63652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00" dirty="0">
                <a:solidFill>
                  <a:srgbClr val="A62E5C"/>
                </a:solidFill>
              </a:rPr>
              <a:t>Abstract</a:t>
            </a:r>
            <a:r>
              <a:rPr sz="6600" spc="-195" dirty="0">
                <a:solidFill>
                  <a:srgbClr val="A62E5C"/>
                </a:solidFill>
              </a:rPr>
              <a:t> </a:t>
            </a:r>
            <a:r>
              <a:rPr sz="6600" spc="200" dirty="0">
                <a:solidFill>
                  <a:srgbClr val="A62E5C"/>
                </a:solidFill>
              </a:rPr>
              <a:t>Method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233551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implementation.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‘abstract’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modifier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mark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abstract.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54070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Abstract</a:t>
            </a:r>
            <a:r>
              <a:rPr sz="6600" spc="-204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7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Class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82471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instantiated.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meant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extended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baseline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concrete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classes.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8572" y="3081020"/>
            <a:ext cx="11670665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85"/>
              </a:spcBef>
            </a:pP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Use </a:t>
            </a:r>
            <a:r>
              <a:rPr sz="66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abstract </a:t>
            </a:r>
            <a:r>
              <a:rPr sz="6600" spc="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methods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force </a:t>
            </a:r>
            <a:r>
              <a:rPr sz="6600" spc="-173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subclasses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provide </a:t>
            </a:r>
            <a:r>
              <a:rPr sz="6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 </a:t>
            </a:r>
            <a:r>
              <a:rPr sz="6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appropriate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implementation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6600" spc="-17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given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behavior.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3418" y="754380"/>
            <a:ext cx="93052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404040"/>
                </a:solidFill>
              </a:rPr>
              <a:t>Implement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85" dirty="0">
                <a:solidFill>
                  <a:srgbClr val="404040"/>
                </a:solidFill>
              </a:rPr>
              <a:t>Abstract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110" dirty="0">
                <a:solidFill>
                  <a:srgbClr val="404040"/>
                </a:solidFill>
              </a:rPr>
              <a:t>Methods</a:t>
            </a:r>
            <a:endParaRPr spc="11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4847" y="4688561"/>
            <a:ext cx="2630170" cy="970280"/>
          </a:xfrm>
          <a:custGeom>
            <a:avLst/>
            <a:gdLst/>
            <a:ahLst/>
            <a:cxnLst/>
            <a:rect l="l" t="t" r="r" b="b"/>
            <a:pathLst>
              <a:path w="2630170" h="970279">
                <a:moveTo>
                  <a:pt x="2533022" y="0"/>
                </a:moveTo>
                <a:lnTo>
                  <a:pt x="96979" y="0"/>
                </a:lnTo>
                <a:lnTo>
                  <a:pt x="59231" y="7621"/>
                </a:lnTo>
                <a:lnTo>
                  <a:pt x="28404" y="28404"/>
                </a:lnTo>
                <a:lnTo>
                  <a:pt x="7621" y="59230"/>
                </a:lnTo>
                <a:lnTo>
                  <a:pt x="0" y="96979"/>
                </a:lnTo>
                <a:lnTo>
                  <a:pt x="0" y="872816"/>
                </a:lnTo>
                <a:lnTo>
                  <a:pt x="7621" y="910565"/>
                </a:lnTo>
                <a:lnTo>
                  <a:pt x="28404" y="941392"/>
                </a:lnTo>
                <a:lnTo>
                  <a:pt x="59231" y="962176"/>
                </a:lnTo>
                <a:lnTo>
                  <a:pt x="96979" y="969797"/>
                </a:lnTo>
                <a:lnTo>
                  <a:pt x="2533022" y="969797"/>
                </a:lnTo>
                <a:lnTo>
                  <a:pt x="2570771" y="962176"/>
                </a:lnTo>
                <a:lnTo>
                  <a:pt x="2601597" y="941392"/>
                </a:lnTo>
                <a:lnTo>
                  <a:pt x="2622381" y="910565"/>
                </a:lnTo>
                <a:lnTo>
                  <a:pt x="2630002" y="872816"/>
                </a:lnTo>
                <a:lnTo>
                  <a:pt x="2630002" y="96979"/>
                </a:lnTo>
                <a:lnTo>
                  <a:pt x="2622381" y="59230"/>
                </a:lnTo>
                <a:lnTo>
                  <a:pt x="2601597" y="28404"/>
                </a:lnTo>
                <a:lnTo>
                  <a:pt x="2570771" y="7621"/>
                </a:lnTo>
                <a:lnTo>
                  <a:pt x="253302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37527" y="4744720"/>
            <a:ext cx="2084705" cy="7391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Aircraft</a:t>
            </a:r>
            <a:endParaRPr sz="19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900" spc="-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900" spc="-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bs</a:t>
            </a:r>
            <a:r>
              <a:rPr sz="1900" spc="-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900" spc="-1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1900" spc="-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900" spc="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1900" spc="-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900" spc="-1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1900" spc="-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900" spc="-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900" spc="-7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1900" spc="-1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1900" spc="-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900" spc="-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900" spc="-8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d(</a:t>
            </a:r>
            <a:r>
              <a:rPr sz="1900" spc="-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)</a:t>
            </a:r>
            <a:endParaRPr sz="19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5046" y="5652009"/>
            <a:ext cx="2631440" cy="1370965"/>
            <a:chOff x="1255046" y="5652009"/>
            <a:chExt cx="2631440" cy="1370965"/>
          </a:xfrm>
        </p:grpSpPr>
        <p:sp>
          <p:nvSpPr>
            <p:cNvPr id="7" name="object 7"/>
            <p:cNvSpPr/>
            <p:nvPr/>
          </p:nvSpPr>
          <p:spPr>
            <a:xfrm>
              <a:off x="1988745" y="5658359"/>
              <a:ext cx="1891664" cy="387985"/>
            </a:xfrm>
            <a:custGeom>
              <a:avLst/>
              <a:gdLst/>
              <a:ahLst/>
              <a:cxnLst/>
              <a:rect l="l" t="t" r="r" b="b"/>
              <a:pathLst>
                <a:path w="1891664" h="387985">
                  <a:moveTo>
                    <a:pt x="1891104" y="0"/>
                  </a:moveTo>
                  <a:lnTo>
                    <a:pt x="1891104" y="193959"/>
                  </a:lnTo>
                  <a:lnTo>
                    <a:pt x="0" y="193959"/>
                  </a:lnTo>
                  <a:lnTo>
                    <a:pt x="0" y="387918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61396" y="6046278"/>
              <a:ext cx="1454785" cy="970280"/>
            </a:xfrm>
            <a:custGeom>
              <a:avLst/>
              <a:gdLst/>
              <a:ahLst/>
              <a:cxnLst/>
              <a:rect l="l" t="t" r="r" b="b"/>
              <a:pathLst>
                <a:path w="1454785" h="970279">
                  <a:moveTo>
                    <a:pt x="1357715" y="0"/>
                  </a:moveTo>
                  <a:lnTo>
                    <a:pt x="96979" y="0"/>
                  </a:lnTo>
                  <a:lnTo>
                    <a:pt x="59230" y="7621"/>
                  </a:lnTo>
                  <a:lnTo>
                    <a:pt x="28404" y="28404"/>
                  </a:lnTo>
                  <a:lnTo>
                    <a:pt x="7621" y="59230"/>
                  </a:lnTo>
                  <a:lnTo>
                    <a:pt x="0" y="96979"/>
                  </a:lnTo>
                  <a:lnTo>
                    <a:pt x="0" y="872816"/>
                  </a:lnTo>
                  <a:lnTo>
                    <a:pt x="7621" y="910565"/>
                  </a:lnTo>
                  <a:lnTo>
                    <a:pt x="28404" y="941391"/>
                  </a:lnTo>
                  <a:lnTo>
                    <a:pt x="59230" y="962175"/>
                  </a:lnTo>
                  <a:lnTo>
                    <a:pt x="96979" y="969796"/>
                  </a:lnTo>
                  <a:lnTo>
                    <a:pt x="1357715" y="969796"/>
                  </a:lnTo>
                  <a:lnTo>
                    <a:pt x="1395464" y="962175"/>
                  </a:lnTo>
                  <a:lnTo>
                    <a:pt x="1426290" y="941391"/>
                  </a:lnTo>
                  <a:lnTo>
                    <a:pt x="1447073" y="910565"/>
                  </a:lnTo>
                  <a:lnTo>
                    <a:pt x="1454694" y="872816"/>
                  </a:lnTo>
                  <a:lnTo>
                    <a:pt x="1454694" y="96979"/>
                  </a:lnTo>
                  <a:lnTo>
                    <a:pt x="1447073" y="59230"/>
                  </a:lnTo>
                  <a:lnTo>
                    <a:pt x="1426290" y="28404"/>
                  </a:lnTo>
                  <a:lnTo>
                    <a:pt x="1395464" y="7621"/>
                  </a:lnTo>
                  <a:lnTo>
                    <a:pt x="1357715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61396" y="6046278"/>
              <a:ext cx="1454785" cy="970280"/>
            </a:xfrm>
            <a:custGeom>
              <a:avLst/>
              <a:gdLst/>
              <a:ahLst/>
              <a:cxnLst/>
              <a:rect l="l" t="t" r="r" b="b"/>
              <a:pathLst>
                <a:path w="1454785" h="970279">
                  <a:moveTo>
                    <a:pt x="0" y="96979"/>
                  </a:moveTo>
                  <a:lnTo>
                    <a:pt x="7621" y="59230"/>
                  </a:lnTo>
                  <a:lnTo>
                    <a:pt x="28404" y="28404"/>
                  </a:lnTo>
                  <a:lnTo>
                    <a:pt x="59230" y="7621"/>
                  </a:lnTo>
                  <a:lnTo>
                    <a:pt x="96979" y="0"/>
                  </a:lnTo>
                  <a:lnTo>
                    <a:pt x="1357715" y="0"/>
                  </a:lnTo>
                  <a:lnTo>
                    <a:pt x="1395464" y="7621"/>
                  </a:lnTo>
                  <a:lnTo>
                    <a:pt x="1426290" y="28404"/>
                  </a:lnTo>
                  <a:lnTo>
                    <a:pt x="1447073" y="59230"/>
                  </a:lnTo>
                  <a:lnTo>
                    <a:pt x="1454695" y="96979"/>
                  </a:lnTo>
                  <a:lnTo>
                    <a:pt x="1454695" y="872817"/>
                  </a:lnTo>
                  <a:lnTo>
                    <a:pt x="1447073" y="910566"/>
                  </a:lnTo>
                  <a:lnTo>
                    <a:pt x="1426290" y="941392"/>
                  </a:lnTo>
                  <a:lnTo>
                    <a:pt x="1395464" y="962175"/>
                  </a:lnTo>
                  <a:lnTo>
                    <a:pt x="1357715" y="969797"/>
                  </a:lnTo>
                  <a:lnTo>
                    <a:pt x="96979" y="969797"/>
                  </a:lnTo>
                  <a:lnTo>
                    <a:pt x="59230" y="962175"/>
                  </a:lnTo>
                  <a:lnTo>
                    <a:pt x="28404" y="941392"/>
                  </a:lnTo>
                  <a:lnTo>
                    <a:pt x="7621" y="910566"/>
                  </a:lnTo>
                  <a:lnTo>
                    <a:pt x="0" y="872817"/>
                  </a:lnTo>
                  <a:lnTo>
                    <a:pt x="0" y="969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503730" y="6351015"/>
            <a:ext cx="9702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ir</a:t>
            </a:r>
            <a:r>
              <a:rPr sz="19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9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46151" y="5652009"/>
            <a:ext cx="1467485" cy="1370965"/>
            <a:chOff x="3146151" y="5652009"/>
            <a:chExt cx="1467485" cy="1370965"/>
          </a:xfrm>
        </p:grpSpPr>
        <p:sp>
          <p:nvSpPr>
            <p:cNvPr id="12" name="object 12"/>
            <p:cNvSpPr/>
            <p:nvPr/>
          </p:nvSpPr>
          <p:spPr>
            <a:xfrm>
              <a:off x="3879850" y="5658359"/>
              <a:ext cx="0" cy="387985"/>
            </a:xfrm>
            <a:custGeom>
              <a:avLst/>
              <a:gdLst/>
              <a:ahLst/>
              <a:cxnLst/>
              <a:rect l="l" t="t" r="r" b="b"/>
              <a:pathLst>
                <a:path h="387985">
                  <a:moveTo>
                    <a:pt x="0" y="0"/>
                  </a:moveTo>
                  <a:lnTo>
                    <a:pt x="0" y="387918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52501" y="6046278"/>
              <a:ext cx="1454785" cy="970280"/>
            </a:xfrm>
            <a:custGeom>
              <a:avLst/>
              <a:gdLst/>
              <a:ahLst/>
              <a:cxnLst/>
              <a:rect l="l" t="t" r="r" b="b"/>
              <a:pathLst>
                <a:path w="1454785" h="970279">
                  <a:moveTo>
                    <a:pt x="1357715" y="0"/>
                  </a:moveTo>
                  <a:lnTo>
                    <a:pt x="96979" y="0"/>
                  </a:lnTo>
                  <a:lnTo>
                    <a:pt x="59230" y="7621"/>
                  </a:lnTo>
                  <a:lnTo>
                    <a:pt x="28404" y="28404"/>
                  </a:lnTo>
                  <a:lnTo>
                    <a:pt x="7621" y="59230"/>
                  </a:lnTo>
                  <a:lnTo>
                    <a:pt x="0" y="96979"/>
                  </a:lnTo>
                  <a:lnTo>
                    <a:pt x="0" y="872816"/>
                  </a:lnTo>
                  <a:lnTo>
                    <a:pt x="7621" y="910565"/>
                  </a:lnTo>
                  <a:lnTo>
                    <a:pt x="28404" y="941391"/>
                  </a:lnTo>
                  <a:lnTo>
                    <a:pt x="59230" y="962175"/>
                  </a:lnTo>
                  <a:lnTo>
                    <a:pt x="96979" y="969796"/>
                  </a:lnTo>
                  <a:lnTo>
                    <a:pt x="1357715" y="969796"/>
                  </a:lnTo>
                  <a:lnTo>
                    <a:pt x="1395464" y="962175"/>
                  </a:lnTo>
                  <a:lnTo>
                    <a:pt x="1426290" y="941391"/>
                  </a:lnTo>
                  <a:lnTo>
                    <a:pt x="1447073" y="910565"/>
                  </a:lnTo>
                  <a:lnTo>
                    <a:pt x="1454694" y="872816"/>
                  </a:lnTo>
                  <a:lnTo>
                    <a:pt x="1454694" y="96979"/>
                  </a:lnTo>
                  <a:lnTo>
                    <a:pt x="1447073" y="59230"/>
                  </a:lnTo>
                  <a:lnTo>
                    <a:pt x="1426290" y="28404"/>
                  </a:lnTo>
                  <a:lnTo>
                    <a:pt x="1395464" y="7621"/>
                  </a:lnTo>
                  <a:lnTo>
                    <a:pt x="1357715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52501" y="6046278"/>
              <a:ext cx="1454785" cy="970280"/>
            </a:xfrm>
            <a:custGeom>
              <a:avLst/>
              <a:gdLst/>
              <a:ahLst/>
              <a:cxnLst/>
              <a:rect l="l" t="t" r="r" b="b"/>
              <a:pathLst>
                <a:path w="1454785" h="970279">
                  <a:moveTo>
                    <a:pt x="0" y="96979"/>
                  </a:moveTo>
                  <a:lnTo>
                    <a:pt x="7621" y="59230"/>
                  </a:lnTo>
                  <a:lnTo>
                    <a:pt x="28404" y="28404"/>
                  </a:lnTo>
                  <a:lnTo>
                    <a:pt x="59230" y="7621"/>
                  </a:lnTo>
                  <a:lnTo>
                    <a:pt x="96979" y="0"/>
                  </a:lnTo>
                  <a:lnTo>
                    <a:pt x="1357715" y="0"/>
                  </a:lnTo>
                  <a:lnTo>
                    <a:pt x="1395464" y="7621"/>
                  </a:lnTo>
                  <a:lnTo>
                    <a:pt x="1426290" y="28404"/>
                  </a:lnTo>
                  <a:lnTo>
                    <a:pt x="1447073" y="59230"/>
                  </a:lnTo>
                  <a:lnTo>
                    <a:pt x="1454695" y="96979"/>
                  </a:lnTo>
                  <a:lnTo>
                    <a:pt x="1454695" y="872817"/>
                  </a:lnTo>
                  <a:lnTo>
                    <a:pt x="1447073" y="910566"/>
                  </a:lnTo>
                  <a:lnTo>
                    <a:pt x="1426290" y="941392"/>
                  </a:lnTo>
                  <a:lnTo>
                    <a:pt x="1395464" y="962175"/>
                  </a:lnTo>
                  <a:lnTo>
                    <a:pt x="1357715" y="969797"/>
                  </a:lnTo>
                  <a:lnTo>
                    <a:pt x="96979" y="969797"/>
                  </a:lnTo>
                  <a:lnTo>
                    <a:pt x="59230" y="962175"/>
                  </a:lnTo>
                  <a:lnTo>
                    <a:pt x="28404" y="941392"/>
                  </a:lnTo>
                  <a:lnTo>
                    <a:pt x="7621" y="910566"/>
                  </a:lnTo>
                  <a:lnTo>
                    <a:pt x="0" y="872817"/>
                  </a:lnTo>
                  <a:lnTo>
                    <a:pt x="0" y="969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265390" y="6351015"/>
            <a:ext cx="122936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lic</a:t>
            </a:r>
            <a:r>
              <a:rPr sz="19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9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9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73500" y="5652009"/>
            <a:ext cx="2631440" cy="1370965"/>
            <a:chOff x="3873500" y="5652009"/>
            <a:chExt cx="2631440" cy="1370965"/>
          </a:xfrm>
        </p:grpSpPr>
        <p:sp>
          <p:nvSpPr>
            <p:cNvPr id="17" name="object 17"/>
            <p:cNvSpPr/>
            <p:nvPr/>
          </p:nvSpPr>
          <p:spPr>
            <a:xfrm>
              <a:off x="3879850" y="5658359"/>
              <a:ext cx="1891664" cy="387985"/>
            </a:xfrm>
            <a:custGeom>
              <a:avLst/>
              <a:gdLst/>
              <a:ahLst/>
              <a:cxnLst/>
              <a:rect l="l" t="t" r="r" b="b"/>
              <a:pathLst>
                <a:path w="1891664" h="387985">
                  <a:moveTo>
                    <a:pt x="0" y="0"/>
                  </a:moveTo>
                  <a:lnTo>
                    <a:pt x="0" y="193959"/>
                  </a:lnTo>
                  <a:lnTo>
                    <a:pt x="1891104" y="193959"/>
                  </a:lnTo>
                  <a:lnTo>
                    <a:pt x="1891104" y="387918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043605" y="6046278"/>
              <a:ext cx="1454785" cy="970280"/>
            </a:xfrm>
            <a:custGeom>
              <a:avLst/>
              <a:gdLst/>
              <a:ahLst/>
              <a:cxnLst/>
              <a:rect l="l" t="t" r="r" b="b"/>
              <a:pathLst>
                <a:path w="1454785" h="970279">
                  <a:moveTo>
                    <a:pt x="1357715" y="0"/>
                  </a:moveTo>
                  <a:lnTo>
                    <a:pt x="96979" y="0"/>
                  </a:lnTo>
                  <a:lnTo>
                    <a:pt x="59230" y="7621"/>
                  </a:lnTo>
                  <a:lnTo>
                    <a:pt x="28404" y="28404"/>
                  </a:lnTo>
                  <a:lnTo>
                    <a:pt x="7621" y="59230"/>
                  </a:lnTo>
                  <a:lnTo>
                    <a:pt x="0" y="96979"/>
                  </a:lnTo>
                  <a:lnTo>
                    <a:pt x="0" y="872816"/>
                  </a:lnTo>
                  <a:lnTo>
                    <a:pt x="7621" y="910565"/>
                  </a:lnTo>
                  <a:lnTo>
                    <a:pt x="28404" y="941391"/>
                  </a:lnTo>
                  <a:lnTo>
                    <a:pt x="59230" y="962175"/>
                  </a:lnTo>
                  <a:lnTo>
                    <a:pt x="96979" y="969796"/>
                  </a:lnTo>
                  <a:lnTo>
                    <a:pt x="1357715" y="969796"/>
                  </a:lnTo>
                  <a:lnTo>
                    <a:pt x="1395464" y="962175"/>
                  </a:lnTo>
                  <a:lnTo>
                    <a:pt x="1426290" y="941391"/>
                  </a:lnTo>
                  <a:lnTo>
                    <a:pt x="1447073" y="910565"/>
                  </a:lnTo>
                  <a:lnTo>
                    <a:pt x="1454694" y="872816"/>
                  </a:lnTo>
                  <a:lnTo>
                    <a:pt x="1454694" y="96979"/>
                  </a:lnTo>
                  <a:lnTo>
                    <a:pt x="1447073" y="59230"/>
                  </a:lnTo>
                  <a:lnTo>
                    <a:pt x="1426290" y="28404"/>
                  </a:lnTo>
                  <a:lnTo>
                    <a:pt x="1395464" y="7621"/>
                  </a:lnTo>
                  <a:lnTo>
                    <a:pt x="1357715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043605" y="6046278"/>
              <a:ext cx="1454785" cy="970280"/>
            </a:xfrm>
            <a:custGeom>
              <a:avLst/>
              <a:gdLst/>
              <a:ahLst/>
              <a:cxnLst/>
              <a:rect l="l" t="t" r="r" b="b"/>
              <a:pathLst>
                <a:path w="1454785" h="970279">
                  <a:moveTo>
                    <a:pt x="0" y="96979"/>
                  </a:moveTo>
                  <a:lnTo>
                    <a:pt x="7621" y="59230"/>
                  </a:lnTo>
                  <a:lnTo>
                    <a:pt x="28404" y="28404"/>
                  </a:lnTo>
                  <a:lnTo>
                    <a:pt x="59230" y="7621"/>
                  </a:lnTo>
                  <a:lnTo>
                    <a:pt x="96979" y="0"/>
                  </a:lnTo>
                  <a:lnTo>
                    <a:pt x="1357715" y="0"/>
                  </a:lnTo>
                  <a:lnTo>
                    <a:pt x="1395464" y="7621"/>
                  </a:lnTo>
                  <a:lnTo>
                    <a:pt x="1426290" y="28404"/>
                  </a:lnTo>
                  <a:lnTo>
                    <a:pt x="1447073" y="59230"/>
                  </a:lnTo>
                  <a:lnTo>
                    <a:pt x="1454695" y="96979"/>
                  </a:lnTo>
                  <a:lnTo>
                    <a:pt x="1454695" y="872817"/>
                  </a:lnTo>
                  <a:lnTo>
                    <a:pt x="1447073" y="910566"/>
                  </a:lnTo>
                  <a:lnTo>
                    <a:pt x="1426290" y="941392"/>
                  </a:lnTo>
                  <a:lnTo>
                    <a:pt x="1395464" y="962175"/>
                  </a:lnTo>
                  <a:lnTo>
                    <a:pt x="1357715" y="969797"/>
                  </a:lnTo>
                  <a:lnTo>
                    <a:pt x="96979" y="969797"/>
                  </a:lnTo>
                  <a:lnTo>
                    <a:pt x="59230" y="962175"/>
                  </a:lnTo>
                  <a:lnTo>
                    <a:pt x="28404" y="941392"/>
                  </a:lnTo>
                  <a:lnTo>
                    <a:pt x="7621" y="910566"/>
                  </a:lnTo>
                  <a:lnTo>
                    <a:pt x="0" y="872817"/>
                  </a:lnTo>
                  <a:lnTo>
                    <a:pt x="0" y="969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409956" y="6351015"/>
            <a:ext cx="7219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Gli</a:t>
            </a:r>
            <a:r>
              <a:rPr sz="19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427470" marR="769620" indent="3175">
              <a:lnSpc>
                <a:spcPts val="3980"/>
              </a:lnSpc>
              <a:spcBef>
                <a:spcPts val="315"/>
              </a:spcBef>
            </a:pPr>
            <a:r>
              <a:rPr spc="125" dirty="0"/>
              <a:t>It </a:t>
            </a:r>
            <a:r>
              <a:rPr spc="-15" dirty="0"/>
              <a:t>would </a:t>
            </a:r>
            <a:r>
              <a:rPr spc="65" dirty="0"/>
              <a:t>be </a:t>
            </a:r>
            <a:r>
              <a:rPr spc="-10" dirty="0"/>
              <a:t>very </a:t>
            </a:r>
            <a:r>
              <a:rPr spc="-15" dirty="0"/>
              <a:t>unrealistic </a:t>
            </a:r>
            <a:r>
              <a:rPr spc="70" dirty="0"/>
              <a:t>to </a:t>
            </a:r>
            <a:r>
              <a:rPr spc="65" dirty="0"/>
              <a:t>expect </a:t>
            </a:r>
            <a:r>
              <a:rPr spc="100" dirty="0"/>
              <a:t>the </a:t>
            </a:r>
            <a:r>
              <a:rPr spc="-930" dirty="0"/>
              <a:t> </a:t>
            </a:r>
            <a:r>
              <a:rPr spc="-60" dirty="0"/>
              <a:t>same</a:t>
            </a:r>
            <a:r>
              <a:rPr spc="-70" dirty="0"/>
              <a:t> </a:t>
            </a:r>
            <a:r>
              <a:rPr spc="-25" dirty="0"/>
              <a:t>landing</a:t>
            </a:r>
            <a:r>
              <a:rPr spc="-70" dirty="0"/>
              <a:t> </a:t>
            </a:r>
            <a:r>
              <a:rPr spc="20" dirty="0"/>
              <a:t>procedure</a:t>
            </a:r>
            <a:r>
              <a:rPr spc="-65" dirty="0"/>
              <a:t> </a:t>
            </a:r>
            <a:r>
              <a:rPr spc="-10" dirty="0"/>
              <a:t>for</a:t>
            </a:r>
            <a:r>
              <a:rPr spc="-65" dirty="0"/>
              <a:t> </a:t>
            </a:r>
            <a:r>
              <a:rPr spc="-55" dirty="0"/>
              <a:t>all</a:t>
            </a:r>
            <a:r>
              <a:rPr spc="-60" dirty="0"/>
              <a:t> </a:t>
            </a:r>
            <a:r>
              <a:rPr spc="-90" dirty="0"/>
              <a:t>subclasses</a:t>
            </a:r>
            <a:endParaRPr spc="-90" dirty="0"/>
          </a:p>
          <a:p>
            <a:pPr marL="6427470" marR="5080" indent="3175">
              <a:lnSpc>
                <a:spcPct val="101000"/>
              </a:lnSpc>
              <a:spcBef>
                <a:spcPts val="2600"/>
              </a:spcBef>
            </a:pPr>
            <a:r>
              <a:rPr spc="-5" dirty="0"/>
              <a:t>However,</a:t>
            </a:r>
            <a:r>
              <a:rPr spc="-65" dirty="0"/>
              <a:t> </a:t>
            </a:r>
            <a:r>
              <a:rPr spc="65" dirty="0"/>
              <a:t>they</a:t>
            </a:r>
            <a:r>
              <a:rPr spc="-55" dirty="0"/>
              <a:t> </a:t>
            </a:r>
            <a:r>
              <a:rPr spc="55" dirty="0"/>
              <a:t>need</a:t>
            </a:r>
            <a:r>
              <a:rPr spc="-65" dirty="0"/>
              <a:t> </a:t>
            </a:r>
            <a:r>
              <a:rPr spc="70" dirty="0"/>
              <a:t>to</a:t>
            </a:r>
            <a:r>
              <a:rPr spc="-65" dirty="0"/>
              <a:t> </a:t>
            </a:r>
            <a:r>
              <a:rPr spc="15" dirty="0"/>
              <a:t>implement</a:t>
            </a:r>
            <a:r>
              <a:rPr spc="-70" dirty="0"/>
              <a:t> </a:t>
            </a:r>
            <a:r>
              <a:rPr spc="-30" dirty="0"/>
              <a:t>this</a:t>
            </a:r>
            <a:r>
              <a:rPr spc="-60" dirty="0"/>
              <a:t> </a:t>
            </a:r>
            <a:r>
              <a:rPr spc="-5" dirty="0"/>
              <a:t>action, </a:t>
            </a:r>
            <a:r>
              <a:rPr spc="-930" dirty="0"/>
              <a:t> </a:t>
            </a:r>
            <a:r>
              <a:rPr spc="75" dirty="0"/>
              <a:t>but</a:t>
            </a:r>
            <a:r>
              <a:rPr spc="-70" dirty="0"/>
              <a:t> </a:t>
            </a:r>
            <a:r>
              <a:rPr spc="-40" dirty="0"/>
              <a:t>in</a:t>
            </a:r>
            <a:r>
              <a:rPr spc="-60" dirty="0"/>
              <a:t> </a:t>
            </a:r>
            <a:r>
              <a:rPr spc="35" dirty="0"/>
              <a:t>their</a:t>
            </a:r>
            <a:r>
              <a:rPr spc="-60" dirty="0"/>
              <a:t> </a:t>
            </a:r>
            <a:r>
              <a:rPr spc="-15" dirty="0"/>
              <a:t>own</a:t>
            </a:r>
            <a:r>
              <a:rPr spc="-60" dirty="0"/>
              <a:t> </a:t>
            </a:r>
            <a:r>
              <a:rPr spc="-15" dirty="0"/>
              <a:t>way</a:t>
            </a:r>
            <a:endParaRPr spc="-15" dirty="0"/>
          </a:p>
          <a:p>
            <a:pPr marL="6427470" marR="85725" indent="3175">
              <a:lnSpc>
                <a:spcPct val="100000"/>
              </a:lnSpc>
              <a:spcBef>
                <a:spcPts val="2725"/>
              </a:spcBef>
            </a:pPr>
            <a:r>
              <a:rPr spc="-120" dirty="0"/>
              <a:t>An </a:t>
            </a:r>
            <a:r>
              <a:rPr spc="20" dirty="0"/>
              <a:t>abstract </a:t>
            </a:r>
            <a:r>
              <a:rPr spc="-25" dirty="0"/>
              <a:t>landing </a:t>
            </a:r>
            <a:r>
              <a:rPr spc="35" dirty="0"/>
              <a:t>method </a:t>
            </a:r>
            <a:r>
              <a:rPr spc="5" dirty="0"/>
              <a:t>can </a:t>
            </a:r>
            <a:r>
              <a:rPr spc="65" dirty="0"/>
              <a:t>be </a:t>
            </a:r>
            <a:r>
              <a:rPr spc="-60" dirty="0"/>
              <a:t>used. </a:t>
            </a:r>
            <a:r>
              <a:rPr spc="20" dirty="0"/>
              <a:t>We </a:t>
            </a:r>
            <a:r>
              <a:rPr spc="-930" dirty="0"/>
              <a:t> </a:t>
            </a:r>
            <a:r>
              <a:rPr dirty="0"/>
              <a:t>abstract,</a:t>
            </a:r>
            <a:r>
              <a:rPr spc="-65" dirty="0"/>
              <a:t> </a:t>
            </a:r>
            <a:r>
              <a:rPr spc="75" dirty="0"/>
              <a:t>but</a:t>
            </a:r>
            <a:r>
              <a:rPr spc="-65" dirty="0"/>
              <a:t> </a:t>
            </a:r>
            <a:r>
              <a:rPr spc="70" dirty="0"/>
              <a:t>we</a:t>
            </a:r>
            <a:r>
              <a:rPr spc="-60" dirty="0"/>
              <a:t> </a:t>
            </a:r>
            <a:r>
              <a:rPr spc="5" dirty="0"/>
              <a:t>leave</a:t>
            </a:r>
            <a:r>
              <a:rPr spc="-60" dirty="0"/>
              <a:t> </a:t>
            </a:r>
            <a:r>
              <a:rPr spc="15" dirty="0"/>
              <a:t>freedom</a:t>
            </a:r>
            <a:r>
              <a:rPr spc="-55" dirty="0"/>
              <a:t> </a:t>
            </a:r>
            <a:r>
              <a:rPr spc="70" dirty="0"/>
              <a:t>to</a:t>
            </a:r>
            <a:r>
              <a:rPr spc="-65" dirty="0"/>
              <a:t> </a:t>
            </a:r>
            <a:r>
              <a:rPr spc="-90" dirty="0"/>
              <a:t>subclasses </a:t>
            </a:r>
            <a:r>
              <a:rPr spc="-930" dirty="0"/>
              <a:t> </a:t>
            </a:r>
            <a:r>
              <a:rPr spc="70" dirty="0"/>
              <a:t>to </a:t>
            </a:r>
            <a:r>
              <a:rPr spc="15" dirty="0"/>
              <a:t>come </a:t>
            </a:r>
            <a:r>
              <a:rPr spc="40" dirty="0"/>
              <a:t>with </a:t>
            </a:r>
            <a:r>
              <a:rPr spc="35" dirty="0"/>
              <a:t>their </a:t>
            </a:r>
            <a:r>
              <a:rPr spc="-15" dirty="0"/>
              <a:t>own </a:t>
            </a:r>
            <a:r>
              <a:rPr spc="-25" dirty="0"/>
              <a:t>landing behavior </a:t>
            </a:r>
            <a:r>
              <a:rPr spc="-40" dirty="0"/>
              <a:t>in </a:t>
            </a:r>
            <a:r>
              <a:rPr spc="-25" dirty="0"/>
              <a:t>a </a:t>
            </a:r>
            <a:r>
              <a:rPr spc="-930" dirty="0"/>
              <a:t> </a:t>
            </a:r>
            <a:r>
              <a:rPr spc="-5" dirty="0"/>
              <a:t>consistent</a:t>
            </a:r>
            <a:r>
              <a:rPr spc="-65" dirty="0"/>
              <a:t> </a:t>
            </a:r>
            <a:r>
              <a:rPr spc="-90" dirty="0"/>
              <a:t>way.</a:t>
            </a:r>
            <a:endParaRPr spc="-9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67906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2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Method</a:t>
            </a:r>
            <a:r>
              <a:rPr sz="6600" spc="-21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Signature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24098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combination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3448" y="12"/>
            <a:ext cx="11675110" cy="10287000"/>
          </a:xfrm>
          <a:custGeom>
            <a:avLst/>
            <a:gdLst/>
            <a:ahLst/>
            <a:cxnLst/>
            <a:rect l="l" t="t" r="r" b="b"/>
            <a:pathLst>
              <a:path w="11675110" h="10287000">
                <a:moveTo>
                  <a:pt x="11674551" y="898423"/>
                </a:moveTo>
                <a:lnTo>
                  <a:pt x="8102016" y="898423"/>
                </a:lnTo>
                <a:lnTo>
                  <a:pt x="8102016" y="0"/>
                </a:lnTo>
                <a:lnTo>
                  <a:pt x="0" y="0"/>
                </a:lnTo>
                <a:lnTo>
                  <a:pt x="0" y="898423"/>
                </a:lnTo>
                <a:lnTo>
                  <a:pt x="0" y="918514"/>
                </a:lnTo>
                <a:lnTo>
                  <a:pt x="0" y="10286987"/>
                </a:lnTo>
                <a:lnTo>
                  <a:pt x="11674551" y="10286987"/>
                </a:lnTo>
                <a:lnTo>
                  <a:pt x="11674551" y="89842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803" y="4345940"/>
            <a:ext cx="521208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6985" marR="5080" indent="-1264920">
              <a:lnSpc>
                <a:spcPct val="100000"/>
              </a:lnSpc>
              <a:spcBef>
                <a:spcPts val="75"/>
              </a:spcBef>
            </a:pPr>
            <a:r>
              <a:rPr sz="54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54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st</a:t>
            </a:r>
            <a:r>
              <a:rPr sz="5400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40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-3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50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5400" spc="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540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  </a:t>
            </a:r>
            <a:r>
              <a:rPr sz="54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Example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90730" y="2699004"/>
            <a:ext cx="4324350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300">
              <a:lnSpc>
                <a:spcPct val="109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abstract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1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Aircraft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{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private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int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altitude;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9030" y="4006595"/>
            <a:ext cx="4616450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100" dirty="0">
                <a:solidFill>
                  <a:srgbClr val="8C8C8C"/>
                </a:solidFill>
                <a:latin typeface="Arial MT"/>
                <a:cs typeface="Arial MT"/>
              </a:rPr>
              <a:t>Too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complex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to be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abstracted </a:t>
            </a:r>
            <a:r>
              <a:rPr sz="2600" spc="-7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 abstract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land();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9030" y="5320284"/>
            <a:ext cx="3408045" cy="1318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5080" indent="-368300">
              <a:lnSpc>
                <a:spcPct val="109000"/>
              </a:lnSpc>
              <a:spcBef>
                <a:spcPts val="9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getAltitude()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return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this.altitude;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0730" y="6661404"/>
            <a:ext cx="1358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0730" y="7523988"/>
            <a:ext cx="65011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600" spc="-1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Aircraft();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Can’t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instantiate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28264"/>
            <a:ext cx="8961120" cy="7459345"/>
          </a:xfrm>
          <a:custGeom>
            <a:avLst/>
            <a:gdLst/>
            <a:ahLst/>
            <a:cxnLst/>
            <a:rect l="l" t="t" r="r" b="b"/>
            <a:pathLst>
              <a:path w="8961120" h="7459345">
                <a:moveTo>
                  <a:pt x="8961107" y="850303"/>
                </a:moveTo>
                <a:lnTo>
                  <a:pt x="6601968" y="850303"/>
                </a:lnTo>
                <a:lnTo>
                  <a:pt x="6601968" y="0"/>
                </a:lnTo>
                <a:lnTo>
                  <a:pt x="0" y="0"/>
                </a:lnTo>
                <a:lnTo>
                  <a:pt x="0" y="850303"/>
                </a:lnTo>
                <a:lnTo>
                  <a:pt x="0" y="1070825"/>
                </a:lnTo>
                <a:lnTo>
                  <a:pt x="0" y="7458735"/>
                </a:lnTo>
                <a:lnTo>
                  <a:pt x="8961107" y="7458735"/>
                </a:lnTo>
                <a:lnTo>
                  <a:pt x="8961107" y="85030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26867" y="2828264"/>
            <a:ext cx="8961755" cy="7459345"/>
          </a:xfrm>
          <a:custGeom>
            <a:avLst/>
            <a:gdLst/>
            <a:ahLst/>
            <a:cxnLst/>
            <a:rect l="l" t="t" r="r" b="b"/>
            <a:pathLst>
              <a:path w="8961755" h="7459345">
                <a:moveTo>
                  <a:pt x="8961133" y="841387"/>
                </a:moveTo>
                <a:lnTo>
                  <a:pt x="6600698" y="841387"/>
                </a:lnTo>
                <a:lnTo>
                  <a:pt x="6600698" y="0"/>
                </a:lnTo>
                <a:lnTo>
                  <a:pt x="0" y="0"/>
                </a:lnTo>
                <a:lnTo>
                  <a:pt x="0" y="1070825"/>
                </a:lnTo>
                <a:lnTo>
                  <a:pt x="12" y="7458735"/>
                </a:lnTo>
                <a:lnTo>
                  <a:pt x="8961133" y="7458735"/>
                </a:lnTo>
                <a:lnTo>
                  <a:pt x="8961133" y="841387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9834" y="581406"/>
            <a:ext cx="10281285" cy="164338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spc="60" dirty="0"/>
              <a:t>Implementing</a:t>
            </a:r>
            <a:r>
              <a:rPr spc="-135" dirty="0"/>
              <a:t> </a:t>
            </a:r>
            <a:r>
              <a:rPr spc="85" dirty="0"/>
              <a:t>Abstract</a:t>
            </a:r>
            <a:r>
              <a:rPr spc="-130" dirty="0"/>
              <a:t> </a:t>
            </a:r>
            <a:r>
              <a:rPr spc="110" dirty="0"/>
              <a:t>Methods</a:t>
            </a:r>
            <a:endParaRPr spc="110" dirty="0"/>
          </a:p>
          <a:p>
            <a:pPr marL="73025" algn="ctr">
              <a:lnSpc>
                <a:spcPct val="100000"/>
              </a:lnSpc>
              <a:spcBef>
                <a:spcPts val="790"/>
              </a:spcBef>
            </a:pPr>
            <a:r>
              <a:rPr sz="3200" spc="-10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9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-105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200" spc="-8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200" spc="-2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200" spc="-2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ss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3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200" spc="-7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5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rr</a:t>
            </a:r>
            <a:r>
              <a:rPr sz="3200" spc="-17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8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200" spc="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1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105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200" spc="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8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-1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40" dirty="0">
                <a:latin typeface="Lucida Sans Unicode" panose="020B0602030504020204"/>
                <a:cs typeface="Lucida Sans Unicode" panose="020B0602030504020204"/>
              </a:rPr>
              <a:t>ct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50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1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105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200" spc="-15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200" spc="-75" dirty="0">
                <a:latin typeface="Lucida Sans Unicode" panose="020B0602030504020204"/>
                <a:cs typeface="Lucida Sans Unicode" panose="020B0602030504020204"/>
              </a:rPr>
              <a:t>d</a:t>
            </a:r>
            <a:endParaRPr sz="3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722" y="4912867"/>
            <a:ext cx="5420995" cy="406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080" indent="-336550">
              <a:lnSpc>
                <a:spcPct val="111000"/>
              </a:lnSpc>
              <a:spcBef>
                <a:spcPts val="100"/>
              </a:spcBef>
            </a:pP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4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class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Helicopter </a:t>
            </a:r>
            <a:r>
              <a:rPr sz="2400" spc="-5" dirty="0">
                <a:solidFill>
                  <a:srgbClr val="F15B2A"/>
                </a:solidFill>
                <a:latin typeface="Arial MT"/>
                <a:cs typeface="Arial MT"/>
              </a:rPr>
              <a:t>extends</a:t>
            </a:r>
            <a:r>
              <a:rPr sz="2400" spc="-13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400"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@Override</a:t>
            </a:r>
            <a:endParaRPr sz="24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400" spc="-3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400" spc="-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land()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6731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400" spc="-3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Complex</a:t>
            </a:r>
            <a:r>
              <a:rPr sz="2400" spc="-2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logic</a:t>
            </a:r>
            <a:r>
              <a:rPr sz="2400" spc="-2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that</a:t>
            </a:r>
            <a:r>
              <a:rPr sz="2400" spc="-2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handles</a:t>
            </a:r>
            <a:endParaRPr sz="2400">
              <a:latin typeface="Arial MT"/>
              <a:cs typeface="Arial MT"/>
            </a:endParaRPr>
          </a:p>
          <a:p>
            <a:pPr marL="673100">
              <a:lnSpc>
                <a:spcPct val="100000"/>
              </a:lnSpc>
              <a:spcBef>
                <a:spcPts val="340"/>
              </a:spcBef>
            </a:pP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400" spc="-3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helicopter</a:t>
            </a:r>
            <a:r>
              <a:rPr sz="2400" spc="-2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landing</a:t>
            </a:r>
            <a:endParaRPr sz="24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Arial MT"/>
              <a:cs typeface="Arial MT"/>
            </a:endParaRPr>
          </a:p>
          <a:p>
            <a:pPr marR="1539875">
              <a:lnSpc>
                <a:spcPct val="111000"/>
              </a:lnSpc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Aircraft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 =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Helicopter();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h.</a:t>
            </a:r>
            <a:r>
              <a:rPr sz="2400" spc="-5" dirty="0">
                <a:solidFill>
                  <a:srgbClr val="2A9FBC"/>
                </a:solidFill>
                <a:latin typeface="Arial MT"/>
                <a:cs typeface="Arial MT"/>
              </a:rPr>
              <a:t>land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();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2828259"/>
            <a:ext cx="6602095" cy="8509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9972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2360"/>
              </a:spcBef>
            </a:pP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Helicopter.java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87801" y="4928107"/>
            <a:ext cx="4860290" cy="404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080" indent="-336550">
              <a:lnSpc>
                <a:spcPct val="108000"/>
              </a:lnSpc>
              <a:spcBef>
                <a:spcPts val="100"/>
              </a:spcBef>
            </a:pP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4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4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Glider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15B2A"/>
                </a:solidFill>
                <a:latin typeface="Arial MT"/>
                <a:cs typeface="Arial MT"/>
              </a:rPr>
              <a:t>extends</a:t>
            </a:r>
            <a:r>
              <a:rPr sz="2400" spc="-1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@Override</a:t>
            </a:r>
            <a:endParaRPr sz="24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400" spc="-3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400" spc="-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land()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673100">
              <a:lnSpc>
                <a:spcPct val="100000"/>
              </a:lnSpc>
              <a:spcBef>
                <a:spcPts val="315"/>
              </a:spcBef>
            </a:pP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400" spc="-3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Complex</a:t>
            </a:r>
            <a:r>
              <a:rPr sz="2400" spc="-2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logic</a:t>
            </a:r>
            <a:r>
              <a:rPr sz="2400" spc="-2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that</a:t>
            </a:r>
            <a:r>
              <a:rPr sz="2400" spc="-2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handles</a:t>
            </a:r>
            <a:endParaRPr sz="2400">
              <a:latin typeface="Arial MT"/>
              <a:cs typeface="Arial MT"/>
            </a:endParaRPr>
          </a:p>
          <a:p>
            <a:pPr marL="6731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400" spc="-4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glider</a:t>
            </a:r>
            <a:r>
              <a:rPr sz="2400" spc="-3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landing</a:t>
            </a:r>
            <a:endParaRPr sz="24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Arial MT"/>
              <a:cs typeface="Arial MT"/>
            </a:endParaRPr>
          </a:p>
          <a:p>
            <a:pPr marR="1540510">
              <a:lnSpc>
                <a:spcPct val="111000"/>
              </a:lnSpc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4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Glider();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g.</a:t>
            </a:r>
            <a:r>
              <a:rPr sz="2400" spc="-5" dirty="0">
                <a:solidFill>
                  <a:srgbClr val="2A9FBC"/>
                </a:solidFill>
                <a:latin typeface="Arial MT"/>
                <a:cs typeface="Arial MT"/>
              </a:rPr>
              <a:t>land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();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6880" y="2828259"/>
            <a:ext cx="6600825" cy="84201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924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2435"/>
              </a:spcBef>
            </a:pP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Glider.java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6460" y="2861310"/>
            <a:ext cx="608012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Assisted Practice</a:t>
            </a:r>
            <a:endParaRPr lang="en-US"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5" y="4300220"/>
            <a:ext cx="8567420" cy="166560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0"/>
              </a:spcBef>
            </a:pPr>
            <a:r>
              <a:rPr sz="36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Calculating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distances </a:t>
            </a:r>
            <a:r>
              <a:rPr sz="3600" b="1" spc="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between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points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various</a:t>
            </a: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method </a:t>
            </a:r>
            <a:r>
              <a:rPr sz="3600" b="1" spc="-9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overloading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6" name="Object 5"/>
          <p:cNvGraphicFramePr/>
          <p:nvPr/>
        </p:nvGraphicFramePr>
        <p:xfrm>
          <a:off x="2133600" y="571500"/>
          <a:ext cx="14919960" cy="903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515350" imgH="5581650" progId="Paint.Picture">
                  <p:embed/>
                </p:oleObj>
              </mc:Choice>
              <mc:Fallback>
                <p:oleObj name="" r:id="rId1" imgW="8515350" imgH="55816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571500"/>
                        <a:ext cx="14919960" cy="9036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015" y="723900"/>
            <a:ext cx="13064490" cy="83045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647700"/>
            <a:ext cx="15150465" cy="88188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1181100"/>
            <a:ext cx="10739755" cy="758253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2" name="Object 1"/>
          <p:cNvGraphicFramePr/>
          <p:nvPr/>
        </p:nvGraphicFramePr>
        <p:xfrm>
          <a:off x="3124200" y="571500"/>
          <a:ext cx="12042140" cy="863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915400" imgH="6972300" progId="Paint.Picture">
                  <p:embed/>
                </p:oleObj>
              </mc:Choice>
              <mc:Fallback>
                <p:oleObj name="" r:id="rId1" imgW="8915400" imgH="69723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4200" y="571500"/>
                        <a:ext cx="12042140" cy="863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342900"/>
            <a:ext cx="11582400" cy="853567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0020" y="3366770"/>
            <a:ext cx="5267325" cy="3552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800100"/>
            <a:ext cx="12599670" cy="8498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3448" y="12"/>
            <a:ext cx="11675110" cy="10287000"/>
          </a:xfrm>
          <a:custGeom>
            <a:avLst/>
            <a:gdLst/>
            <a:ahLst/>
            <a:cxnLst/>
            <a:rect l="l" t="t" r="r" b="b"/>
            <a:pathLst>
              <a:path w="11675110" h="10287000">
                <a:moveTo>
                  <a:pt x="11674551" y="898423"/>
                </a:moveTo>
                <a:lnTo>
                  <a:pt x="8102016" y="898423"/>
                </a:lnTo>
                <a:lnTo>
                  <a:pt x="8102016" y="0"/>
                </a:lnTo>
                <a:lnTo>
                  <a:pt x="0" y="0"/>
                </a:lnTo>
                <a:lnTo>
                  <a:pt x="0" y="898423"/>
                </a:lnTo>
                <a:lnTo>
                  <a:pt x="0" y="918514"/>
                </a:lnTo>
                <a:lnTo>
                  <a:pt x="0" y="10286987"/>
                </a:lnTo>
                <a:lnTo>
                  <a:pt x="11674551" y="10286987"/>
                </a:lnTo>
                <a:lnTo>
                  <a:pt x="11674551" y="89842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9737" y="4345940"/>
            <a:ext cx="545465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534160">
              <a:lnSpc>
                <a:spcPct val="100000"/>
              </a:lnSpc>
              <a:spcBef>
                <a:spcPts val="75"/>
              </a:spcBef>
            </a:pPr>
            <a:r>
              <a:rPr sz="5400" spc="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Method </a:t>
            </a:r>
            <a:r>
              <a:rPr sz="5400" spc="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54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4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400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400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-2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48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48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4800" spc="-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48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90730" y="2030476"/>
            <a:ext cx="664654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1540" marR="5080" indent="-878840">
              <a:lnSpc>
                <a:spcPct val="110000"/>
              </a:lnSpc>
              <a:spcBef>
                <a:spcPts val="100"/>
              </a:spcBef>
            </a:pPr>
            <a:r>
              <a:rPr sz="22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2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logFuelCapacity(String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file)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15B2A"/>
                </a:solidFill>
                <a:latin typeface="Arial MT"/>
                <a:cs typeface="Arial MT"/>
              </a:rPr>
              <a:t>throws</a:t>
            </a:r>
            <a:r>
              <a:rPr sz="22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IOException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{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Path fileName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 </a:t>
            </a:r>
            <a:r>
              <a:rPr sz="2200" spc="-5" dirty="0">
                <a:latin typeface="Arial MT"/>
                <a:cs typeface="Arial MT"/>
              </a:rPr>
              <a:t>Path.</a:t>
            </a:r>
            <a:r>
              <a:rPr sz="2200" spc="-5" dirty="0">
                <a:solidFill>
                  <a:srgbClr val="2A9FBC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(file);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0730" y="2765043"/>
            <a:ext cx="7849870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1540" marR="5080">
              <a:lnSpc>
                <a:spcPct val="110000"/>
              </a:lnSpc>
              <a:spcBef>
                <a:spcPts val="100"/>
              </a:spcBef>
              <a:tabLst>
                <a:tab pos="277241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content	=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"Remaining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fuel: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"+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15B2A"/>
                </a:solidFill>
                <a:latin typeface="Arial MT"/>
                <a:cs typeface="Arial MT"/>
              </a:rPr>
              <a:t>this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.remainingFuel;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Files.</a:t>
            </a:r>
            <a:r>
              <a:rPr sz="2200" spc="-5" dirty="0">
                <a:solidFill>
                  <a:srgbClr val="2A9FBC"/>
                </a:solidFill>
                <a:latin typeface="Arial MT"/>
                <a:cs typeface="Arial MT"/>
              </a:rPr>
              <a:t>writeString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(fileName,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content);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0730" y="4240275"/>
            <a:ext cx="4489450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200" dirty="0">
                <a:solidFill>
                  <a:srgbClr val="8C8C8C"/>
                </a:solidFill>
                <a:latin typeface="Arial MT"/>
                <a:cs typeface="Arial MT"/>
              </a:rPr>
              <a:t>// </a:t>
            </a:r>
            <a:r>
              <a:rPr sz="2200" spc="-5" dirty="0">
                <a:solidFill>
                  <a:srgbClr val="8C8C8C"/>
                </a:solidFill>
                <a:latin typeface="Arial MT"/>
                <a:cs typeface="Arial MT"/>
              </a:rPr>
              <a:t>Signature </a:t>
            </a:r>
            <a:r>
              <a:rPr sz="2200" dirty="0">
                <a:solidFill>
                  <a:srgbClr val="8C8C8C"/>
                </a:solidFill>
                <a:latin typeface="Arial MT"/>
                <a:cs typeface="Arial MT"/>
              </a:rPr>
              <a:t>= name + parameter </a:t>
            </a:r>
            <a:r>
              <a:rPr sz="2200" spc="-5" dirty="0">
                <a:solidFill>
                  <a:srgbClr val="8C8C8C"/>
                </a:solidFill>
                <a:latin typeface="Arial MT"/>
                <a:cs typeface="Arial MT"/>
              </a:rPr>
              <a:t>list </a:t>
            </a:r>
            <a:r>
              <a:rPr sz="2200" spc="-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logFuelCapacity(string)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0730" y="5712459"/>
            <a:ext cx="8653780" cy="18669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2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getTakeOffWeight(</a:t>
            </a:r>
            <a:r>
              <a:rPr sz="2200" spc="-15" dirty="0">
                <a:solidFill>
                  <a:srgbClr val="F15B2A"/>
                </a:solidFill>
                <a:latin typeface="Arial MT"/>
                <a:cs typeface="Arial MT"/>
              </a:rPr>
              <a:t>double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luggageWeight,</a:t>
            </a:r>
            <a:endParaRPr sz="2200">
              <a:latin typeface="Arial MT"/>
              <a:cs typeface="Arial MT"/>
            </a:endParaRPr>
          </a:p>
          <a:p>
            <a:pPr marL="891540" marR="2458720" indent="2869565">
              <a:lnSpc>
                <a:spcPct val="110000"/>
              </a:lnSpc>
            </a:pPr>
            <a:r>
              <a:rPr sz="2200" spc="-5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nbPassengers)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200" spc="-1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AVG_PERSON_KG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=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80;</a:t>
            </a:r>
            <a:endParaRPr sz="2200">
              <a:latin typeface="Arial MT"/>
              <a:cs typeface="Arial MT"/>
            </a:endParaRPr>
          </a:p>
          <a:p>
            <a:pPr marL="891540">
              <a:lnSpc>
                <a:spcPct val="100000"/>
              </a:lnSpc>
              <a:spcBef>
                <a:spcPts val="260"/>
              </a:spcBef>
            </a:pPr>
            <a:r>
              <a:rPr sz="2200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22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luggageWeight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(nbPassengers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2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AVG_PERSON_KG);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0730" y="7922259"/>
            <a:ext cx="4489450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200" dirty="0">
                <a:solidFill>
                  <a:srgbClr val="8C8C8C"/>
                </a:solidFill>
                <a:latin typeface="Arial MT"/>
                <a:cs typeface="Arial MT"/>
              </a:rPr>
              <a:t>// </a:t>
            </a:r>
            <a:r>
              <a:rPr sz="2200" spc="-5" dirty="0">
                <a:solidFill>
                  <a:srgbClr val="8C8C8C"/>
                </a:solidFill>
                <a:latin typeface="Arial MT"/>
                <a:cs typeface="Arial MT"/>
              </a:rPr>
              <a:t>Signature </a:t>
            </a:r>
            <a:r>
              <a:rPr sz="2200" dirty="0">
                <a:solidFill>
                  <a:srgbClr val="8C8C8C"/>
                </a:solidFill>
                <a:latin typeface="Arial MT"/>
                <a:cs typeface="Arial MT"/>
              </a:rPr>
              <a:t>= name + parameter </a:t>
            </a:r>
            <a:r>
              <a:rPr sz="2200" spc="-5" dirty="0">
                <a:solidFill>
                  <a:srgbClr val="8C8C8C"/>
                </a:solidFill>
                <a:latin typeface="Arial MT"/>
                <a:cs typeface="Arial MT"/>
              </a:rPr>
              <a:t>list </a:t>
            </a:r>
            <a:r>
              <a:rPr sz="2200" spc="-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getTakeOffWeight(double,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int)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6865" y="245364"/>
            <a:ext cx="9323705" cy="99504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signature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made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 </a:t>
            </a:r>
            <a:r>
              <a:rPr sz="3200" b="1" spc="-8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list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6865" y="1565148"/>
            <a:ext cx="9401175" cy="8279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36195">
              <a:lnSpc>
                <a:spcPct val="99000"/>
              </a:lnSpc>
              <a:spcBef>
                <a:spcPts val="135"/>
              </a:spcBef>
            </a:pPr>
            <a:r>
              <a:rPr sz="32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same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200" b="1" spc="-869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 </a:t>
            </a:r>
            <a:r>
              <a:rPr sz="32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32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different </a:t>
            </a:r>
            <a:r>
              <a:rPr sz="32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signatures. </a:t>
            </a:r>
            <a:r>
              <a:rPr sz="32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3200" b="1" spc="-1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200" b="1" spc="-1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called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overloading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255905">
              <a:lnSpc>
                <a:spcPct val="100000"/>
              </a:lnSpc>
              <a:spcBef>
                <a:spcPts val="2765"/>
              </a:spcBef>
            </a:pPr>
            <a:r>
              <a:rPr sz="32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2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inheritance,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32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completely </a:t>
            </a:r>
            <a:r>
              <a:rPr sz="32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rewrite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body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3200" b="1" spc="-8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appropriate </a:t>
            </a:r>
            <a:r>
              <a:rPr sz="32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implementation. </a:t>
            </a:r>
            <a:r>
              <a:rPr sz="32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3200" b="1" spc="-1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called </a:t>
            </a:r>
            <a:r>
              <a:rPr sz="32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overriding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226060">
              <a:lnSpc>
                <a:spcPct val="102000"/>
              </a:lnSpc>
              <a:spcBef>
                <a:spcPts val="2590"/>
              </a:spcBef>
            </a:pP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want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block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overriding,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declare </a:t>
            </a:r>
            <a:r>
              <a:rPr sz="3200" b="1" spc="-8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final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2640"/>
              </a:spcBef>
            </a:pP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want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body </a:t>
            </a:r>
            <a:r>
              <a:rPr sz="3200" b="1" spc="-869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2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force </a:t>
            </a:r>
            <a:r>
              <a:rPr sz="32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subclasses </a:t>
            </a:r>
            <a:r>
              <a:rPr sz="32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provide </a:t>
            </a:r>
            <a:r>
              <a:rPr sz="32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implementation,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declare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3200" b="1" spc="-8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abstract</a:t>
            </a:r>
            <a:endParaRPr sz="3200" b="1" spc="20" dirty="0">
              <a:solidFill>
                <a:srgbClr val="F15B2A"/>
              </a:solidFill>
              <a:latin typeface="Arial" panose="020B0604020202020204"/>
              <a:cs typeface="Arial" panose="020B0604020202020204"/>
            </a:endParaRPr>
          </a:p>
          <a:p>
            <a:pPr marL="12700" marR="5080" algn="l">
              <a:lnSpc>
                <a:spcPct val="100000"/>
              </a:lnSpc>
              <a:spcBef>
                <a:spcPts val="2640"/>
              </a:spcBef>
              <a:buClrTx/>
              <a:buSzTx/>
              <a:buFontTx/>
            </a:pPr>
            <a:r>
              <a:rPr sz="32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 Diamond Problem of Multiple Inheritance</a:t>
            </a:r>
            <a:endParaRPr sz="3200" b="1" spc="-85" dirty="0">
              <a:solidFill>
                <a:srgbClr val="F15B2A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77438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200" dirty="0">
                <a:solidFill>
                  <a:srgbClr val="A62E5C"/>
                </a:solidFill>
              </a:rPr>
              <a:t>Method</a:t>
            </a:r>
            <a:r>
              <a:rPr sz="6600" spc="-220" dirty="0">
                <a:solidFill>
                  <a:srgbClr val="A62E5C"/>
                </a:solidFill>
              </a:rPr>
              <a:t> </a:t>
            </a:r>
            <a:r>
              <a:rPr sz="6600" spc="20" dirty="0">
                <a:solidFill>
                  <a:srgbClr val="A62E5C"/>
                </a:solidFill>
              </a:rPr>
              <a:t>Overloading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414500" cy="19151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1654810">
              <a:lnSpc>
                <a:spcPts val="4010"/>
              </a:lnSpc>
              <a:spcBef>
                <a:spcPts val="29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multiple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lists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different.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differentiation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made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number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1356" y="757428"/>
            <a:ext cx="92830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Without</a:t>
            </a:r>
            <a:r>
              <a:rPr spc="-155" dirty="0"/>
              <a:t> </a:t>
            </a:r>
            <a:r>
              <a:rPr spc="170" dirty="0"/>
              <a:t>Method</a:t>
            </a:r>
            <a:r>
              <a:rPr spc="-145" dirty="0"/>
              <a:t> </a:t>
            </a:r>
            <a:r>
              <a:rPr spc="15" dirty="0"/>
              <a:t>Overloading</a:t>
            </a:r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481022" y="2631947"/>
            <a:ext cx="13736955" cy="704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905" marR="2720975" indent="-878840">
              <a:lnSpc>
                <a:spcPct val="109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calculateTakeOffWeight(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luggageWeight,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nbPassengers)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{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1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AVG_PERSON_KG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80;</a:t>
            </a:r>
            <a:endParaRPr sz="26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  <a:spcBef>
                <a:spcPts val="28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luggageWeight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(nbPassengers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26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AVG_PERSON_KG);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calculateTakeOffWeightWithPassengersWeight(</a:t>
            </a:r>
            <a:r>
              <a:rPr sz="2600" spc="-10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luggageWeight,</a:t>
            </a:r>
            <a:endParaRPr sz="2600">
              <a:latin typeface="Arial MT"/>
              <a:cs typeface="Arial MT"/>
            </a:endParaRPr>
          </a:p>
          <a:p>
            <a:pPr marL="9771380">
              <a:lnSpc>
                <a:spcPct val="100000"/>
              </a:lnSpc>
              <a:spcBef>
                <a:spcPts val="38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passengersW</a:t>
            </a:r>
            <a:r>
              <a:rPr lang="en-US" sz="26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ight)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  <a:spcBef>
                <a:spcPts val="26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luggageWeight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passengersWight;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3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calculateTakeOffWeightWithPassengersAndFuelQuantity(</a:t>
            </a:r>
            <a:r>
              <a:rPr sz="2600" spc="-10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3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luggageWeight,</a:t>
            </a:r>
            <a:endParaRPr sz="2600">
              <a:latin typeface="Arial MT"/>
              <a:cs typeface="Arial MT"/>
            </a:endParaRPr>
          </a:p>
          <a:p>
            <a:pPr marL="8892540">
              <a:lnSpc>
                <a:spcPct val="100000"/>
              </a:lnSpc>
              <a:spcBef>
                <a:spcPts val="26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passengersW</a:t>
            </a:r>
            <a:r>
              <a:rPr lang="en-US" sz="26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ight,</a:t>
            </a:r>
            <a:endParaRPr sz="2600">
              <a:latin typeface="Arial MT"/>
              <a:cs typeface="Arial MT"/>
            </a:endParaRPr>
          </a:p>
          <a:p>
            <a:pPr marL="544449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fuelQuantity)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  <a:spcBef>
                <a:spcPts val="28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2600" spc="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luggageWeight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passengersWight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fuelQuantity;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1112" y="3583940"/>
            <a:ext cx="10646410" cy="30492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75"/>
              </a:spcBef>
            </a:pPr>
            <a:r>
              <a:rPr sz="6600" spc="155" dirty="0"/>
              <a:t>Not</a:t>
            </a:r>
            <a:r>
              <a:rPr sz="6600" spc="-170" dirty="0"/>
              <a:t> </a:t>
            </a:r>
            <a:r>
              <a:rPr sz="6600" spc="20" dirty="0"/>
              <a:t>using</a:t>
            </a:r>
            <a:r>
              <a:rPr sz="6600" spc="-170" dirty="0"/>
              <a:t> </a:t>
            </a:r>
            <a:r>
              <a:rPr sz="6600" spc="35" dirty="0"/>
              <a:t>overloading</a:t>
            </a:r>
            <a:r>
              <a:rPr sz="6600" spc="-170" dirty="0"/>
              <a:t> </a:t>
            </a:r>
            <a:r>
              <a:rPr sz="6600" spc="40" dirty="0"/>
              <a:t>would </a:t>
            </a:r>
            <a:r>
              <a:rPr sz="6600" spc="-1739" dirty="0"/>
              <a:t> </a:t>
            </a:r>
            <a:r>
              <a:rPr sz="6600" spc="70" dirty="0"/>
              <a:t>result </a:t>
            </a:r>
            <a:r>
              <a:rPr sz="6600" spc="20" dirty="0"/>
              <a:t>in </a:t>
            </a:r>
            <a:r>
              <a:rPr sz="6600" spc="85" dirty="0"/>
              <a:t>providing </a:t>
            </a:r>
            <a:r>
              <a:rPr sz="6600" spc="175" dirty="0"/>
              <a:t>different </a:t>
            </a:r>
            <a:r>
              <a:rPr sz="6600" spc="180" dirty="0"/>
              <a:t> </a:t>
            </a:r>
            <a:r>
              <a:rPr sz="6600" spc="-70" dirty="0"/>
              <a:t>names</a:t>
            </a:r>
            <a:r>
              <a:rPr sz="6600" spc="-170" dirty="0"/>
              <a:t> </a:t>
            </a:r>
            <a:r>
              <a:rPr sz="6600" spc="155" dirty="0"/>
              <a:t>for</a:t>
            </a:r>
            <a:r>
              <a:rPr sz="6600" spc="-160" dirty="0"/>
              <a:t> </a:t>
            </a:r>
            <a:r>
              <a:rPr sz="6600" spc="229" dirty="0"/>
              <a:t>the</a:t>
            </a:r>
            <a:r>
              <a:rPr sz="6600" spc="-160" dirty="0"/>
              <a:t> </a:t>
            </a:r>
            <a:r>
              <a:rPr sz="6600" spc="-120" dirty="0"/>
              <a:t>same</a:t>
            </a:r>
            <a:r>
              <a:rPr sz="6600" spc="-160" dirty="0"/>
              <a:t> </a:t>
            </a:r>
            <a:r>
              <a:rPr sz="6600" spc="60" dirty="0"/>
              <a:t>intent.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56286" y="757428"/>
            <a:ext cx="657605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Method</a:t>
            </a:r>
            <a:r>
              <a:rPr spc="-195" dirty="0"/>
              <a:t> </a:t>
            </a:r>
            <a:r>
              <a:rPr spc="20" dirty="0"/>
              <a:t>Overloading</a:t>
            </a:r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481022" y="2631947"/>
            <a:ext cx="12105005" cy="668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905" marR="1089025" indent="-878840">
              <a:lnSpc>
                <a:spcPct val="109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calculateTakeOffWeight(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luggageWeight,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nbPassengers)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{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1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AVG_PERSON_KG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80;</a:t>
            </a:r>
            <a:endParaRPr sz="26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  <a:spcBef>
                <a:spcPts val="28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luggageWeight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(nbPassengers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26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AVG_PERSON_KG);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calculateTakeOffWeight(double,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int)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Arial MT"/>
              <a:cs typeface="Arial MT"/>
            </a:endParaRPr>
          </a:p>
          <a:p>
            <a:pPr marL="890905" marR="5080" indent="-878840">
              <a:lnSpc>
                <a:spcPct val="109000"/>
              </a:lnSpc>
              <a:spcBef>
                <a:spcPts val="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calculateTakeOffWeight(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luggageWeight,</a:t>
            </a:r>
            <a:r>
              <a:rPr sz="2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passengersW</a:t>
            </a:r>
            <a:r>
              <a:rPr lang="en-US" sz="26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ight)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luggageWeight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passengersWight;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calculateTakeOffWeight(double,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double)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calculateTakeOffWeight(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luggageWeight,</a:t>
            </a:r>
            <a:r>
              <a:rPr sz="2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passengersW</a:t>
            </a:r>
            <a:r>
              <a:rPr lang="en-US" sz="26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ight,</a:t>
            </a:r>
            <a:endParaRPr sz="2600">
              <a:latin typeface="Arial MT"/>
              <a:cs typeface="Arial MT"/>
            </a:endParaRPr>
          </a:p>
          <a:p>
            <a:pPr marL="5653405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fuelQuantity)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  <a:spcBef>
                <a:spcPts val="29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2600" spc="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luggageWeight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passengersWight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fuelQuantity;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 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calculateTakeOffWeight(double,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double, int)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674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rgbClr val="404040"/>
                </a:solidFill>
              </a:rPr>
              <a:t>Incorrect</a:t>
            </a:r>
            <a:r>
              <a:rPr spc="-145" dirty="0">
                <a:solidFill>
                  <a:srgbClr val="404040"/>
                </a:solidFill>
              </a:rPr>
              <a:t> </a:t>
            </a:r>
            <a:r>
              <a:rPr spc="170" dirty="0">
                <a:solidFill>
                  <a:srgbClr val="404040"/>
                </a:solidFill>
              </a:rPr>
              <a:t>Method</a:t>
            </a:r>
            <a:r>
              <a:rPr spc="-130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Overloading</a:t>
            </a:r>
            <a:endParaRPr spc="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1322" y="3064476"/>
            <a:ext cx="7549515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38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erasure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476"/>
            <a:ext cx="7549515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852805">
              <a:lnSpc>
                <a:spcPct val="100000"/>
              </a:lnSpc>
            </a:pPr>
            <a:r>
              <a:rPr sz="38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Different</a:t>
            </a:r>
            <a:r>
              <a:rPr sz="3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3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3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7569</Words>
  <Application>WPS Presentation</Application>
  <PresentationFormat>On-screen Show (4:3)</PresentationFormat>
  <Paragraphs>392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Arial</vt:lpstr>
      <vt:lpstr>SimSun</vt:lpstr>
      <vt:lpstr>Wingdings</vt:lpstr>
      <vt:lpstr>Microsoft Sans Serif</vt:lpstr>
      <vt:lpstr>Arial</vt:lpstr>
      <vt:lpstr>Tahoma</vt:lpstr>
      <vt:lpstr>Arial MT</vt:lpstr>
      <vt:lpstr>Times New Roman</vt:lpstr>
      <vt:lpstr>Calibri</vt:lpstr>
      <vt:lpstr>Microsoft YaHei</vt:lpstr>
      <vt:lpstr>Arial Unicode MS</vt:lpstr>
      <vt:lpstr>Arial Black</vt:lpstr>
      <vt:lpstr>Lucida Sans Unicode</vt:lpstr>
      <vt:lpstr>Office Theme</vt:lpstr>
      <vt:lpstr>Paint.Picture</vt:lpstr>
      <vt:lpstr>Paint.Picture</vt:lpstr>
      <vt:lpstr>Method Overloading &amp; Overriding</vt:lpstr>
      <vt:lpstr>Overloading methods  Overriding methods</vt:lpstr>
      <vt:lpstr>PowerPoint 演示文稿</vt:lpstr>
      <vt:lpstr>void logFuelCapacity(String file) throws IOException {  Path fileName = Path.of(file);</vt:lpstr>
      <vt:lpstr>Method Overloading</vt:lpstr>
      <vt:lpstr>Without Method Overloading</vt:lpstr>
      <vt:lpstr>Not using overloading would  result in providing different  names for the same intent.</vt:lpstr>
      <vt:lpstr>Method Overloading</vt:lpstr>
      <vt:lpstr>Incorrect Method Overloading</vt:lpstr>
      <vt:lpstr>Different Return Type Only</vt:lpstr>
      <vt:lpstr>Type Erasure</vt:lpstr>
      <vt:lpstr>Type Erasure</vt:lpstr>
      <vt:lpstr>Bytecode Representation</vt:lpstr>
      <vt:lpstr>Method Overriding</vt:lpstr>
      <vt:lpstr>Method Overriding</vt:lpstr>
      <vt:lpstr>Overriding Example</vt:lpstr>
      <vt:lpstr>PowerPoint 演示文稿</vt:lpstr>
      <vt:lpstr>Overloading vs. Overriding</vt:lpstr>
      <vt:lpstr>Final Methods</vt:lpstr>
      <vt:lpstr>What if I don’t want anyone else to  override my methods?</vt:lpstr>
      <vt:lpstr>PowerPoint 演示文稿</vt:lpstr>
      <vt:lpstr>The ‘final’ Modifier Example</vt:lpstr>
      <vt:lpstr>PowerPoint 演示文稿</vt:lpstr>
      <vt:lpstr>PowerPoint 演示文稿</vt:lpstr>
      <vt:lpstr>Abstract Methods</vt:lpstr>
      <vt:lpstr>Abstract Method</vt:lpstr>
      <vt:lpstr>PowerPoint 演示文稿</vt:lpstr>
      <vt:lpstr>PowerPoint 演示文稿</vt:lpstr>
      <vt:lpstr>Implement Abstract Methods</vt:lpstr>
      <vt:lpstr>public abstract class Aircraft {  private int altitude;</vt:lpstr>
      <vt:lpstr>Use Subclasses and Override the Abstract Method</vt:lpstr>
      <vt:lpstr>PowerPoint 演示文稿</vt:lpstr>
      <vt:lpstr>Access Modifiers &amp; Encapsulation</vt:lpstr>
      <vt:lpstr>Access Modifiers &amp; Encapsulation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method signature is made up of the method  name and its parameter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Overloading &amp; Overriding</dc:title>
  <dc:creator/>
  <cp:lastModifiedBy>Steve Sam</cp:lastModifiedBy>
  <cp:revision>5</cp:revision>
  <dcterms:created xsi:type="dcterms:W3CDTF">2022-09-25T17:50:00Z</dcterms:created>
  <dcterms:modified xsi:type="dcterms:W3CDTF">2022-09-27T17:05:19Z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2021-09-07T11:00:00Z</vt:filetime>
  </property>
  <property fmtid="{D5CDD505-2E9C-101B-9397-08002B2CF9AE}" pid="3" name="LastSaved">
    <vt:filetime>2022-09-25T11:00:00Z</vt:filetime>
  </property>
  <property fmtid="{D5CDD505-2E9C-101B-9397-08002B2CF9AE}" pid="4" name="ICV">
    <vt:lpwstr>361FC9E91F5E4A67AD904ECADBA8485B</vt:lpwstr>
  </property>
  <property fmtid="{D5CDD505-2E9C-101B-9397-08002B2CF9AE}" pid="5" name="KSOProductBuildVer">
    <vt:lpwstr>1033-11.2.0.11341</vt:lpwstr>
  </property>
</Properties>
</file>