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3"/>
    <p:sldId id="258" r:id="rId4"/>
    <p:sldId id="263" r:id="rId5"/>
    <p:sldId id="259" r:id="rId6"/>
    <p:sldId id="264" r:id="rId7"/>
    <p:sldId id="256" r:id="rId8"/>
    <p:sldId id="260" r:id="rId9"/>
    <p:sldId id="261" r:id="rId10"/>
    <p:sldId id="266" r:id="rId11"/>
    <p:sldId id="267" r:id="rId12"/>
    <p:sldId id="268" r:id="rId13"/>
    <p:sldId id="265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117" y="2981591"/>
            <a:ext cx="10779766" cy="380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9175" y="3267075"/>
            <a:ext cx="8911590" cy="424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FILE HANDLING IN SPRING BOOT</a:t>
            </a:r>
            <a:endParaRPr lang="en-US" sz="2700" spc="-6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0125" y="1655445"/>
            <a:ext cx="10485755" cy="13944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Building Applications Using </a:t>
            </a:r>
            <a:br>
              <a:rPr sz="4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</a:br>
            <a:r>
              <a:rPr sz="4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Spring JDBC 5</a:t>
            </a:r>
            <a:endParaRPr sz="450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4"/>
            <a:ext cx="0" cy="5990749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376555" y="3094355"/>
            <a:ext cx="4208780" cy="16713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-65" dirty="0">
                <a:solidFill>
                  <a:srgbClr val="404040"/>
                </a:solidFill>
                <a:latin typeface="Verdana" panose="020B0604030504040204"/>
                <a:ea typeface="+mj-ea"/>
                <a:cs typeface="Verdana" panose="020B0604030504040204"/>
                <a:sym typeface="+mn-ea"/>
              </a:rPr>
              <a:t>Define Response Information Classes</a:t>
            </a:r>
            <a:endParaRPr sz="3600" kern="0" spc="-65" dirty="0">
              <a:solidFill>
                <a:srgbClr val="404040"/>
              </a:solidFill>
              <a:latin typeface="Verdana" panose="020B0604030504040204"/>
              <a:ea typeface="+mj-ea"/>
              <a:cs typeface="Verdana" panose="020B0604030504040204"/>
              <a:sym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1600" y="3076575"/>
            <a:ext cx="6450330" cy="11303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0"/>
              </a:spcBef>
              <a:buChar char="•"/>
              <a:tabLst>
                <a:tab pos="368300" algn="l"/>
              </a:tabLst>
            </a:pPr>
            <a:r>
              <a:rPr sz="24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ResponseFile: contains name, url, type, size</a:t>
            </a:r>
            <a:endParaRPr sz="240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100"/>
              </a:spcBef>
              <a:buChar char="•"/>
              <a:tabLst>
                <a:tab pos="368300" algn="l"/>
              </a:tabLst>
            </a:pPr>
            <a:r>
              <a:rPr sz="24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ResponseMessage for notification/information message</a:t>
            </a:r>
            <a:endParaRPr sz="240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 sz="900"/>
            </a:fld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4"/>
            <a:ext cx="0" cy="5990749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376555" y="3094355"/>
            <a:ext cx="4208780" cy="14865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200" kern="0" spc="-65" dirty="0">
                <a:solidFill>
                  <a:srgbClr val="404040"/>
                </a:solidFill>
                <a:latin typeface="Verdana" panose="020B0604030504040204"/>
                <a:ea typeface="+mj-ea"/>
                <a:cs typeface="Verdana" panose="020B0604030504040204"/>
                <a:sym typeface="+mn-ea"/>
              </a:rPr>
              <a:t>Create Controller for upload &amp; download Files to Database</a:t>
            </a:r>
            <a:endParaRPr sz="3200" kern="0" spc="-65" dirty="0">
              <a:solidFill>
                <a:srgbClr val="404040"/>
              </a:solidFill>
              <a:latin typeface="Verdana" panose="020B0604030504040204"/>
              <a:ea typeface="+mj-ea"/>
              <a:cs typeface="Verdana" panose="020B0604030504040204"/>
              <a:sym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3470" y="1005840"/>
            <a:ext cx="6450330" cy="45313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100"/>
              </a:spcBef>
              <a:buNone/>
              <a:tabLst>
                <a:tab pos="368300" algn="l"/>
              </a:tabLst>
            </a:pPr>
            <a:r>
              <a:rPr sz="24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– @Controller annotation is used to define a controller.</a:t>
            </a:r>
            <a:endParaRPr sz="240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100"/>
              </a:spcBef>
              <a:buNone/>
              <a:tabLst>
                <a:tab pos="368300" algn="l"/>
              </a:tabLst>
            </a:pPr>
            <a:r>
              <a:rPr sz="24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– @GetMapping and @PostMapping annotation is for mapping HTTP GET &amp; POST requests onto specific handler methods:</a:t>
            </a:r>
            <a:endParaRPr sz="240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100"/>
              </a:spcBef>
              <a:buNone/>
              <a:tabLst>
                <a:tab pos="368300" algn="l"/>
              </a:tabLst>
            </a:pPr>
            <a:endParaRPr sz="240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  <a:p>
            <a:pPr marL="1282700" lvl="2" indent="-355600">
              <a:lnSpc>
                <a:spcPct val="100000"/>
              </a:lnSpc>
              <a:spcBef>
                <a:spcPts val="100"/>
              </a:spcBef>
              <a:buChar char="•"/>
              <a:tabLst>
                <a:tab pos="368300" algn="l"/>
              </a:tabLst>
            </a:pPr>
            <a:r>
              <a:rPr sz="24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POST /upload: uploadFile()</a:t>
            </a:r>
            <a:endParaRPr sz="240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  <a:p>
            <a:pPr marL="1282700" lvl="2" indent="-355600">
              <a:lnSpc>
                <a:spcPct val="100000"/>
              </a:lnSpc>
              <a:spcBef>
                <a:spcPts val="100"/>
              </a:spcBef>
              <a:buChar char="•"/>
              <a:tabLst>
                <a:tab pos="368300" algn="l"/>
              </a:tabLst>
            </a:pPr>
            <a:r>
              <a:rPr sz="24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GET /files: getListFiles()</a:t>
            </a:r>
            <a:endParaRPr sz="240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  <a:p>
            <a:pPr marL="1282700" lvl="2" indent="-355600">
              <a:lnSpc>
                <a:spcPct val="100000"/>
              </a:lnSpc>
              <a:spcBef>
                <a:spcPts val="100"/>
              </a:spcBef>
              <a:buChar char="•"/>
              <a:tabLst>
                <a:tab pos="368300" algn="l"/>
              </a:tabLst>
            </a:pPr>
            <a:r>
              <a:rPr sz="24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GET /files/[id]: getFile()</a:t>
            </a:r>
            <a:endParaRPr sz="240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100"/>
              </a:spcBef>
              <a:buChar char="•"/>
              <a:tabLst>
                <a:tab pos="368300" algn="l"/>
              </a:tabLst>
            </a:pPr>
            <a:endParaRPr sz="240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100"/>
              </a:spcBef>
              <a:buNone/>
              <a:tabLst>
                <a:tab pos="368300" algn="l"/>
              </a:tabLst>
            </a:pPr>
            <a:r>
              <a:rPr sz="24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– We use @Autowired to inject implementation of FileStorageService bean to local variable.</a:t>
            </a:r>
            <a:endParaRPr sz="240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 sz="900"/>
            </a:fld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Configure Spring Datasource, JPA, Hibernate</a:t>
            </a:r>
            <a:endParaRPr sz="3600" kern="0" spc="-6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91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300">
                <a:solidFill>
                  <a:schemeClr val="accent2"/>
                </a:solidFill>
              </a:rPr>
              <a:t>spring.datasource.url= jdbc:mysql://localhost:3306/filedb?useSSL=false</a:t>
            </a:r>
            <a:endParaRPr lang="en-US" sz="13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300">
                <a:solidFill>
                  <a:schemeClr val="accent2"/>
                </a:solidFill>
              </a:rPr>
              <a:t>spring.datasource.username= root</a:t>
            </a:r>
            <a:endParaRPr lang="en-US" sz="13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300">
                <a:solidFill>
                  <a:schemeClr val="accent2"/>
                </a:solidFill>
              </a:rPr>
              <a:t>spring.datasource.password= password</a:t>
            </a:r>
            <a:endParaRPr lang="en-US" sz="130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3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300">
                <a:solidFill>
                  <a:schemeClr val="accent2"/>
                </a:solidFill>
              </a:rPr>
              <a:t>spring.jpa.properties.hibernate.dialect= org.hibernate.dialect.MySQL5InnoDBDialect</a:t>
            </a:r>
            <a:endParaRPr lang="en-US" sz="130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3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300">
                <a:solidFill>
                  <a:schemeClr val="accent2"/>
                </a:solidFill>
              </a:rPr>
              <a:t>spring.jpa.show-sql=true</a:t>
            </a:r>
            <a:endParaRPr lang="en-US" sz="13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300">
                <a:solidFill>
                  <a:schemeClr val="accent2"/>
                </a:solidFill>
              </a:rPr>
              <a:t>spring.jpa.properties.hibernate.format_sql=true</a:t>
            </a:r>
            <a:endParaRPr lang="en-US" sz="130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3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300">
                <a:solidFill>
                  <a:schemeClr val="accent2"/>
                </a:solidFill>
              </a:rPr>
              <a:t># Hibernate ddl auto (create, create-drop, validate, update)</a:t>
            </a:r>
            <a:endParaRPr lang="en-US" sz="13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300">
                <a:solidFill>
                  <a:schemeClr val="accent2"/>
                </a:solidFill>
              </a:rPr>
              <a:t>spring.jpa.hibernate.ddl-auto= update</a:t>
            </a:r>
            <a:endParaRPr lang="en-US" sz="130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300">
              <a:solidFill>
                <a:schemeClr val="accent2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sz="1300">
                <a:solidFill>
                  <a:schemeClr val="accent2"/>
                </a:solidFill>
              </a:rPr>
              <a:t># Configure Multipart File for Servlet</a:t>
            </a:r>
            <a:endParaRPr lang="en-US" sz="13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300">
                <a:solidFill>
                  <a:schemeClr val="accent2"/>
                </a:solidFill>
              </a:rPr>
              <a:t>spring.servlet.multipart.max-file-size=2MB</a:t>
            </a:r>
            <a:endParaRPr lang="en-US" sz="13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300">
                <a:solidFill>
                  <a:schemeClr val="accent2"/>
                </a:solidFill>
              </a:rPr>
              <a:t>spring.servlet.multipart.max-request-size=2MB</a:t>
            </a:r>
            <a:endParaRPr lang="en-US" sz="130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2083435" y="1691005"/>
          <a:ext cx="8520430" cy="436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019800" imgH="3086100" progId="Paint.Picture">
                  <p:embed/>
                </p:oleObj>
              </mc:Choice>
              <mc:Fallback>
                <p:oleObj name="" r:id="rId1" imgW="6019800" imgH="30861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3435" y="1691005"/>
                        <a:ext cx="8520430" cy="4368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8675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28725" y="2000250"/>
            <a:ext cx="2175986" cy="5632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11445" y="519430"/>
            <a:ext cx="6379845" cy="13633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reate Spring Boot Application </a:t>
            </a:r>
            <a:endParaRPr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3505" y="2349500"/>
            <a:ext cx="7447915" cy="20916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lang="en-US" sz="2400" dirty="0">
                <a:latin typeface="Verdana" panose="020B0604030504040204"/>
                <a:cs typeface="Verdana" panose="020B0604030504040204"/>
              </a:rPr>
              <a:t>U</a:t>
            </a:r>
            <a:r>
              <a:rPr sz="2400" dirty="0">
                <a:latin typeface="Verdana" panose="020B0604030504040204"/>
                <a:cs typeface="Verdana" panose="020B0604030504040204"/>
              </a:rPr>
              <a:t>pload multipart fil</a:t>
            </a:r>
            <a:r>
              <a:rPr lang="en-US" sz="2400" dirty="0">
                <a:latin typeface="Verdana" panose="020B0604030504040204"/>
                <a:cs typeface="Verdana" panose="020B0604030504040204"/>
              </a:rPr>
              <a:t>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17500" marR="3550285" indent="-3175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2400" dirty="0">
                <a:latin typeface="Verdana" panose="020B0604030504040204"/>
                <a:cs typeface="Verdana" panose="020B0604030504040204"/>
              </a:rPr>
              <a:t>get fil</a:t>
            </a:r>
            <a:r>
              <a:rPr lang="en-US" sz="2400" dirty="0">
                <a:latin typeface="Verdana" panose="020B0604030504040204"/>
                <a:cs typeface="Verdana" panose="020B0604030504040204"/>
              </a:rPr>
              <a:t>es’ in</a:t>
            </a:r>
            <a:r>
              <a:rPr sz="2400" dirty="0">
                <a:latin typeface="Verdana" panose="020B0604030504040204"/>
                <a:cs typeface="Verdana" panose="020B0604030504040204"/>
              </a:rPr>
              <a:t>formation </a:t>
            </a:r>
            <a:r>
              <a:rPr lang="en-US" sz="24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with static folder</a:t>
            </a:r>
            <a:r>
              <a:rPr lang="en-US" sz="2400" dirty="0">
                <a:latin typeface="Verdana" panose="020B0604030504040204"/>
                <a:cs typeface="Verdana" panose="020B0604030504040204"/>
              </a:rPr>
              <a:t> </a:t>
            </a:r>
            <a:endParaRPr lang="en-US" sz="2400" dirty="0">
              <a:latin typeface="Verdana" panose="020B0604030504040204"/>
              <a:cs typeface="Verdana" panose="020B0604030504040204"/>
            </a:endParaRPr>
          </a:p>
          <a:p>
            <a:pPr marL="317500" marR="3550285" indent="-3175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lang="en-US" sz="2400" dirty="0">
                <a:latin typeface="Verdana" panose="020B0604030504040204"/>
                <a:cs typeface="Verdana" panose="020B0604030504040204"/>
              </a:rPr>
              <a:t>via Restful API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 sz="900"/>
            </a:fld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/>
              <a:t>Spring Boot Rest APIs for uploading/downloading Files to Database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0770" y="2149475"/>
            <a:ext cx="10029825" cy="2559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kern="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Technology</a:t>
            </a:r>
            <a:endParaRPr lang="en-US" sz="3600" spc="-65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52650" y="1447800"/>
            <a:ext cx="1247775" cy="22764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1075" y="2314575"/>
            <a:ext cx="2190750" cy="5524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8685" y="4400550"/>
            <a:ext cx="1990725" cy="14192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2475" y="1457325"/>
            <a:ext cx="2038350" cy="22574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50510" y="4457700"/>
            <a:ext cx="3048000" cy="13144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sz="900"/>
            </a:fld>
            <a:endParaRPr sz="900"/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1"/>
          </p:nvPr>
        </p:nvPicPr>
        <p:blipFill>
          <a:blip r:embed="rId6"/>
          <a:srcRect l="27071" t="20547" r="27904" b="27700"/>
          <a:stretch>
            <a:fillRect/>
          </a:stretch>
        </p:blipFill>
        <p:spPr>
          <a:xfrm>
            <a:off x="9278620" y="5419090"/>
            <a:ext cx="2332990" cy="9372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Content Placeholder 100"/>
          <p:cNvPicPr/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9801225" y="3799840"/>
            <a:ext cx="1287780" cy="1271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4800" kern="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Project Structure</a:t>
            </a:r>
            <a:endParaRPr sz="4800" kern="0" spc="-6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07460" y="1825625"/>
            <a:ext cx="48031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4"/>
            <a:ext cx="0" cy="5990749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376555" y="3094355"/>
            <a:ext cx="4208780" cy="5632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-65" dirty="0">
                <a:solidFill>
                  <a:srgbClr val="404040"/>
                </a:solidFill>
                <a:latin typeface="Verdana" panose="020B0604030504040204"/>
                <a:ea typeface="+mj-ea"/>
                <a:cs typeface="Verdana" panose="020B0604030504040204"/>
                <a:sym typeface="+mn-ea"/>
              </a:rPr>
              <a:t>Create Data Model</a:t>
            </a:r>
            <a:endParaRPr sz="3600" kern="0" spc="-65" dirty="0">
              <a:solidFill>
                <a:srgbClr val="404040"/>
              </a:solidFill>
              <a:latin typeface="Verdana" panose="020B0604030504040204"/>
              <a:ea typeface="+mj-ea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1600" y="2867025"/>
            <a:ext cx="6450330" cy="15252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0"/>
              </a:spcBef>
              <a:buChar char="•"/>
              <a:tabLst>
                <a:tab pos="368300" algn="l"/>
              </a:tabLst>
            </a:pPr>
            <a:r>
              <a:rPr sz="24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id: automatically generated as UUID</a:t>
            </a:r>
            <a:endParaRPr sz="240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100"/>
              </a:spcBef>
              <a:buChar char="•"/>
              <a:tabLst>
                <a:tab pos="368300" algn="l"/>
              </a:tabLst>
            </a:pPr>
            <a:r>
              <a:rPr sz="24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name: name of the file</a:t>
            </a:r>
            <a:endParaRPr sz="240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100"/>
              </a:spcBef>
              <a:buChar char="•"/>
              <a:tabLst>
                <a:tab pos="368300" algn="l"/>
              </a:tabLst>
            </a:pPr>
            <a:r>
              <a:rPr sz="24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type: mime type</a:t>
            </a:r>
            <a:endParaRPr sz="240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100"/>
              </a:spcBef>
              <a:buChar char="•"/>
              <a:tabLst>
                <a:tab pos="368300" algn="l"/>
              </a:tabLst>
            </a:pPr>
            <a:r>
              <a:rPr sz="24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data: array of bytes, map to a BLOB</a:t>
            </a:r>
            <a:endParaRPr sz="240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 sz="900"/>
            </a:fld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310" y="181610"/>
            <a:ext cx="9144000" cy="942340"/>
          </a:xfrm>
        </p:spPr>
        <p:txBody>
          <a:bodyPr>
            <a:normAutofit fontScale="90000"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4445" kern="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Repository Architectural Overview</a:t>
            </a:r>
            <a:endParaRPr sz="4445" kern="0" spc="-6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01738"/>
            <a:ext cx="12192000" cy="5153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marL="12700" algn="ctr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4800" kern="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 </a:t>
            </a:r>
            <a:r>
              <a:rPr lang="en-US" sz="4800" kern="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 and </a:t>
            </a:r>
            <a:br>
              <a:rPr lang="en-US" sz="4800" kern="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</a:br>
            <a:r>
              <a:rPr sz="4800" kern="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 JPA Repositories</a:t>
            </a:r>
            <a:endParaRPr sz="4800" kern="0" spc="-65" dirty="0">
              <a:solidFill>
                <a:srgbClr val="40404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5415" y="1825625"/>
            <a:ext cx="7579360" cy="4835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1040130" y="923925"/>
          <a:ext cx="10220325" cy="488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0410825" imgH="4972050" progId="Paint.Picture">
                  <p:embed/>
                </p:oleObj>
              </mc:Choice>
              <mc:Fallback>
                <p:oleObj name="" r:id="rId1" imgW="10410825" imgH="49720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0130" y="923925"/>
                        <a:ext cx="10220325" cy="4881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4"/>
            <a:ext cx="0" cy="5990749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376555" y="3094355"/>
            <a:ext cx="4208780" cy="11169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kern="0" spc="-65" dirty="0">
                <a:solidFill>
                  <a:srgbClr val="404040"/>
                </a:solidFill>
                <a:latin typeface="Verdana" panose="020B0604030504040204"/>
                <a:ea typeface="+mj-ea"/>
                <a:cs typeface="Verdana" panose="020B0604030504040204"/>
                <a:sym typeface="+mn-ea"/>
              </a:rPr>
              <a:t>Create Service for File Storage</a:t>
            </a:r>
            <a:endParaRPr sz="3600" kern="0" spc="-65" dirty="0">
              <a:solidFill>
                <a:srgbClr val="404040"/>
              </a:solidFill>
              <a:latin typeface="Verdana" panose="020B0604030504040204"/>
              <a:ea typeface="+mj-ea"/>
              <a:cs typeface="Verdana" panose="020B0604030504040204"/>
              <a:sym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1600" y="2867025"/>
            <a:ext cx="6450330" cy="26200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00"/>
              </a:spcBef>
              <a:buChar char="•"/>
              <a:tabLst>
                <a:tab pos="368300" algn="l"/>
              </a:tabLst>
            </a:pPr>
            <a:r>
              <a:rPr sz="24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store(file): receives MultipartFile object, transform</a:t>
            </a:r>
            <a:r>
              <a:rPr lang="en-US" sz="24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 it</a:t>
            </a:r>
            <a:r>
              <a:rPr sz="24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to </a:t>
            </a:r>
            <a:r>
              <a:rPr lang="en-US" sz="24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24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FileDB object and save</a:t>
            </a:r>
            <a:r>
              <a:rPr lang="en-US" sz="24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 it to </a:t>
            </a:r>
            <a:r>
              <a:rPr lang="en-US" sz="24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sz="24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z="240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100"/>
              </a:spcBef>
              <a:buChar char="•"/>
              <a:tabLst>
                <a:tab pos="368300" algn="l"/>
              </a:tabLst>
            </a:pPr>
            <a:r>
              <a:rPr sz="24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getFile(id): returns a FileDB object by provided Id</a:t>
            </a:r>
            <a:endParaRPr sz="240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  <a:p>
            <a:pPr marL="368300" indent="-355600">
              <a:lnSpc>
                <a:spcPct val="100000"/>
              </a:lnSpc>
              <a:spcBef>
                <a:spcPts val="100"/>
              </a:spcBef>
              <a:buChar char="•"/>
              <a:tabLst>
                <a:tab pos="368300" algn="l"/>
              </a:tabLst>
            </a:pPr>
            <a:r>
              <a:rPr sz="2400" dirty="0">
                <a:solidFill>
                  <a:srgbClr val="5E5E5E"/>
                </a:solidFill>
                <a:latin typeface="Tahoma" panose="020B0604030504040204"/>
                <a:cs typeface="Tahoma" panose="020B0604030504040204"/>
              </a:rPr>
              <a:t>getAllFiles(): returns all stored files as list of FileDB objects</a:t>
            </a:r>
            <a:endParaRPr sz="2400" dirty="0">
              <a:solidFill>
                <a:srgbClr val="5E5E5E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 sz="900"/>
            </a:fld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1821</Words>
  <Application>WPS Presentation</Application>
  <PresentationFormat>Widescreen</PresentationFormat>
  <Paragraphs>97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Verdana</vt:lpstr>
      <vt:lpstr>Tahoma</vt:lpstr>
      <vt:lpstr>Calibri</vt:lpstr>
      <vt:lpstr>Microsoft YaHei</vt:lpstr>
      <vt:lpstr>Arial Unicode MS</vt:lpstr>
      <vt:lpstr>Calibri Light</vt:lpstr>
      <vt:lpstr>Office Theme</vt:lpstr>
      <vt:lpstr>Paint.Picture</vt:lpstr>
      <vt:lpstr>Paint.Picture</vt:lpstr>
      <vt:lpstr>Building Applications Using  Spring JDBC 5</vt:lpstr>
      <vt:lpstr>Spring Boot Rest APIs for uploading/downloading Files to Database</vt:lpstr>
      <vt:lpstr>Technology</vt:lpstr>
      <vt:lpstr>Project Structure</vt:lpstr>
      <vt:lpstr>PowerPoint 演示文稿</vt:lpstr>
      <vt:lpstr>Repository Architectural Overview</vt:lpstr>
      <vt:lpstr>Spring Data and  Data JPA Repositories</vt:lpstr>
      <vt:lpstr>PowerPoint 演示文稿</vt:lpstr>
      <vt:lpstr>PowerPoint 演示文稿</vt:lpstr>
      <vt:lpstr>PowerPoint 演示文稿</vt:lpstr>
      <vt:lpstr>PowerPoint 演示文稿</vt:lpstr>
      <vt:lpstr>Configure Spring Datasource, JPA, Hibernate</vt:lpstr>
      <vt:lpstr>PowerPoint 演示文稿</vt:lpstr>
      <vt:lpstr>Create Spring Boot Application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REST: Getting Started</dc:title>
  <dc:creator/>
  <cp:lastModifiedBy>steve</cp:lastModifiedBy>
  <cp:revision>15</cp:revision>
  <dcterms:created xsi:type="dcterms:W3CDTF">2022-01-04T16:09:00Z</dcterms:created>
  <dcterms:modified xsi:type="dcterms:W3CDTF">2022-10-24T16:07:01Z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70A1F4A8B92C402F9B8FF5FABB5FE9E1</vt:lpwstr>
  </property>
  <property fmtid="{D5CDD505-2E9C-101B-9397-08002B2CF9AE}" pid="3" name="KSOProductBuildVer">
    <vt:lpwstr>1033-11.2.0.11341</vt:lpwstr>
  </property>
</Properties>
</file>