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3" r:id="rId27"/>
    <p:sldId id="284" r:id="rId2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3726" y="1118108"/>
            <a:ext cx="846454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230" y="3267710"/>
            <a:ext cx="858710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TO SWAGGER 2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6615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Get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40" dirty="0">
                <a:solidFill>
                  <a:srgbClr val="171717"/>
                </a:solidFill>
              </a:rPr>
              <a:t>e</a:t>
            </a:r>
            <a:r>
              <a:rPr sz="4500" spc="85" dirty="0">
                <a:solidFill>
                  <a:srgbClr val="171717"/>
                </a:solidFill>
              </a:rPr>
              <a:t>d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S</a:t>
            </a:r>
            <a:r>
              <a:rPr sz="4500" spc="-15" dirty="0">
                <a:solidFill>
                  <a:srgbClr val="171717"/>
                </a:solidFill>
              </a:rPr>
              <a:t>w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gg</a:t>
            </a:r>
            <a:r>
              <a:rPr sz="4500" spc="-190" dirty="0">
                <a:solidFill>
                  <a:srgbClr val="171717"/>
                </a:solidFill>
              </a:rPr>
              <a:t>e</a:t>
            </a:r>
            <a:r>
              <a:rPr sz="4500" spc="-50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437261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free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account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Explain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89830" y="2718308"/>
            <a:ext cx="431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The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-5" dirty="0">
                <a:solidFill>
                  <a:srgbClr val="202020"/>
                </a:solidFill>
              </a:rPr>
              <a:t>Swagger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-40" dirty="0">
                <a:solidFill>
                  <a:srgbClr val="202020"/>
                </a:solidFill>
              </a:rPr>
              <a:t>Tools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4107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7000"/>
              </a:lnSpc>
              <a:spcBef>
                <a:spcPts val="23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1069" y="2668524"/>
            <a:ext cx="76047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95" dirty="0">
                <a:solidFill>
                  <a:srgbClr val="FFFFFF"/>
                </a:solidFill>
              </a:rPr>
              <a:t>S</a:t>
            </a:r>
            <a:r>
              <a:rPr sz="8000" spc="-285" dirty="0">
                <a:solidFill>
                  <a:srgbClr val="FFFFFF"/>
                </a:solidFill>
              </a:rPr>
              <a:t>w</a:t>
            </a:r>
            <a:r>
              <a:rPr sz="8000" spc="-335" dirty="0">
                <a:solidFill>
                  <a:srgbClr val="FFFFFF"/>
                </a:solidFill>
              </a:rPr>
              <a:t>a</a:t>
            </a:r>
            <a:r>
              <a:rPr sz="8000" spc="175" dirty="0">
                <a:solidFill>
                  <a:srgbClr val="FFFFFF"/>
                </a:solidFill>
              </a:rPr>
              <a:t>gg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r>
              <a:rPr sz="8000" spc="-645" dirty="0">
                <a:solidFill>
                  <a:srgbClr val="FFFFFF"/>
                </a:solidFill>
              </a:rPr>
              <a:t> </a:t>
            </a:r>
            <a:r>
              <a:rPr sz="8000" spc="110" dirty="0">
                <a:solidFill>
                  <a:srgbClr val="FFFFFF"/>
                </a:solidFill>
              </a:rPr>
              <a:t>E</a:t>
            </a:r>
            <a:r>
              <a:rPr sz="8000" spc="175" dirty="0">
                <a:solidFill>
                  <a:srgbClr val="FFFFFF"/>
                </a:solidFill>
              </a:rPr>
              <a:t>d</a:t>
            </a:r>
            <a:r>
              <a:rPr sz="8000" spc="-325" dirty="0">
                <a:solidFill>
                  <a:srgbClr val="FFFFFF"/>
                </a:solidFill>
              </a:rPr>
              <a:t>i</a:t>
            </a:r>
            <a:r>
              <a:rPr sz="8000" spc="-195" dirty="0">
                <a:solidFill>
                  <a:srgbClr val="FFFFFF"/>
                </a:solidFill>
              </a:rPr>
              <a:t>t</a:t>
            </a:r>
            <a:r>
              <a:rPr sz="8000" spc="150" dirty="0">
                <a:solidFill>
                  <a:srgbClr val="FFFFFF"/>
                </a:solidFill>
              </a:rPr>
              <a:t>o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3760" y="517651"/>
            <a:ext cx="3516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Editor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821" y="1432354"/>
            <a:ext cx="9208770" cy="5188585"/>
            <a:chOff x="1491821" y="1432354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345" y="1441879"/>
              <a:ext cx="9189308" cy="51689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583" y="1437116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8832" y="0"/>
                  </a:lnTo>
                  <a:lnTo>
                    <a:pt x="9198832" y="5178510"/>
                  </a:lnTo>
                  <a:lnTo>
                    <a:pt x="0" y="51785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8776" y="2668524"/>
            <a:ext cx="56699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95" dirty="0">
                <a:solidFill>
                  <a:srgbClr val="FFFFFF"/>
                </a:solidFill>
              </a:rPr>
              <a:t>S</a:t>
            </a:r>
            <a:r>
              <a:rPr sz="8000" spc="-285" dirty="0">
                <a:solidFill>
                  <a:srgbClr val="FFFFFF"/>
                </a:solidFill>
              </a:rPr>
              <a:t>w</a:t>
            </a:r>
            <a:r>
              <a:rPr sz="8000" spc="-335" dirty="0">
                <a:solidFill>
                  <a:srgbClr val="FFFFFF"/>
                </a:solidFill>
              </a:rPr>
              <a:t>a</a:t>
            </a:r>
            <a:r>
              <a:rPr sz="8000" spc="175" dirty="0">
                <a:solidFill>
                  <a:srgbClr val="FFFFFF"/>
                </a:solidFill>
              </a:rPr>
              <a:t>gg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r>
              <a:rPr sz="8000" spc="-645" dirty="0">
                <a:solidFill>
                  <a:srgbClr val="FFFFFF"/>
                </a:solidFill>
              </a:rPr>
              <a:t> </a:t>
            </a:r>
            <a:r>
              <a:rPr sz="8000" spc="100" dirty="0">
                <a:solidFill>
                  <a:srgbClr val="FFFFFF"/>
                </a:solidFill>
              </a:rPr>
              <a:t>U</a:t>
            </a:r>
            <a:r>
              <a:rPr sz="8000" spc="-1180" dirty="0">
                <a:solidFill>
                  <a:srgbClr val="FFFFFF"/>
                </a:solidFill>
              </a:rPr>
              <a:t>I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1275" y="517651"/>
            <a:ext cx="262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215" dirty="0">
                <a:solidFill>
                  <a:srgbClr val="404040"/>
                </a:solidFill>
              </a:rPr>
              <a:t>UI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337359"/>
            <a:ext cx="9208770" cy="5188585"/>
            <a:chOff x="1491615" y="1337359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140" y="1346885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342122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9351" y="2150364"/>
            <a:ext cx="4608830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125095">
              <a:lnSpc>
                <a:spcPts val="8210"/>
              </a:lnSpc>
              <a:spcBef>
                <a:spcPts val="1530"/>
              </a:spcBef>
            </a:pPr>
            <a:r>
              <a:rPr sz="8000" spc="-130" dirty="0">
                <a:solidFill>
                  <a:srgbClr val="FFFFFF"/>
                </a:solidFill>
              </a:rPr>
              <a:t>Swagger </a:t>
            </a:r>
            <a:r>
              <a:rPr sz="8000" spc="-2800" dirty="0">
                <a:solidFill>
                  <a:srgbClr val="FFFFFF"/>
                </a:solidFill>
              </a:rPr>
              <a:t> </a:t>
            </a:r>
            <a:r>
              <a:rPr sz="8000" spc="-635" dirty="0">
                <a:solidFill>
                  <a:srgbClr val="FFFFFF"/>
                </a:solidFill>
              </a:rPr>
              <a:t>In</a:t>
            </a:r>
            <a:r>
              <a:rPr sz="8000" spc="-615" dirty="0">
                <a:solidFill>
                  <a:srgbClr val="FFFFFF"/>
                </a:solidFill>
              </a:rPr>
              <a:t>s</a:t>
            </a:r>
            <a:r>
              <a:rPr sz="8000" spc="-20" dirty="0">
                <a:solidFill>
                  <a:srgbClr val="FFFFFF"/>
                </a:solidFill>
              </a:rPr>
              <a:t>p</a:t>
            </a:r>
            <a:r>
              <a:rPr sz="8000" spc="-15" dirty="0">
                <a:solidFill>
                  <a:srgbClr val="FFFFFF"/>
                </a:solidFill>
              </a:rPr>
              <a:t>e</a:t>
            </a:r>
            <a:r>
              <a:rPr sz="8000" spc="280" dirty="0">
                <a:solidFill>
                  <a:srgbClr val="FFFFFF"/>
                </a:solidFill>
              </a:rPr>
              <a:t>c</a:t>
            </a:r>
            <a:r>
              <a:rPr sz="8000" spc="-185" dirty="0">
                <a:solidFill>
                  <a:srgbClr val="FFFFFF"/>
                </a:solidFill>
              </a:rPr>
              <a:t>t</a:t>
            </a:r>
            <a:r>
              <a:rPr sz="8000" spc="150" dirty="0">
                <a:solidFill>
                  <a:srgbClr val="FFFFFF"/>
                </a:solidFill>
              </a:rPr>
              <a:t>o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587" y="517651"/>
            <a:ext cx="426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Inspector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374432"/>
            <a:ext cx="9208770" cy="5188585"/>
            <a:chOff x="1491615" y="1374432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140" y="1383957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379194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3549" y="2150364"/>
            <a:ext cx="4480560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60960">
              <a:lnSpc>
                <a:spcPts val="8210"/>
              </a:lnSpc>
              <a:spcBef>
                <a:spcPts val="1530"/>
              </a:spcBef>
            </a:pPr>
            <a:r>
              <a:rPr sz="8000" spc="-130" dirty="0">
                <a:solidFill>
                  <a:srgbClr val="FFFFFF"/>
                </a:solidFill>
              </a:rPr>
              <a:t>Swagger </a:t>
            </a:r>
            <a:r>
              <a:rPr sz="8000" spc="-2800" dirty="0">
                <a:solidFill>
                  <a:srgbClr val="FFFFFF"/>
                </a:solidFill>
              </a:rPr>
              <a:t> </a:t>
            </a:r>
            <a:r>
              <a:rPr sz="8000" spc="110" dirty="0">
                <a:solidFill>
                  <a:srgbClr val="FFFFFF"/>
                </a:solidFill>
              </a:rPr>
              <a:t>C</a:t>
            </a:r>
            <a:r>
              <a:rPr sz="8000" spc="160" dirty="0">
                <a:solidFill>
                  <a:srgbClr val="FFFFFF"/>
                </a:solidFill>
              </a:rPr>
              <a:t>o</a:t>
            </a:r>
            <a:r>
              <a:rPr sz="8000" spc="175" dirty="0">
                <a:solidFill>
                  <a:srgbClr val="FFFFFF"/>
                </a:solidFill>
              </a:rPr>
              <a:t>d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175" dirty="0">
                <a:solidFill>
                  <a:srgbClr val="FFFFFF"/>
                </a:solidFill>
              </a:rPr>
              <a:t>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160" dirty="0">
                <a:solidFill>
                  <a:srgbClr val="FFFFFF"/>
                </a:solidFill>
              </a:rPr>
              <a:t>n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2000"/>
              </a:lnSpc>
              <a:spcBef>
                <a:spcPts val="36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855138" y="4704588"/>
            <a:ext cx="2379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2033" y="5646420"/>
            <a:ext cx="1667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39499" y="2133809"/>
            <a:ext cx="2324099" cy="23241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75848" y="4676139"/>
            <a:ext cx="2320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000" spc="4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-4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6163" y="517651"/>
            <a:ext cx="419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Codegen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226150"/>
            <a:ext cx="9208770" cy="5188585"/>
            <a:chOff x="1491615" y="1226150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140" y="1235676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230913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60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93818" y="1692036"/>
          <a:ext cx="3611880" cy="3569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794"/>
                <a:gridCol w="2546350"/>
              </a:tblGrid>
              <a:tr h="707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00B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985" marR="3937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Editor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  <a:lnT w="28575">
                      <a:solidFill>
                        <a:srgbClr val="00B0F0"/>
                      </a:solidFill>
                      <a:prstDash val="solid"/>
                    </a:lnT>
                  </a:tcPr>
                </a:tc>
              </a:tr>
              <a:tr h="2104001">
                <a:tc gridSpan="2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9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60780" marR="39370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UI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60780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Inspector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</a:tr>
              <a:tr h="733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00B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937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Codegen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01295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  <a:lnB w="28575">
                      <a:solidFill>
                        <a:srgbClr val="00B0F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06517" y="5360768"/>
            <a:ext cx="3528060" cy="90424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67765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6798" y="1816295"/>
            <a:ext cx="487026" cy="5392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778" y="3654950"/>
            <a:ext cx="337646" cy="6347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71184" y="3126740"/>
            <a:ext cx="3004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Open</a:t>
            </a:r>
            <a:r>
              <a:rPr sz="3600" spc="-2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Source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1184" y="5415788"/>
            <a:ext cx="277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Commercial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3971" y="2668524"/>
            <a:ext cx="63804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5" dirty="0">
                <a:solidFill>
                  <a:srgbClr val="FFFFFF"/>
                </a:solidFill>
              </a:rPr>
              <a:t>SwaggerHub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0939" y="517651"/>
            <a:ext cx="294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SwaggerHub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263220"/>
            <a:ext cx="9208770" cy="5188585"/>
            <a:chOff x="1491615" y="1263220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140" y="1272746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267983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60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06860" y="2718308"/>
            <a:ext cx="369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The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15" dirty="0">
                <a:solidFill>
                  <a:srgbClr val="202020"/>
                </a:solidFill>
              </a:rPr>
              <a:t>Demo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90" dirty="0">
                <a:solidFill>
                  <a:srgbClr val="202020"/>
                </a:solidFill>
              </a:rPr>
              <a:t>Code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635" y="1922780"/>
            <a:ext cx="46361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5400" y="76200"/>
            <a:ext cx="696595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>
                <a:solidFill>
                  <a:srgbClr val="2A9FBC"/>
                </a:solidFill>
              </a:rPr>
              <a:t>Globomantics </a:t>
            </a:r>
            <a:r>
              <a:rPr spc="-15" dirty="0">
                <a:solidFill>
                  <a:srgbClr val="2A9FBC"/>
                </a:solidFill>
              </a:rPr>
              <a:t>:</a:t>
            </a:r>
            <a:r>
              <a:rPr spc="-110" dirty="0">
                <a:solidFill>
                  <a:srgbClr val="2A9FBC"/>
                </a:solidFill>
              </a:rPr>
              <a:t> </a:t>
            </a:r>
            <a:r>
              <a:rPr lang="en-US" spc="70" dirty="0">
                <a:solidFill>
                  <a:srgbClr val="2A9FBC"/>
                </a:solidFill>
              </a:rPr>
              <a:t>Employee Management Service</a:t>
            </a:r>
            <a:endParaRPr lang="en-US" spc="5" dirty="0">
              <a:solidFill>
                <a:srgbClr val="2A9FBC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871219"/>
            <a:ext cx="5414010" cy="597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web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Employee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Employee 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Employee 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Employee </a:t>
            </a:r>
            <a:r>
              <a:rPr lang="en-US"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salary</a:t>
            </a:r>
            <a:endParaRPr sz="2400" spc="15"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Employee </a:t>
            </a:r>
            <a:r>
              <a:rPr lang="en-US"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department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Customer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employee 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list of employees</a:t>
            </a:r>
            <a:endParaRPr lang="en-US" sz="2400" spc="-170"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View</a:t>
            </a:r>
            <a:r>
              <a:rPr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employee with an id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employee 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employee 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439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History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15" dirty="0"/>
              <a:t>Swagger</a:t>
            </a:r>
            <a:r>
              <a:rPr spc="-13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55" dirty="0"/>
              <a:t>OpenAPI</a:t>
            </a:r>
            <a:endParaRPr spc="55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1715515"/>
            <a:ext cx="4477385" cy="378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	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	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215515">
              <a:lnSpc>
                <a:spcPct val="160000"/>
              </a:lnSpc>
              <a:spcBef>
                <a:spcPts val="9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3.0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38690" y="4721859"/>
            <a:ext cx="33483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Swagger</a:t>
            </a:r>
            <a:r>
              <a:rPr sz="4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API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1604" y="4721859"/>
            <a:ext cx="2339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Op</a:t>
            </a:r>
            <a:r>
              <a:rPr sz="4000" b="1" spc="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000" b="1" spc="2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40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07725" y="517651"/>
            <a:ext cx="6089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3881" y="1683063"/>
            <a:ext cx="2468295" cy="246829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94096" y="2789015"/>
            <a:ext cx="1003935" cy="510540"/>
            <a:chOff x="5594096" y="2789015"/>
            <a:chExt cx="1003935" cy="510540"/>
          </a:xfrm>
        </p:grpSpPr>
        <p:sp>
          <p:nvSpPr>
            <p:cNvPr id="8" name="object 8"/>
            <p:cNvSpPr/>
            <p:nvPr/>
          </p:nvSpPr>
          <p:spPr>
            <a:xfrm>
              <a:off x="5606796" y="280171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736091" y="0"/>
                  </a:moveTo>
                  <a:lnTo>
                    <a:pt x="736091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736091" y="363474"/>
                  </a:lnTo>
                  <a:lnTo>
                    <a:pt x="736091" y="484631"/>
                  </a:lnTo>
                  <a:lnTo>
                    <a:pt x="978407" y="242315"/>
                  </a:lnTo>
                  <a:lnTo>
                    <a:pt x="736091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06796" y="280171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8" y="242316"/>
                  </a:lnTo>
                  <a:lnTo>
                    <a:pt x="736092" y="484632"/>
                  </a:lnTo>
                  <a:lnTo>
                    <a:pt x="736092" y="363473"/>
                  </a:lnTo>
                  <a:lnTo>
                    <a:pt x="0" y="363473"/>
                  </a:lnTo>
                  <a:lnTo>
                    <a:pt x="0" y="121158"/>
                  </a:lnTo>
                  <a:close/>
                </a:path>
              </a:pathLst>
            </a:custGeom>
            <a:ln w="25400">
              <a:solidFill>
                <a:srgbClr val="4F6B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015" y="517651"/>
            <a:ext cx="858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RESTful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Web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Services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Documentation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483218" y="2738225"/>
            <a:ext cx="1328420" cy="1371600"/>
            <a:chOff x="4483218" y="2738225"/>
            <a:chExt cx="1328420" cy="13716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83218" y="2738225"/>
              <a:ext cx="1235799" cy="137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1494" y="3195425"/>
              <a:ext cx="489764" cy="4572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393261" y="2738225"/>
            <a:ext cx="1361440" cy="1371600"/>
            <a:chOff x="6393261" y="2738225"/>
            <a:chExt cx="1361440" cy="1371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3261" y="2738225"/>
              <a:ext cx="1238865" cy="137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4803" y="3195425"/>
              <a:ext cx="489764" cy="4572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306370" y="2738225"/>
            <a:ext cx="1303655" cy="1371600"/>
            <a:chOff x="8306370" y="2738225"/>
            <a:chExt cx="1303655" cy="13716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6370" y="2738225"/>
              <a:ext cx="1235798" cy="1371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9965" y="3171915"/>
              <a:ext cx="489764" cy="4572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570110" y="2738225"/>
            <a:ext cx="1331595" cy="1371600"/>
            <a:chOff x="2570110" y="2738225"/>
            <a:chExt cx="1331595" cy="13716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0110" y="2738225"/>
              <a:ext cx="1238864" cy="1371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11451" y="3195425"/>
              <a:ext cx="489764" cy="4572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450120" y="4274820"/>
            <a:ext cx="1518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6422" y="4274820"/>
            <a:ext cx="1501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2368" y="4274820"/>
            <a:ext cx="1505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13525" y="4274820"/>
            <a:ext cx="1516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4396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5973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91128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41548" y="2356611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64312" y="4814857"/>
            <a:ext cx="7245984" cy="655320"/>
          </a:xfrm>
          <a:custGeom>
            <a:avLst/>
            <a:gdLst/>
            <a:ahLst/>
            <a:cxnLst/>
            <a:rect l="l" t="t" r="r" b="b"/>
            <a:pathLst>
              <a:path w="7245984" h="655320">
                <a:moveTo>
                  <a:pt x="7245417" y="7"/>
                </a:moveTo>
                <a:lnTo>
                  <a:pt x="7243976" y="75072"/>
                </a:lnTo>
                <a:lnTo>
                  <a:pt x="7239871" y="143980"/>
                </a:lnTo>
                <a:lnTo>
                  <a:pt x="7233430" y="204766"/>
                </a:lnTo>
                <a:lnTo>
                  <a:pt x="7224980" y="255465"/>
                </a:lnTo>
                <a:lnTo>
                  <a:pt x="7214850" y="294111"/>
                </a:lnTo>
                <a:lnTo>
                  <a:pt x="7190855" y="327386"/>
                </a:lnTo>
                <a:lnTo>
                  <a:pt x="3677271" y="327378"/>
                </a:lnTo>
                <a:lnTo>
                  <a:pt x="3664760" y="336024"/>
                </a:lnTo>
                <a:lnTo>
                  <a:pt x="3643145" y="399299"/>
                </a:lnTo>
                <a:lnTo>
                  <a:pt x="3634695" y="449998"/>
                </a:lnTo>
                <a:lnTo>
                  <a:pt x="3628254" y="510784"/>
                </a:lnTo>
                <a:lnTo>
                  <a:pt x="3624150" y="579692"/>
                </a:lnTo>
                <a:lnTo>
                  <a:pt x="3622709" y="654756"/>
                </a:lnTo>
                <a:lnTo>
                  <a:pt x="3621267" y="579692"/>
                </a:lnTo>
                <a:lnTo>
                  <a:pt x="3617163" y="510784"/>
                </a:lnTo>
                <a:lnTo>
                  <a:pt x="3610722" y="449998"/>
                </a:lnTo>
                <a:lnTo>
                  <a:pt x="3602272" y="399299"/>
                </a:lnTo>
                <a:lnTo>
                  <a:pt x="3592141" y="360653"/>
                </a:lnTo>
                <a:lnTo>
                  <a:pt x="3568146" y="327378"/>
                </a:lnTo>
                <a:lnTo>
                  <a:pt x="54562" y="327378"/>
                </a:lnTo>
                <a:lnTo>
                  <a:pt x="42051" y="318732"/>
                </a:lnTo>
                <a:lnTo>
                  <a:pt x="20436" y="255457"/>
                </a:lnTo>
                <a:lnTo>
                  <a:pt x="11986" y="204758"/>
                </a:lnTo>
                <a:lnTo>
                  <a:pt x="5545" y="143972"/>
                </a:lnTo>
                <a:lnTo>
                  <a:pt x="1441" y="75064"/>
                </a:lnTo>
                <a:lnTo>
                  <a:pt x="0" y="0"/>
                </a:lnTo>
              </a:path>
            </a:pathLst>
          </a:custGeom>
          <a:ln w="254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008993" y="5577332"/>
            <a:ext cx="195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4370" y="2000731"/>
            <a:ext cx="2804795" cy="1549400"/>
            <a:chOff x="794370" y="2000731"/>
            <a:chExt cx="2804795" cy="1549400"/>
          </a:xfrm>
        </p:grpSpPr>
        <p:sp>
          <p:nvSpPr>
            <p:cNvPr id="3" name="object 3"/>
            <p:cNvSpPr/>
            <p:nvPr/>
          </p:nvSpPr>
          <p:spPr>
            <a:xfrm>
              <a:off x="813420" y="2019781"/>
              <a:ext cx="2766695" cy="1511300"/>
            </a:xfrm>
            <a:custGeom>
              <a:avLst/>
              <a:gdLst/>
              <a:ahLst/>
              <a:cxnLst/>
              <a:rect l="l" t="t" r="r" b="b"/>
              <a:pathLst>
                <a:path w="2766695" h="1511300">
                  <a:moveTo>
                    <a:pt x="2766643" y="0"/>
                  </a:moveTo>
                  <a:lnTo>
                    <a:pt x="0" y="0"/>
                  </a:lnTo>
                  <a:lnTo>
                    <a:pt x="0" y="1326516"/>
                  </a:lnTo>
                  <a:lnTo>
                    <a:pt x="461106" y="1326516"/>
                  </a:lnTo>
                  <a:lnTo>
                    <a:pt x="798620" y="1511075"/>
                  </a:lnTo>
                  <a:lnTo>
                    <a:pt x="1152767" y="1326516"/>
                  </a:lnTo>
                  <a:lnTo>
                    <a:pt x="2766643" y="1326516"/>
                  </a:lnTo>
                  <a:lnTo>
                    <a:pt x="2766643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3420" y="2019781"/>
              <a:ext cx="2766695" cy="1511300"/>
            </a:xfrm>
            <a:custGeom>
              <a:avLst/>
              <a:gdLst/>
              <a:ahLst/>
              <a:cxnLst/>
              <a:rect l="l" t="t" r="r" b="b"/>
              <a:pathLst>
                <a:path w="2766695" h="1511300">
                  <a:moveTo>
                    <a:pt x="0" y="0"/>
                  </a:moveTo>
                  <a:lnTo>
                    <a:pt x="461107" y="0"/>
                  </a:lnTo>
                  <a:lnTo>
                    <a:pt x="1152768" y="0"/>
                  </a:lnTo>
                  <a:lnTo>
                    <a:pt x="2766643" y="0"/>
                  </a:lnTo>
                  <a:lnTo>
                    <a:pt x="2766643" y="773801"/>
                  </a:lnTo>
                  <a:lnTo>
                    <a:pt x="2766643" y="1105430"/>
                  </a:lnTo>
                  <a:lnTo>
                    <a:pt x="2766643" y="1326517"/>
                  </a:lnTo>
                  <a:lnTo>
                    <a:pt x="1152768" y="1326517"/>
                  </a:lnTo>
                  <a:lnTo>
                    <a:pt x="798620" y="1511075"/>
                  </a:lnTo>
                  <a:lnTo>
                    <a:pt x="461107" y="1326517"/>
                  </a:lnTo>
                  <a:lnTo>
                    <a:pt x="0" y="1326517"/>
                  </a:lnTo>
                  <a:lnTo>
                    <a:pt x="0" y="1105430"/>
                  </a:lnTo>
                  <a:lnTo>
                    <a:pt x="0" y="7738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4798" y="3664840"/>
            <a:ext cx="10025380" cy="217804"/>
            <a:chOff x="964798" y="3664840"/>
            <a:chExt cx="10025380" cy="217804"/>
          </a:xfrm>
        </p:grpSpPr>
        <p:sp>
          <p:nvSpPr>
            <p:cNvPr id="7" name="object 7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4345" y="2209808"/>
            <a:ext cx="836863" cy="91507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22461"/>
            <a:ext cx="10025380" cy="260350"/>
            <a:chOff x="964798" y="3622461"/>
            <a:chExt cx="10025380" cy="26035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9377" y="3622461"/>
              <a:ext cx="219125" cy="2191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4128719" y="4003563"/>
            <a:ext cx="2503170" cy="1858645"/>
            <a:chOff x="4128719" y="4003563"/>
            <a:chExt cx="2503170" cy="1858645"/>
          </a:xfrm>
        </p:grpSpPr>
        <p:sp>
          <p:nvSpPr>
            <p:cNvPr id="10" name="object 10"/>
            <p:cNvSpPr/>
            <p:nvPr/>
          </p:nvSpPr>
          <p:spPr>
            <a:xfrm>
              <a:off x="4147769" y="4022614"/>
              <a:ext cx="2465070" cy="1820545"/>
            </a:xfrm>
            <a:custGeom>
              <a:avLst/>
              <a:gdLst/>
              <a:ahLst/>
              <a:cxnLst/>
              <a:rect l="l" t="t" r="r" b="b"/>
              <a:pathLst>
                <a:path w="2465070" h="1820545">
                  <a:moveTo>
                    <a:pt x="716446" y="0"/>
                  </a:moveTo>
                  <a:lnTo>
                    <a:pt x="410845" y="300222"/>
                  </a:lnTo>
                  <a:lnTo>
                    <a:pt x="0" y="300222"/>
                  </a:lnTo>
                  <a:lnTo>
                    <a:pt x="0" y="1820031"/>
                  </a:lnTo>
                  <a:lnTo>
                    <a:pt x="2465064" y="1820031"/>
                  </a:lnTo>
                  <a:lnTo>
                    <a:pt x="2465064" y="300222"/>
                  </a:lnTo>
                  <a:lnTo>
                    <a:pt x="1027109" y="300222"/>
                  </a:lnTo>
                  <a:lnTo>
                    <a:pt x="716446" y="0"/>
                  </a:lnTo>
                  <a:close/>
                </a:path>
              </a:pathLst>
            </a:custGeom>
            <a:solidFill>
              <a:srgbClr val="E1DE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47769" y="4022613"/>
              <a:ext cx="2465070" cy="1820545"/>
            </a:xfrm>
            <a:custGeom>
              <a:avLst/>
              <a:gdLst/>
              <a:ahLst/>
              <a:cxnLst/>
              <a:rect l="l" t="t" r="r" b="b"/>
              <a:pathLst>
                <a:path w="2465070" h="1820545">
                  <a:moveTo>
                    <a:pt x="0" y="300223"/>
                  </a:moveTo>
                  <a:lnTo>
                    <a:pt x="410844" y="300223"/>
                  </a:lnTo>
                  <a:lnTo>
                    <a:pt x="716445" y="0"/>
                  </a:lnTo>
                  <a:lnTo>
                    <a:pt x="1027110" y="300223"/>
                  </a:lnTo>
                  <a:lnTo>
                    <a:pt x="2465064" y="300223"/>
                  </a:lnTo>
                  <a:lnTo>
                    <a:pt x="2465064" y="553526"/>
                  </a:lnTo>
                  <a:lnTo>
                    <a:pt x="2465064" y="933476"/>
                  </a:lnTo>
                  <a:lnTo>
                    <a:pt x="2465064" y="1820031"/>
                  </a:lnTo>
                  <a:lnTo>
                    <a:pt x="1027110" y="1820031"/>
                  </a:lnTo>
                  <a:lnTo>
                    <a:pt x="410844" y="1820031"/>
                  </a:lnTo>
                  <a:lnTo>
                    <a:pt x="0" y="1820031"/>
                  </a:lnTo>
                  <a:lnTo>
                    <a:pt x="0" y="933476"/>
                  </a:lnTo>
                  <a:lnTo>
                    <a:pt x="0" y="553526"/>
                  </a:lnTo>
                  <a:lnTo>
                    <a:pt x="0" y="300223"/>
                  </a:lnTo>
                  <a:close/>
                </a:path>
              </a:pathLst>
            </a:custGeom>
            <a:ln w="381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347160" y="4670170"/>
            <a:ext cx="2139950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31237"/>
            <a:ext cx="10025380" cy="251460"/>
            <a:chOff x="964798" y="3631237"/>
            <a:chExt cx="10025380" cy="25146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4595" y="3648135"/>
              <a:ext cx="219125" cy="2191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7032" y="3631237"/>
              <a:ext cx="219125" cy="21912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4150709" y="4023629"/>
            <a:ext cx="2465070" cy="1820545"/>
          </a:xfrm>
          <a:custGeom>
            <a:avLst/>
            <a:gdLst/>
            <a:ahLst/>
            <a:cxnLst/>
            <a:rect l="l" t="t" r="r" b="b"/>
            <a:pathLst>
              <a:path w="2465070" h="1820545">
                <a:moveTo>
                  <a:pt x="0" y="300223"/>
                </a:moveTo>
                <a:lnTo>
                  <a:pt x="410844" y="300223"/>
                </a:lnTo>
                <a:lnTo>
                  <a:pt x="716445" y="0"/>
                </a:lnTo>
                <a:lnTo>
                  <a:pt x="1027110" y="300223"/>
                </a:lnTo>
                <a:lnTo>
                  <a:pt x="2465064" y="300223"/>
                </a:lnTo>
                <a:lnTo>
                  <a:pt x="2465064" y="553526"/>
                </a:lnTo>
                <a:lnTo>
                  <a:pt x="2465064" y="933476"/>
                </a:lnTo>
                <a:lnTo>
                  <a:pt x="2465064" y="1820031"/>
                </a:lnTo>
                <a:lnTo>
                  <a:pt x="1027110" y="1820031"/>
                </a:lnTo>
                <a:lnTo>
                  <a:pt x="410844" y="1820031"/>
                </a:lnTo>
                <a:lnTo>
                  <a:pt x="0" y="1820031"/>
                </a:lnTo>
                <a:lnTo>
                  <a:pt x="0" y="933476"/>
                </a:lnTo>
                <a:lnTo>
                  <a:pt x="0" y="553526"/>
                </a:lnTo>
                <a:lnTo>
                  <a:pt x="0" y="300223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50099" y="4666741"/>
            <a:ext cx="2139950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4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45169" y="1984026"/>
            <a:ext cx="2686050" cy="1528445"/>
            <a:chOff x="5945169" y="1984026"/>
            <a:chExt cx="2686050" cy="1528445"/>
          </a:xfrm>
        </p:grpSpPr>
        <p:sp>
          <p:nvSpPr>
            <p:cNvPr id="13" name="object 13"/>
            <p:cNvSpPr/>
            <p:nvPr/>
          </p:nvSpPr>
          <p:spPr>
            <a:xfrm>
              <a:off x="5964219" y="2003076"/>
              <a:ext cx="2647950" cy="1490345"/>
            </a:xfrm>
            <a:custGeom>
              <a:avLst/>
              <a:gdLst/>
              <a:ahLst/>
              <a:cxnLst/>
              <a:rect l="l" t="t" r="r" b="b"/>
              <a:pathLst>
                <a:path w="2647950" h="1490345">
                  <a:moveTo>
                    <a:pt x="2647717" y="0"/>
                  </a:moveTo>
                  <a:lnTo>
                    <a:pt x="0" y="0"/>
                  </a:lnTo>
                  <a:lnTo>
                    <a:pt x="0" y="1309813"/>
                  </a:lnTo>
                  <a:lnTo>
                    <a:pt x="441286" y="1309813"/>
                  </a:lnTo>
                  <a:lnTo>
                    <a:pt x="755022" y="1489990"/>
                  </a:lnTo>
                  <a:lnTo>
                    <a:pt x="1103215" y="1309813"/>
                  </a:lnTo>
                  <a:lnTo>
                    <a:pt x="2647717" y="1309813"/>
                  </a:lnTo>
                  <a:lnTo>
                    <a:pt x="2647717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64219" y="2003076"/>
              <a:ext cx="2647950" cy="1490345"/>
            </a:xfrm>
            <a:custGeom>
              <a:avLst/>
              <a:gdLst/>
              <a:ahLst/>
              <a:cxnLst/>
              <a:rect l="l" t="t" r="r" b="b"/>
              <a:pathLst>
                <a:path w="2647950" h="1490345">
                  <a:moveTo>
                    <a:pt x="0" y="0"/>
                  </a:moveTo>
                  <a:lnTo>
                    <a:pt x="441286" y="0"/>
                  </a:lnTo>
                  <a:lnTo>
                    <a:pt x="1103216" y="0"/>
                  </a:lnTo>
                  <a:lnTo>
                    <a:pt x="2647718" y="0"/>
                  </a:lnTo>
                  <a:lnTo>
                    <a:pt x="2647718" y="764056"/>
                  </a:lnTo>
                  <a:lnTo>
                    <a:pt x="2647718" y="1091512"/>
                  </a:lnTo>
                  <a:lnTo>
                    <a:pt x="2647718" y="1309813"/>
                  </a:lnTo>
                  <a:lnTo>
                    <a:pt x="1103216" y="1309813"/>
                  </a:lnTo>
                  <a:lnTo>
                    <a:pt x="755022" y="1489990"/>
                  </a:lnTo>
                  <a:lnTo>
                    <a:pt x="441286" y="1309813"/>
                  </a:lnTo>
                  <a:lnTo>
                    <a:pt x="0" y="1309813"/>
                  </a:lnTo>
                  <a:lnTo>
                    <a:pt x="0" y="1091512"/>
                  </a:lnTo>
                  <a:lnTo>
                    <a:pt x="0" y="76405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163609" y="2240533"/>
            <a:ext cx="2361565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18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2016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4798" y="3648135"/>
            <a:ext cx="10025380" cy="219710"/>
            <a:chOff x="964798" y="3648135"/>
            <a:chExt cx="10025380" cy="219710"/>
          </a:xfrm>
        </p:grpSpPr>
        <p:sp>
          <p:nvSpPr>
            <p:cNvPr id="3" name="object 3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64595" y="3648135"/>
              <a:ext cx="219125" cy="21912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4150709" y="4023629"/>
            <a:ext cx="2465070" cy="1820545"/>
          </a:xfrm>
          <a:custGeom>
            <a:avLst/>
            <a:gdLst/>
            <a:ahLst/>
            <a:cxnLst/>
            <a:rect l="l" t="t" r="r" b="b"/>
            <a:pathLst>
              <a:path w="2465070" h="1820545">
                <a:moveTo>
                  <a:pt x="0" y="300223"/>
                </a:moveTo>
                <a:lnTo>
                  <a:pt x="410844" y="300223"/>
                </a:lnTo>
                <a:lnTo>
                  <a:pt x="716445" y="0"/>
                </a:lnTo>
                <a:lnTo>
                  <a:pt x="1027110" y="300223"/>
                </a:lnTo>
                <a:lnTo>
                  <a:pt x="2465064" y="300223"/>
                </a:lnTo>
                <a:lnTo>
                  <a:pt x="2465064" y="553526"/>
                </a:lnTo>
                <a:lnTo>
                  <a:pt x="2465064" y="933476"/>
                </a:lnTo>
                <a:lnTo>
                  <a:pt x="2465064" y="1820031"/>
                </a:lnTo>
                <a:lnTo>
                  <a:pt x="1027110" y="1820031"/>
                </a:lnTo>
                <a:lnTo>
                  <a:pt x="410844" y="1820031"/>
                </a:lnTo>
                <a:lnTo>
                  <a:pt x="0" y="1820031"/>
                </a:lnTo>
                <a:lnTo>
                  <a:pt x="0" y="933476"/>
                </a:lnTo>
                <a:lnTo>
                  <a:pt x="0" y="553526"/>
                </a:lnTo>
                <a:lnTo>
                  <a:pt x="0" y="300223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50099" y="4666741"/>
            <a:ext cx="2139950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4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sp>
        <p:nvSpPr>
          <p:cNvPr id="8" name="object 8"/>
          <p:cNvSpPr/>
          <p:nvPr/>
        </p:nvSpPr>
        <p:spPr>
          <a:xfrm>
            <a:off x="5964219" y="2003076"/>
            <a:ext cx="2651760" cy="1490345"/>
          </a:xfrm>
          <a:custGeom>
            <a:avLst/>
            <a:gdLst/>
            <a:ahLst/>
            <a:cxnLst/>
            <a:rect l="l" t="t" r="r" b="b"/>
            <a:pathLst>
              <a:path w="2651759" h="1490345">
                <a:moveTo>
                  <a:pt x="0" y="0"/>
                </a:moveTo>
                <a:lnTo>
                  <a:pt x="441960" y="0"/>
                </a:lnTo>
                <a:lnTo>
                  <a:pt x="1104900" y="0"/>
                </a:lnTo>
                <a:lnTo>
                  <a:pt x="2651760" y="0"/>
                </a:lnTo>
                <a:lnTo>
                  <a:pt x="2651760" y="764058"/>
                </a:lnTo>
                <a:lnTo>
                  <a:pt x="2651760" y="1091512"/>
                </a:lnTo>
                <a:lnTo>
                  <a:pt x="2651760" y="1309813"/>
                </a:lnTo>
                <a:lnTo>
                  <a:pt x="1104900" y="1309813"/>
                </a:lnTo>
                <a:lnTo>
                  <a:pt x="756175" y="1489990"/>
                </a:lnTo>
                <a:lnTo>
                  <a:pt x="441960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63609" y="2240533"/>
            <a:ext cx="2361565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3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800" spc="-1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2016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7032" y="3631237"/>
            <a:ext cx="219125" cy="21912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514102" y="4044726"/>
            <a:ext cx="2440940" cy="1840864"/>
            <a:chOff x="7514102" y="4044726"/>
            <a:chExt cx="2440940" cy="1840864"/>
          </a:xfrm>
        </p:grpSpPr>
        <p:sp>
          <p:nvSpPr>
            <p:cNvPr id="12" name="object 12"/>
            <p:cNvSpPr/>
            <p:nvPr/>
          </p:nvSpPr>
          <p:spPr>
            <a:xfrm>
              <a:off x="7533152" y="4063776"/>
              <a:ext cx="2402840" cy="1802764"/>
            </a:xfrm>
            <a:custGeom>
              <a:avLst/>
              <a:gdLst/>
              <a:ahLst/>
              <a:cxnLst/>
              <a:rect l="l" t="t" r="r" b="b"/>
              <a:pathLst>
                <a:path w="2402840" h="1802764">
                  <a:moveTo>
                    <a:pt x="691643" y="0"/>
                  </a:moveTo>
                  <a:lnTo>
                    <a:pt x="400437" y="289295"/>
                  </a:lnTo>
                  <a:lnTo>
                    <a:pt x="0" y="289295"/>
                  </a:lnTo>
                  <a:lnTo>
                    <a:pt x="0" y="1802588"/>
                  </a:lnTo>
                  <a:lnTo>
                    <a:pt x="2402629" y="1802588"/>
                  </a:lnTo>
                  <a:lnTo>
                    <a:pt x="2402629" y="289295"/>
                  </a:lnTo>
                  <a:lnTo>
                    <a:pt x="1001095" y="289295"/>
                  </a:lnTo>
                  <a:lnTo>
                    <a:pt x="691643" y="0"/>
                  </a:lnTo>
                  <a:close/>
                </a:path>
              </a:pathLst>
            </a:custGeom>
            <a:solidFill>
              <a:srgbClr val="E1DE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33152" y="4063776"/>
              <a:ext cx="2402840" cy="1802764"/>
            </a:xfrm>
            <a:custGeom>
              <a:avLst/>
              <a:gdLst/>
              <a:ahLst/>
              <a:cxnLst/>
              <a:rect l="l" t="t" r="r" b="b"/>
              <a:pathLst>
                <a:path w="2402840" h="1802764">
                  <a:moveTo>
                    <a:pt x="0" y="289295"/>
                  </a:moveTo>
                  <a:lnTo>
                    <a:pt x="400438" y="289295"/>
                  </a:lnTo>
                  <a:lnTo>
                    <a:pt x="691644" y="0"/>
                  </a:lnTo>
                  <a:lnTo>
                    <a:pt x="1001096" y="289295"/>
                  </a:lnTo>
                  <a:lnTo>
                    <a:pt x="2402630" y="289295"/>
                  </a:lnTo>
                  <a:lnTo>
                    <a:pt x="2402630" y="541511"/>
                  </a:lnTo>
                  <a:lnTo>
                    <a:pt x="2402630" y="919834"/>
                  </a:lnTo>
                  <a:lnTo>
                    <a:pt x="2402630" y="1802588"/>
                  </a:lnTo>
                  <a:lnTo>
                    <a:pt x="1001096" y="1802588"/>
                  </a:lnTo>
                  <a:lnTo>
                    <a:pt x="400438" y="1802588"/>
                  </a:lnTo>
                  <a:lnTo>
                    <a:pt x="0" y="1802588"/>
                  </a:lnTo>
                  <a:lnTo>
                    <a:pt x="0" y="919834"/>
                  </a:lnTo>
                  <a:lnTo>
                    <a:pt x="0" y="541511"/>
                  </a:lnTo>
                  <a:lnTo>
                    <a:pt x="0" y="289295"/>
                  </a:lnTo>
                  <a:close/>
                </a:path>
              </a:pathLst>
            </a:custGeom>
            <a:ln w="381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732541" y="4697603"/>
            <a:ext cx="1510030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9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800" spc="-17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15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2017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6198" y="3646181"/>
            <a:ext cx="219125" cy="21912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6946" y="3664840"/>
            <a:ext cx="217424" cy="2174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2000"/>
              </a:lnSpc>
              <a:spcBef>
                <a:spcPts val="36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855138" y="4704588"/>
            <a:ext cx="2379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2033" y="5646420"/>
            <a:ext cx="1667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39499" y="2133809"/>
            <a:ext cx="2324099" cy="23241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75848" y="4676139"/>
            <a:ext cx="2320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000" spc="4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-4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1612</Words>
  <Application>WPS Presentation</Application>
  <PresentationFormat>On-screen Show (4:3)</PresentationFormat>
  <Paragraphs>225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SimSun</vt:lpstr>
      <vt:lpstr>Wingdings</vt:lpstr>
      <vt:lpstr>Verdana</vt:lpstr>
      <vt:lpstr>Arial</vt:lpstr>
      <vt:lpstr>Calibri</vt:lpstr>
      <vt:lpstr>Microsoft YaHei</vt:lpstr>
      <vt:lpstr>Arial Unicode MS</vt:lpstr>
      <vt:lpstr>Times New Roman</vt:lpstr>
      <vt:lpstr>Lucida Sans Unicode</vt:lpstr>
      <vt:lpstr>Office Theme</vt:lpstr>
      <vt:lpstr>Getting Started with Swagger Tools</vt:lpstr>
      <vt:lpstr>Swagger Tools</vt:lpstr>
      <vt:lpstr>Swagger API and OpenAPI</vt:lpstr>
      <vt:lpstr>RESTful Web Services Documentation</vt:lpstr>
      <vt:lpstr>Swagger API and OpenAPI Timeline</vt:lpstr>
      <vt:lpstr>Swagger API and OpenAPI Timeline</vt:lpstr>
      <vt:lpstr>Swagger API and OpenAPI Timeline</vt:lpstr>
      <vt:lpstr>Swagger API and OpenAPI Timeline</vt:lpstr>
      <vt:lpstr>Swagger Tools</vt:lpstr>
      <vt:lpstr>Overview</vt:lpstr>
      <vt:lpstr>The Swagger Tools</vt:lpstr>
      <vt:lpstr>Swagger Tools</vt:lpstr>
      <vt:lpstr>Swagger Editor</vt:lpstr>
      <vt:lpstr>Swagger Editor</vt:lpstr>
      <vt:lpstr>Swagger UI</vt:lpstr>
      <vt:lpstr>Swagger UI</vt:lpstr>
      <vt:lpstr>Swagger  Inspector</vt:lpstr>
      <vt:lpstr>Swagger Inspector</vt:lpstr>
      <vt:lpstr>Swagger  Codegen</vt:lpstr>
      <vt:lpstr>Swagger Codegen</vt:lpstr>
      <vt:lpstr>Swagger Tools</vt:lpstr>
      <vt:lpstr>SwaggerHub</vt:lpstr>
      <vt:lpstr>SwaggerHub</vt:lpstr>
      <vt:lpstr>The Demo Code</vt:lpstr>
      <vt:lpstr>Globomantics : Employee Management Service</vt:lpstr>
      <vt:lpstr>History of Swagger and OpenAPI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Swagger Tools</dc:title>
  <dc:creator/>
  <cp:lastModifiedBy>steve</cp:lastModifiedBy>
  <cp:revision>12</cp:revision>
  <dcterms:created xsi:type="dcterms:W3CDTF">2021-08-22T16:15:00Z</dcterms:created>
  <dcterms:modified xsi:type="dcterms:W3CDTF">2022-10-27T07:34:39Z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2020-08-18T14:30:00Z</vt:filetime>
  </property>
  <property fmtid="{D5CDD505-2E9C-101B-9397-08002B2CF9AE}" pid="3" name="LastSaved">
    <vt:filetime>2021-08-23T14:30:00Z</vt:filetime>
  </property>
  <property fmtid="{D5CDD505-2E9C-101B-9397-08002B2CF9AE}" pid="4" name="ICV">
    <vt:lpwstr>0D38606A34744C33A9A7A8AC7D536648</vt:lpwstr>
  </property>
  <property fmtid="{D5CDD505-2E9C-101B-9397-08002B2CF9AE}" pid="5" name="KSOProductBuildVer">
    <vt:lpwstr>1033-11.2.0.11380</vt:lpwstr>
  </property>
</Properties>
</file>