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16" y="532490"/>
            <a:ext cx="10631167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316" y="1721210"/>
            <a:ext cx="10961367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3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10.png"/><Relationship Id="rId4" Type="http://schemas.openxmlformats.org/officeDocument/2006/relationships/image" Target="../media/image5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0" Type="http://schemas.openxmlformats.org/officeDocument/2006/relationships/image" Target="../media/image6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29.png"/><Relationship Id="rId7" Type="http://schemas.openxmlformats.org/officeDocument/2006/relationships/image" Target="../media/image30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6412"/>
            <a:ext cx="3981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800" spc="-19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800" spc="-2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94786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0" dirty="0">
                <a:solidFill>
                  <a:srgbClr val="101010"/>
                </a:solidFill>
              </a:rPr>
              <a:t>Getting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-135" dirty="0">
                <a:solidFill>
                  <a:srgbClr val="101010"/>
                </a:solidFill>
              </a:rPr>
              <a:t>Started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with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Apache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-140" dirty="0">
                <a:solidFill>
                  <a:srgbClr val="101010"/>
                </a:solidFill>
              </a:rPr>
              <a:t>Kafka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36773"/>
            <a:ext cx="33686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Increasingly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Deceiving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Consistency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concerns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Potentially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expensive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8869" y="519066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Middleware</a:t>
            </a:r>
            <a:r>
              <a:rPr sz="3600" spc="-254" dirty="0">
                <a:solidFill>
                  <a:srgbClr val="3E3E3E"/>
                </a:solidFill>
              </a:rPr>
              <a:t> </a:t>
            </a:r>
            <a:r>
              <a:rPr sz="3600" spc="40" dirty="0">
                <a:solidFill>
                  <a:srgbClr val="3E3E3E"/>
                </a:solidFill>
              </a:rPr>
              <a:t>Magic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4405" y="4519421"/>
            <a:ext cx="1140713" cy="11818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683" y="4519421"/>
            <a:ext cx="1140713" cy="118186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7844" y="2512314"/>
            <a:ext cx="782320" cy="442595"/>
            <a:chOff x="1037844" y="2512314"/>
            <a:chExt cx="782320" cy="442595"/>
          </a:xfrm>
        </p:grpSpPr>
        <p:sp>
          <p:nvSpPr>
            <p:cNvPr id="8" name="object 8"/>
            <p:cNvSpPr/>
            <p:nvPr/>
          </p:nvSpPr>
          <p:spPr>
            <a:xfrm>
              <a:off x="1056894" y="2531364"/>
              <a:ext cx="680085" cy="377190"/>
            </a:xfrm>
            <a:custGeom>
              <a:avLst/>
              <a:gdLst/>
              <a:ahLst/>
              <a:cxnLst/>
              <a:rect l="l" t="t" r="r" b="b"/>
              <a:pathLst>
                <a:path w="680085" h="377189">
                  <a:moveTo>
                    <a:pt x="0" y="0"/>
                  </a:moveTo>
                  <a:lnTo>
                    <a:pt x="679932" y="376974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2460" y="2849114"/>
              <a:ext cx="128270" cy="105410"/>
            </a:xfrm>
            <a:custGeom>
              <a:avLst/>
              <a:gdLst/>
              <a:ahLst/>
              <a:cxnLst/>
              <a:rect l="l" t="t" r="r" b="b"/>
              <a:pathLst>
                <a:path w="128269" h="105410">
                  <a:moveTo>
                    <a:pt x="55422" y="0"/>
                  </a:moveTo>
                  <a:lnTo>
                    <a:pt x="0" y="99961"/>
                  </a:lnTo>
                  <a:lnTo>
                    <a:pt x="127673" y="105410"/>
                  </a:lnTo>
                  <a:lnTo>
                    <a:pt x="5542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42844" y="4519421"/>
            <a:ext cx="1140713" cy="118186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24530" y="3617214"/>
            <a:ext cx="615315" cy="708660"/>
            <a:chOff x="1224530" y="3617214"/>
            <a:chExt cx="615315" cy="708660"/>
          </a:xfrm>
        </p:grpSpPr>
        <p:sp>
          <p:nvSpPr>
            <p:cNvPr id="12" name="object 12"/>
            <p:cNvSpPr/>
            <p:nvPr/>
          </p:nvSpPr>
          <p:spPr>
            <a:xfrm>
              <a:off x="1286824" y="3636264"/>
              <a:ext cx="533400" cy="617220"/>
            </a:xfrm>
            <a:custGeom>
              <a:avLst/>
              <a:gdLst/>
              <a:ahLst/>
              <a:cxnLst/>
              <a:rect l="l" t="t" r="r" b="b"/>
              <a:pathLst>
                <a:path w="533400" h="617220">
                  <a:moveTo>
                    <a:pt x="533349" y="0"/>
                  </a:moveTo>
                  <a:lnTo>
                    <a:pt x="0" y="617016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24530" y="4201495"/>
              <a:ext cx="118110" cy="124460"/>
            </a:xfrm>
            <a:custGeom>
              <a:avLst/>
              <a:gdLst/>
              <a:ahLst/>
              <a:cxnLst/>
              <a:rect l="l" t="t" r="r" b="b"/>
              <a:pathLst>
                <a:path w="118109" h="124460">
                  <a:moveTo>
                    <a:pt x="31508" y="0"/>
                  </a:moveTo>
                  <a:lnTo>
                    <a:pt x="0" y="123850"/>
                  </a:lnTo>
                  <a:lnTo>
                    <a:pt x="117982" y="74739"/>
                  </a:lnTo>
                  <a:lnTo>
                    <a:pt x="3150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232729" y="3642359"/>
            <a:ext cx="114300" cy="710565"/>
            <a:chOff x="2232729" y="3642359"/>
            <a:chExt cx="114300" cy="710565"/>
          </a:xfrm>
        </p:grpSpPr>
        <p:sp>
          <p:nvSpPr>
            <p:cNvPr id="15" name="object 15"/>
            <p:cNvSpPr/>
            <p:nvPr/>
          </p:nvSpPr>
          <p:spPr>
            <a:xfrm>
              <a:off x="2289481" y="3661409"/>
              <a:ext cx="12700" cy="596265"/>
            </a:xfrm>
            <a:custGeom>
              <a:avLst/>
              <a:gdLst/>
              <a:ahLst/>
              <a:cxnLst/>
              <a:rect l="l" t="t" r="r" b="b"/>
              <a:pathLst>
                <a:path w="12700" h="596264">
                  <a:moveTo>
                    <a:pt x="12255" y="0"/>
                  </a:moveTo>
                  <a:lnTo>
                    <a:pt x="0" y="596011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32729" y="4237202"/>
              <a:ext cx="114300" cy="115570"/>
            </a:xfrm>
            <a:custGeom>
              <a:avLst/>
              <a:gdLst/>
              <a:ahLst/>
              <a:cxnLst/>
              <a:rect l="l" t="t" r="r" b="b"/>
              <a:pathLst>
                <a:path w="114300" h="115570">
                  <a:moveTo>
                    <a:pt x="0" y="0"/>
                  </a:moveTo>
                  <a:lnTo>
                    <a:pt x="54787" y="115442"/>
                  </a:lnTo>
                  <a:lnTo>
                    <a:pt x="114274" y="2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50057" y="3617214"/>
            <a:ext cx="633095" cy="735965"/>
            <a:chOff x="2750057" y="3617214"/>
            <a:chExt cx="633095" cy="735965"/>
          </a:xfrm>
        </p:grpSpPr>
        <p:sp>
          <p:nvSpPr>
            <p:cNvPr id="18" name="object 18"/>
            <p:cNvSpPr/>
            <p:nvPr/>
          </p:nvSpPr>
          <p:spPr>
            <a:xfrm>
              <a:off x="2769107" y="3636264"/>
              <a:ext cx="551815" cy="644525"/>
            </a:xfrm>
            <a:custGeom>
              <a:avLst/>
              <a:gdLst/>
              <a:ahLst/>
              <a:cxnLst/>
              <a:rect l="l" t="t" r="r" b="b"/>
              <a:pathLst>
                <a:path w="551814" h="644525">
                  <a:moveTo>
                    <a:pt x="0" y="0"/>
                  </a:moveTo>
                  <a:lnTo>
                    <a:pt x="551624" y="643991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64950" y="4228608"/>
              <a:ext cx="118110" cy="124460"/>
            </a:xfrm>
            <a:custGeom>
              <a:avLst/>
              <a:gdLst/>
              <a:ahLst/>
              <a:cxnLst/>
              <a:rect l="l" t="t" r="r" b="b"/>
              <a:pathLst>
                <a:path w="118110" h="124460">
                  <a:moveTo>
                    <a:pt x="86804" y="0"/>
                  </a:moveTo>
                  <a:lnTo>
                    <a:pt x="0" y="74358"/>
                  </a:lnTo>
                  <a:lnTo>
                    <a:pt x="117754" y="123990"/>
                  </a:lnTo>
                  <a:lnTo>
                    <a:pt x="8680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817108" y="2512314"/>
            <a:ext cx="704850" cy="442595"/>
            <a:chOff x="2817108" y="2512314"/>
            <a:chExt cx="704850" cy="442595"/>
          </a:xfrm>
        </p:grpSpPr>
        <p:sp>
          <p:nvSpPr>
            <p:cNvPr id="21" name="object 21"/>
            <p:cNvSpPr/>
            <p:nvPr/>
          </p:nvSpPr>
          <p:spPr>
            <a:xfrm>
              <a:off x="2898169" y="2531364"/>
              <a:ext cx="605155" cy="373380"/>
            </a:xfrm>
            <a:custGeom>
              <a:avLst/>
              <a:gdLst/>
              <a:ahLst/>
              <a:cxnLst/>
              <a:rect l="l" t="t" r="r" b="b"/>
              <a:pathLst>
                <a:path w="605154" h="373380">
                  <a:moveTo>
                    <a:pt x="604685" y="0"/>
                  </a:moveTo>
                  <a:lnTo>
                    <a:pt x="0" y="373138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17108" y="2845858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19">
                  <a:moveTo>
                    <a:pt x="67259" y="0"/>
                  </a:moveTo>
                  <a:lnTo>
                    <a:pt x="0" y="108661"/>
                  </a:lnTo>
                  <a:lnTo>
                    <a:pt x="127292" y="97269"/>
                  </a:lnTo>
                  <a:lnTo>
                    <a:pt x="6725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1471422"/>
            <a:ext cx="802386" cy="955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3918" y="1471422"/>
            <a:ext cx="802385" cy="95554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2995" y="2588514"/>
            <a:ext cx="862583" cy="95097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291" y="519066"/>
            <a:ext cx="518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Middleware</a:t>
            </a:r>
            <a:r>
              <a:rPr sz="3600" spc="-240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Challenges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3178" y="4304280"/>
            <a:ext cx="169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765" marR="5080" indent="-5207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din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713" y="1625603"/>
            <a:ext cx="2421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Multi-write</a:t>
            </a:r>
            <a:r>
              <a:rPr sz="2000" u="heavy" spc="-15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pattern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52" y="3124258"/>
            <a:ext cx="145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5">
              <a:lnSpc>
                <a:spcPct val="100000"/>
              </a:lnSpc>
              <a:spcBef>
                <a:spcPts val="9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Atomic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22932" y="3723132"/>
            <a:ext cx="1596390" cy="2308225"/>
            <a:chOff x="2122932" y="3723132"/>
            <a:chExt cx="1596390" cy="230822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28316" y="3723132"/>
              <a:ext cx="805433" cy="8877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3710" y="5299710"/>
              <a:ext cx="705611" cy="731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61944" y="4753355"/>
              <a:ext cx="4445" cy="451484"/>
            </a:xfrm>
            <a:custGeom>
              <a:avLst/>
              <a:gdLst/>
              <a:ahLst/>
              <a:cxnLst/>
              <a:rect l="l" t="t" r="r" b="b"/>
              <a:pathLst>
                <a:path w="4445" h="451485">
                  <a:moveTo>
                    <a:pt x="0" y="0"/>
                  </a:moveTo>
                  <a:lnTo>
                    <a:pt x="4229" y="451192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08846" y="5184962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1066"/>
                  </a:lnTo>
                  <a:lnTo>
                    <a:pt x="58216" y="11483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25165" y="447941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2"/>
                  </a:lnTo>
                  <a:lnTo>
                    <a:pt x="26462" y="56153"/>
                  </a:lnTo>
                  <a:lnTo>
                    <a:pt x="6992" y="93805"/>
                  </a:lnTo>
                  <a:lnTo>
                    <a:pt x="0" y="137160"/>
                  </a:lnTo>
                  <a:lnTo>
                    <a:pt x="6992" y="180514"/>
                  </a:lnTo>
                  <a:lnTo>
                    <a:pt x="26462" y="218166"/>
                  </a:lnTo>
                  <a:lnTo>
                    <a:pt x="56153" y="247857"/>
                  </a:lnTo>
                  <a:lnTo>
                    <a:pt x="93805" y="267327"/>
                  </a:lnTo>
                  <a:lnTo>
                    <a:pt x="137160" y="274320"/>
                  </a:lnTo>
                  <a:lnTo>
                    <a:pt x="180514" y="267327"/>
                  </a:lnTo>
                  <a:lnTo>
                    <a:pt x="218166" y="247857"/>
                  </a:lnTo>
                  <a:lnTo>
                    <a:pt x="247857" y="218166"/>
                  </a:lnTo>
                  <a:lnTo>
                    <a:pt x="267327" y="180514"/>
                  </a:lnTo>
                  <a:lnTo>
                    <a:pt x="274320" y="137160"/>
                  </a:lnTo>
                  <a:lnTo>
                    <a:pt x="267327" y="93805"/>
                  </a:lnTo>
                  <a:lnTo>
                    <a:pt x="247857" y="56153"/>
                  </a:lnTo>
                  <a:lnTo>
                    <a:pt x="218166" y="26462"/>
                  </a:lnTo>
                  <a:lnTo>
                    <a:pt x="180514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25165" y="447941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2" y="93805"/>
                  </a:lnTo>
                  <a:lnTo>
                    <a:pt x="26462" y="56153"/>
                  </a:lnTo>
                  <a:lnTo>
                    <a:pt x="56153" y="26462"/>
                  </a:lnTo>
                  <a:lnTo>
                    <a:pt x="93805" y="6992"/>
                  </a:lnTo>
                  <a:lnTo>
                    <a:pt x="137160" y="0"/>
                  </a:lnTo>
                  <a:lnTo>
                    <a:pt x="180514" y="6992"/>
                  </a:lnTo>
                  <a:lnTo>
                    <a:pt x="218166" y="26462"/>
                  </a:lnTo>
                  <a:lnTo>
                    <a:pt x="247857" y="56153"/>
                  </a:lnTo>
                  <a:lnTo>
                    <a:pt x="267327" y="93805"/>
                  </a:lnTo>
                  <a:lnTo>
                    <a:pt x="274320" y="137160"/>
                  </a:lnTo>
                  <a:lnTo>
                    <a:pt x="267327" y="180514"/>
                  </a:lnTo>
                  <a:lnTo>
                    <a:pt x="247857" y="218166"/>
                  </a:lnTo>
                  <a:lnTo>
                    <a:pt x="218166" y="247857"/>
                  </a:lnTo>
                  <a:lnTo>
                    <a:pt x="180514" y="267327"/>
                  </a:lnTo>
                  <a:lnTo>
                    <a:pt x="137160" y="274320"/>
                  </a:lnTo>
                  <a:lnTo>
                    <a:pt x="93805" y="267327"/>
                  </a:lnTo>
                  <a:lnTo>
                    <a:pt x="56153" y="247857"/>
                  </a:lnTo>
                  <a:lnTo>
                    <a:pt x="26462" y="218166"/>
                  </a:lnTo>
                  <a:lnTo>
                    <a:pt x="6992" y="180514"/>
                  </a:lnTo>
                  <a:lnTo>
                    <a:pt x="0" y="137160"/>
                  </a:lnTo>
                  <a:close/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2932" y="5299710"/>
              <a:ext cx="705611" cy="7315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75738" y="4753355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0"/>
                  </a:moveTo>
                  <a:lnTo>
                    <a:pt x="0" y="451180"/>
                  </a:lnTo>
                </a:path>
              </a:pathLst>
            </a:custGeom>
            <a:ln w="381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18594" y="518549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114550" y="2330196"/>
            <a:ext cx="753745" cy="1285875"/>
            <a:chOff x="2114550" y="2330196"/>
            <a:chExt cx="753745" cy="1285875"/>
          </a:xfrm>
        </p:grpSpPr>
        <p:sp>
          <p:nvSpPr>
            <p:cNvPr id="17" name="object 17"/>
            <p:cNvSpPr/>
            <p:nvPr/>
          </p:nvSpPr>
          <p:spPr>
            <a:xfrm>
              <a:off x="2478024" y="3195066"/>
              <a:ext cx="325755" cy="351155"/>
            </a:xfrm>
            <a:custGeom>
              <a:avLst/>
              <a:gdLst/>
              <a:ahLst/>
              <a:cxnLst/>
              <a:rect l="l" t="t" r="r" b="b"/>
              <a:pathLst>
                <a:path w="325755" h="351154">
                  <a:moveTo>
                    <a:pt x="0" y="0"/>
                  </a:moveTo>
                  <a:lnTo>
                    <a:pt x="325208" y="351129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48368" y="3493381"/>
              <a:ext cx="120014" cy="123189"/>
            </a:xfrm>
            <a:custGeom>
              <a:avLst/>
              <a:gdLst/>
              <a:ahLst/>
              <a:cxnLst/>
              <a:rect l="l" t="t" r="r" b="b"/>
              <a:pathLst>
                <a:path w="120014" h="123189">
                  <a:moveTo>
                    <a:pt x="83858" y="0"/>
                  </a:moveTo>
                  <a:lnTo>
                    <a:pt x="0" y="77660"/>
                  </a:lnTo>
                  <a:lnTo>
                    <a:pt x="119595" y="122694"/>
                  </a:lnTo>
                  <a:lnTo>
                    <a:pt x="838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550" y="2330196"/>
              <a:ext cx="726185" cy="86486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287044" y="4472931"/>
            <a:ext cx="150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26385" y="4466844"/>
            <a:ext cx="299720" cy="299720"/>
            <a:chOff x="2326385" y="4466844"/>
            <a:chExt cx="299720" cy="299720"/>
          </a:xfrm>
        </p:grpSpPr>
        <p:sp>
          <p:nvSpPr>
            <p:cNvPr id="22" name="object 22"/>
            <p:cNvSpPr/>
            <p:nvPr/>
          </p:nvSpPr>
          <p:spPr>
            <a:xfrm>
              <a:off x="2338958" y="447941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2"/>
                  </a:lnTo>
                  <a:lnTo>
                    <a:pt x="26462" y="56153"/>
                  </a:lnTo>
                  <a:lnTo>
                    <a:pt x="6992" y="93805"/>
                  </a:lnTo>
                  <a:lnTo>
                    <a:pt x="0" y="137160"/>
                  </a:lnTo>
                  <a:lnTo>
                    <a:pt x="6992" y="180514"/>
                  </a:lnTo>
                  <a:lnTo>
                    <a:pt x="26462" y="218166"/>
                  </a:lnTo>
                  <a:lnTo>
                    <a:pt x="56153" y="247857"/>
                  </a:lnTo>
                  <a:lnTo>
                    <a:pt x="93805" y="267327"/>
                  </a:lnTo>
                  <a:lnTo>
                    <a:pt x="137160" y="274320"/>
                  </a:lnTo>
                  <a:lnTo>
                    <a:pt x="180514" y="267327"/>
                  </a:lnTo>
                  <a:lnTo>
                    <a:pt x="218166" y="247857"/>
                  </a:lnTo>
                  <a:lnTo>
                    <a:pt x="247857" y="218166"/>
                  </a:lnTo>
                  <a:lnTo>
                    <a:pt x="267327" y="180514"/>
                  </a:lnTo>
                  <a:lnTo>
                    <a:pt x="274320" y="137160"/>
                  </a:lnTo>
                  <a:lnTo>
                    <a:pt x="267327" y="93805"/>
                  </a:lnTo>
                  <a:lnTo>
                    <a:pt x="247857" y="56153"/>
                  </a:lnTo>
                  <a:lnTo>
                    <a:pt x="218166" y="26462"/>
                  </a:lnTo>
                  <a:lnTo>
                    <a:pt x="180514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38958" y="447941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19" h="274320">
                  <a:moveTo>
                    <a:pt x="0" y="137160"/>
                  </a:moveTo>
                  <a:lnTo>
                    <a:pt x="6992" y="93805"/>
                  </a:lnTo>
                  <a:lnTo>
                    <a:pt x="26462" y="56153"/>
                  </a:lnTo>
                  <a:lnTo>
                    <a:pt x="56153" y="26462"/>
                  </a:lnTo>
                  <a:lnTo>
                    <a:pt x="93805" y="6992"/>
                  </a:lnTo>
                  <a:lnTo>
                    <a:pt x="137160" y="0"/>
                  </a:lnTo>
                  <a:lnTo>
                    <a:pt x="180514" y="6992"/>
                  </a:lnTo>
                  <a:lnTo>
                    <a:pt x="218166" y="26462"/>
                  </a:lnTo>
                  <a:lnTo>
                    <a:pt x="247857" y="56153"/>
                  </a:lnTo>
                  <a:lnTo>
                    <a:pt x="267327" y="93805"/>
                  </a:lnTo>
                  <a:lnTo>
                    <a:pt x="274320" y="137160"/>
                  </a:lnTo>
                  <a:lnTo>
                    <a:pt x="267327" y="180514"/>
                  </a:lnTo>
                  <a:lnTo>
                    <a:pt x="247857" y="218166"/>
                  </a:lnTo>
                  <a:lnTo>
                    <a:pt x="218166" y="247857"/>
                  </a:lnTo>
                  <a:lnTo>
                    <a:pt x="180514" y="267327"/>
                  </a:lnTo>
                  <a:lnTo>
                    <a:pt x="137160" y="274320"/>
                  </a:lnTo>
                  <a:lnTo>
                    <a:pt x="93805" y="267327"/>
                  </a:lnTo>
                  <a:lnTo>
                    <a:pt x="56153" y="247857"/>
                  </a:lnTo>
                  <a:lnTo>
                    <a:pt x="26462" y="218166"/>
                  </a:lnTo>
                  <a:lnTo>
                    <a:pt x="6992" y="180514"/>
                  </a:lnTo>
                  <a:lnTo>
                    <a:pt x="0" y="137160"/>
                  </a:lnTo>
                  <a:close/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422824" y="4472931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03804" y="2328672"/>
            <a:ext cx="726440" cy="1287145"/>
            <a:chOff x="3003804" y="2328672"/>
            <a:chExt cx="726440" cy="128714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3804" y="2328672"/>
              <a:ext cx="726185" cy="86410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89807" y="3192780"/>
              <a:ext cx="277495" cy="348615"/>
            </a:xfrm>
            <a:custGeom>
              <a:avLst/>
              <a:gdLst/>
              <a:ahLst/>
              <a:cxnLst/>
              <a:rect l="l" t="t" r="r" b="b"/>
              <a:pathLst>
                <a:path w="277495" h="348614">
                  <a:moveTo>
                    <a:pt x="277240" y="0"/>
                  </a:moveTo>
                  <a:lnTo>
                    <a:pt x="0" y="348132"/>
                  </a:lnTo>
                </a:path>
              </a:pathLst>
            </a:custGeom>
            <a:ln w="381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30474" y="3490404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5" h="125095">
                  <a:moveTo>
                    <a:pt x="26492" y="0"/>
                  </a:moveTo>
                  <a:lnTo>
                    <a:pt x="0" y="125018"/>
                  </a:lnTo>
                  <a:lnTo>
                    <a:pt x="115912" y="71196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669409" y="3719321"/>
            <a:ext cx="1007110" cy="1043305"/>
            <a:chOff x="4669409" y="3719321"/>
            <a:chExt cx="1007110" cy="1043305"/>
          </a:xfrm>
        </p:grpSpPr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70704" y="3719321"/>
              <a:ext cx="805433" cy="88772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82109" y="447560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2"/>
                  </a:lnTo>
                  <a:lnTo>
                    <a:pt x="26462" y="56153"/>
                  </a:lnTo>
                  <a:lnTo>
                    <a:pt x="6992" y="93805"/>
                  </a:lnTo>
                  <a:lnTo>
                    <a:pt x="0" y="137160"/>
                  </a:lnTo>
                  <a:lnTo>
                    <a:pt x="6992" y="180514"/>
                  </a:lnTo>
                  <a:lnTo>
                    <a:pt x="26462" y="218166"/>
                  </a:lnTo>
                  <a:lnTo>
                    <a:pt x="56153" y="247857"/>
                  </a:lnTo>
                  <a:lnTo>
                    <a:pt x="93805" y="267327"/>
                  </a:lnTo>
                  <a:lnTo>
                    <a:pt x="137160" y="274320"/>
                  </a:lnTo>
                  <a:lnTo>
                    <a:pt x="180514" y="267327"/>
                  </a:lnTo>
                  <a:lnTo>
                    <a:pt x="218166" y="247857"/>
                  </a:lnTo>
                  <a:lnTo>
                    <a:pt x="247857" y="218166"/>
                  </a:lnTo>
                  <a:lnTo>
                    <a:pt x="267327" y="180514"/>
                  </a:lnTo>
                  <a:lnTo>
                    <a:pt x="274320" y="137160"/>
                  </a:lnTo>
                  <a:lnTo>
                    <a:pt x="267327" y="93805"/>
                  </a:lnTo>
                  <a:lnTo>
                    <a:pt x="247857" y="56153"/>
                  </a:lnTo>
                  <a:lnTo>
                    <a:pt x="218166" y="26462"/>
                  </a:lnTo>
                  <a:lnTo>
                    <a:pt x="180514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82109" y="447560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2" y="93805"/>
                  </a:lnTo>
                  <a:lnTo>
                    <a:pt x="26462" y="56153"/>
                  </a:lnTo>
                  <a:lnTo>
                    <a:pt x="56153" y="26462"/>
                  </a:lnTo>
                  <a:lnTo>
                    <a:pt x="93805" y="6992"/>
                  </a:lnTo>
                  <a:lnTo>
                    <a:pt x="137160" y="0"/>
                  </a:lnTo>
                  <a:lnTo>
                    <a:pt x="180514" y="6992"/>
                  </a:lnTo>
                  <a:lnTo>
                    <a:pt x="218166" y="26462"/>
                  </a:lnTo>
                  <a:lnTo>
                    <a:pt x="247857" y="56153"/>
                  </a:lnTo>
                  <a:lnTo>
                    <a:pt x="267327" y="93805"/>
                  </a:lnTo>
                  <a:lnTo>
                    <a:pt x="274320" y="137160"/>
                  </a:lnTo>
                  <a:lnTo>
                    <a:pt x="267327" y="180514"/>
                  </a:lnTo>
                  <a:lnTo>
                    <a:pt x="247857" y="218166"/>
                  </a:lnTo>
                  <a:lnTo>
                    <a:pt x="218166" y="247857"/>
                  </a:lnTo>
                  <a:lnTo>
                    <a:pt x="180514" y="267327"/>
                  </a:lnTo>
                  <a:lnTo>
                    <a:pt x="137160" y="274320"/>
                  </a:lnTo>
                  <a:lnTo>
                    <a:pt x="93805" y="267327"/>
                  </a:lnTo>
                  <a:lnTo>
                    <a:pt x="56153" y="247857"/>
                  </a:lnTo>
                  <a:lnTo>
                    <a:pt x="26462" y="218166"/>
                  </a:lnTo>
                  <a:lnTo>
                    <a:pt x="6992" y="180514"/>
                  </a:lnTo>
                  <a:lnTo>
                    <a:pt x="0" y="137160"/>
                  </a:lnTo>
                  <a:close/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765451" y="4469382"/>
            <a:ext cx="106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66082" y="4399026"/>
            <a:ext cx="1596390" cy="1628775"/>
            <a:chOff x="4466082" y="4399026"/>
            <a:chExt cx="1596390" cy="1628775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718" y="4399026"/>
              <a:ext cx="433577" cy="43357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18888" y="4749545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0"/>
                  </a:moveTo>
                  <a:lnTo>
                    <a:pt x="0" y="451180"/>
                  </a:lnTo>
                </a:path>
              </a:pathLst>
            </a:custGeom>
            <a:ln w="381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082" y="5295900"/>
              <a:ext cx="705611" cy="73151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61744" y="518168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04332" y="4749545"/>
              <a:ext cx="4445" cy="451484"/>
            </a:xfrm>
            <a:custGeom>
              <a:avLst/>
              <a:gdLst/>
              <a:ahLst/>
              <a:cxnLst/>
              <a:rect l="l" t="t" r="r" b="b"/>
              <a:pathLst>
                <a:path w="4445" h="451485">
                  <a:moveTo>
                    <a:pt x="0" y="0"/>
                  </a:moveTo>
                  <a:lnTo>
                    <a:pt x="4229" y="451192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860" y="5295900"/>
              <a:ext cx="705611" cy="73151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651234" y="5181152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1066"/>
                  </a:lnTo>
                  <a:lnTo>
                    <a:pt x="58216" y="11483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567553" y="447560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93805" y="6992"/>
                  </a:lnTo>
                  <a:lnTo>
                    <a:pt x="56153" y="26462"/>
                  </a:lnTo>
                  <a:lnTo>
                    <a:pt x="26462" y="56153"/>
                  </a:lnTo>
                  <a:lnTo>
                    <a:pt x="6992" y="93805"/>
                  </a:lnTo>
                  <a:lnTo>
                    <a:pt x="0" y="137160"/>
                  </a:lnTo>
                  <a:lnTo>
                    <a:pt x="6992" y="180514"/>
                  </a:lnTo>
                  <a:lnTo>
                    <a:pt x="26462" y="218166"/>
                  </a:lnTo>
                  <a:lnTo>
                    <a:pt x="56153" y="247857"/>
                  </a:lnTo>
                  <a:lnTo>
                    <a:pt x="93805" y="267327"/>
                  </a:lnTo>
                  <a:lnTo>
                    <a:pt x="137160" y="274320"/>
                  </a:lnTo>
                  <a:lnTo>
                    <a:pt x="180514" y="267327"/>
                  </a:lnTo>
                  <a:lnTo>
                    <a:pt x="218166" y="247857"/>
                  </a:lnTo>
                  <a:lnTo>
                    <a:pt x="247857" y="218166"/>
                  </a:lnTo>
                  <a:lnTo>
                    <a:pt x="267327" y="180514"/>
                  </a:lnTo>
                  <a:lnTo>
                    <a:pt x="274320" y="137160"/>
                  </a:lnTo>
                  <a:lnTo>
                    <a:pt x="267327" y="93805"/>
                  </a:lnTo>
                  <a:lnTo>
                    <a:pt x="247857" y="56153"/>
                  </a:lnTo>
                  <a:lnTo>
                    <a:pt x="218166" y="26462"/>
                  </a:lnTo>
                  <a:lnTo>
                    <a:pt x="180514" y="699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3DE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67553" y="447560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6992" y="93805"/>
                  </a:lnTo>
                  <a:lnTo>
                    <a:pt x="26462" y="56153"/>
                  </a:lnTo>
                  <a:lnTo>
                    <a:pt x="56153" y="26462"/>
                  </a:lnTo>
                  <a:lnTo>
                    <a:pt x="93805" y="6992"/>
                  </a:lnTo>
                  <a:lnTo>
                    <a:pt x="137160" y="0"/>
                  </a:lnTo>
                  <a:lnTo>
                    <a:pt x="180514" y="6992"/>
                  </a:lnTo>
                  <a:lnTo>
                    <a:pt x="218166" y="26462"/>
                  </a:lnTo>
                  <a:lnTo>
                    <a:pt x="247857" y="56153"/>
                  </a:lnTo>
                  <a:lnTo>
                    <a:pt x="267327" y="93805"/>
                  </a:lnTo>
                  <a:lnTo>
                    <a:pt x="274320" y="137160"/>
                  </a:lnTo>
                  <a:lnTo>
                    <a:pt x="267327" y="180514"/>
                  </a:lnTo>
                  <a:lnTo>
                    <a:pt x="247857" y="218166"/>
                  </a:lnTo>
                  <a:lnTo>
                    <a:pt x="218166" y="247857"/>
                  </a:lnTo>
                  <a:lnTo>
                    <a:pt x="180514" y="267327"/>
                  </a:lnTo>
                  <a:lnTo>
                    <a:pt x="137160" y="274320"/>
                  </a:lnTo>
                  <a:lnTo>
                    <a:pt x="93805" y="267327"/>
                  </a:lnTo>
                  <a:lnTo>
                    <a:pt x="56153" y="247857"/>
                  </a:lnTo>
                  <a:lnTo>
                    <a:pt x="26462" y="218166"/>
                  </a:lnTo>
                  <a:lnTo>
                    <a:pt x="6992" y="180514"/>
                  </a:lnTo>
                  <a:lnTo>
                    <a:pt x="0" y="137160"/>
                  </a:lnTo>
                  <a:close/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4456938" y="2327148"/>
            <a:ext cx="753745" cy="1285240"/>
            <a:chOff x="4456938" y="2327148"/>
            <a:chExt cx="753745" cy="1285240"/>
          </a:xfrm>
        </p:grpSpPr>
        <p:sp>
          <p:nvSpPr>
            <p:cNvPr id="45" name="object 45"/>
            <p:cNvSpPr/>
            <p:nvPr/>
          </p:nvSpPr>
          <p:spPr>
            <a:xfrm>
              <a:off x="4820412" y="3191255"/>
              <a:ext cx="325755" cy="351155"/>
            </a:xfrm>
            <a:custGeom>
              <a:avLst/>
              <a:gdLst/>
              <a:ahLst/>
              <a:cxnLst/>
              <a:rect l="l" t="t" r="r" b="b"/>
              <a:pathLst>
                <a:path w="325754" h="351154">
                  <a:moveTo>
                    <a:pt x="0" y="0"/>
                  </a:moveTo>
                  <a:lnTo>
                    <a:pt x="325208" y="351129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090756" y="3489570"/>
              <a:ext cx="120014" cy="123189"/>
            </a:xfrm>
            <a:custGeom>
              <a:avLst/>
              <a:gdLst/>
              <a:ahLst/>
              <a:cxnLst/>
              <a:rect l="l" t="t" r="r" b="b"/>
              <a:pathLst>
                <a:path w="120014" h="123189">
                  <a:moveTo>
                    <a:pt x="83858" y="0"/>
                  </a:moveTo>
                  <a:lnTo>
                    <a:pt x="0" y="77660"/>
                  </a:lnTo>
                  <a:lnTo>
                    <a:pt x="119595" y="122694"/>
                  </a:lnTo>
                  <a:lnTo>
                    <a:pt x="838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938" y="2327148"/>
              <a:ext cx="726947" cy="86410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629671" y="4469382"/>
            <a:ext cx="150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46192" y="2325623"/>
            <a:ext cx="726440" cy="1287145"/>
            <a:chOff x="5346192" y="2325623"/>
            <a:chExt cx="726440" cy="1287145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2325623"/>
              <a:ext cx="726185" cy="86410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432195" y="3189731"/>
              <a:ext cx="277495" cy="348615"/>
            </a:xfrm>
            <a:custGeom>
              <a:avLst/>
              <a:gdLst/>
              <a:ahLst/>
              <a:cxnLst/>
              <a:rect l="l" t="t" r="r" b="b"/>
              <a:pathLst>
                <a:path w="277495" h="348614">
                  <a:moveTo>
                    <a:pt x="277240" y="0"/>
                  </a:moveTo>
                  <a:lnTo>
                    <a:pt x="0" y="348132"/>
                  </a:lnTo>
                </a:path>
              </a:pathLst>
            </a:custGeom>
            <a:ln w="381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372861" y="3487356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4" h="125095">
                  <a:moveTo>
                    <a:pt x="26492" y="0"/>
                  </a:moveTo>
                  <a:lnTo>
                    <a:pt x="0" y="125018"/>
                  </a:lnTo>
                  <a:lnTo>
                    <a:pt x="115912" y="71196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8294" y="5295900"/>
            <a:ext cx="371855" cy="372617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8121395" y="2325624"/>
            <a:ext cx="1615440" cy="3702050"/>
            <a:chOff x="8121395" y="2325624"/>
            <a:chExt cx="1615440" cy="3702050"/>
          </a:xfrm>
        </p:grpSpPr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1895" y="4339589"/>
              <a:ext cx="341375" cy="37566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482583" y="4749545"/>
              <a:ext cx="0" cy="451484"/>
            </a:xfrm>
            <a:custGeom>
              <a:avLst/>
              <a:gdLst/>
              <a:ahLst/>
              <a:cxnLst/>
              <a:rect l="l" t="t" r="r" b="b"/>
              <a:pathLst>
                <a:path h="451485">
                  <a:moveTo>
                    <a:pt x="0" y="0"/>
                  </a:moveTo>
                  <a:lnTo>
                    <a:pt x="0" y="451180"/>
                  </a:lnTo>
                </a:path>
              </a:pathLst>
            </a:custGeom>
            <a:ln w="38100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9777" y="5295900"/>
              <a:ext cx="705611" cy="73151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425440" y="518168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1989" y="5295900"/>
              <a:ext cx="372617" cy="37261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484107" y="3191255"/>
              <a:ext cx="325755" cy="351155"/>
            </a:xfrm>
            <a:custGeom>
              <a:avLst/>
              <a:gdLst/>
              <a:ahLst/>
              <a:cxnLst/>
              <a:rect l="l" t="t" r="r" b="b"/>
              <a:pathLst>
                <a:path w="325754" h="351154">
                  <a:moveTo>
                    <a:pt x="0" y="0"/>
                  </a:moveTo>
                  <a:lnTo>
                    <a:pt x="325208" y="351129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754451" y="3489570"/>
              <a:ext cx="120014" cy="123189"/>
            </a:xfrm>
            <a:custGeom>
              <a:avLst/>
              <a:gdLst/>
              <a:ahLst/>
              <a:cxnLst/>
              <a:rect l="l" t="t" r="r" b="b"/>
              <a:pathLst>
                <a:path w="120015" h="123189">
                  <a:moveTo>
                    <a:pt x="83858" y="0"/>
                  </a:moveTo>
                  <a:lnTo>
                    <a:pt x="0" y="77660"/>
                  </a:lnTo>
                  <a:lnTo>
                    <a:pt x="119595" y="122694"/>
                  </a:lnTo>
                  <a:lnTo>
                    <a:pt x="8385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1395" y="2327147"/>
              <a:ext cx="726185" cy="86410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9887" y="2325624"/>
              <a:ext cx="726947" cy="86410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095890" y="3189732"/>
              <a:ext cx="277495" cy="348615"/>
            </a:xfrm>
            <a:custGeom>
              <a:avLst/>
              <a:gdLst/>
              <a:ahLst/>
              <a:cxnLst/>
              <a:rect l="l" t="t" r="r" b="b"/>
              <a:pathLst>
                <a:path w="277495" h="348614">
                  <a:moveTo>
                    <a:pt x="277241" y="0"/>
                  </a:moveTo>
                  <a:lnTo>
                    <a:pt x="0" y="348132"/>
                  </a:lnTo>
                </a:path>
              </a:pathLst>
            </a:custGeom>
            <a:ln w="381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036556" y="3487356"/>
              <a:ext cx="116205" cy="125095"/>
            </a:xfrm>
            <a:custGeom>
              <a:avLst/>
              <a:gdLst/>
              <a:ahLst/>
              <a:cxnLst/>
              <a:rect l="l" t="t" r="r" b="b"/>
              <a:pathLst>
                <a:path w="116204" h="125095">
                  <a:moveTo>
                    <a:pt x="26492" y="0"/>
                  </a:moveTo>
                  <a:lnTo>
                    <a:pt x="0" y="125018"/>
                  </a:lnTo>
                  <a:lnTo>
                    <a:pt x="115912" y="71196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8200" y="3514344"/>
              <a:ext cx="941069" cy="9265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0555" y="5295900"/>
              <a:ext cx="705611" cy="73151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9368027" y="4749545"/>
              <a:ext cx="4445" cy="451484"/>
            </a:xfrm>
            <a:custGeom>
              <a:avLst/>
              <a:gdLst/>
              <a:ahLst/>
              <a:cxnLst/>
              <a:rect l="l" t="t" r="r" b="b"/>
              <a:pathLst>
                <a:path w="4445" h="451485">
                  <a:moveTo>
                    <a:pt x="0" y="0"/>
                  </a:moveTo>
                  <a:lnTo>
                    <a:pt x="4229" y="451192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314929" y="5181152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1066"/>
                  </a:lnTo>
                  <a:lnTo>
                    <a:pt x="58216" y="11483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7339" y="4339589"/>
              <a:ext cx="341375" cy="37566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4557" y="4330445"/>
              <a:ext cx="433577" cy="43433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7386500" y="1625603"/>
            <a:ext cx="3051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Message</a:t>
            </a:r>
            <a:r>
              <a:rPr sz="2000" u="heavy" spc="-114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broker</a:t>
            </a:r>
            <a:r>
              <a:rPr sz="2000" u="heavy" spc="-13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Verdana" panose="020B0604030504040204"/>
                <a:cs typeface="Verdana" panose="020B0604030504040204"/>
              </a:rPr>
              <a:t>pattern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026667" y="4320261"/>
            <a:ext cx="130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pet</a:t>
            </a:r>
            <a:r>
              <a:rPr sz="18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8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26667" y="5143221"/>
            <a:ext cx="184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Non</a:t>
            </a:r>
            <a:r>
              <a:rPr sz="18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um</a:t>
            </a:r>
            <a:r>
              <a:rPr sz="18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468192"/>
            <a:ext cx="341566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around: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Reliably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Quickly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Autonomously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0293" y="519066"/>
            <a:ext cx="566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-70" dirty="0">
                <a:solidFill>
                  <a:srgbClr val="3E3E3E"/>
                </a:solidFill>
              </a:rPr>
              <a:t>sn’t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60" dirty="0">
                <a:solidFill>
                  <a:srgbClr val="3E3E3E"/>
                </a:solidFill>
              </a:rPr>
              <a:t>h</a:t>
            </a:r>
            <a:r>
              <a:rPr sz="3600" spc="-60" dirty="0">
                <a:solidFill>
                  <a:srgbClr val="3E3E3E"/>
                </a:solidFill>
              </a:rPr>
              <a:t>e</a:t>
            </a:r>
            <a:r>
              <a:rPr sz="3600" spc="-190" dirty="0">
                <a:solidFill>
                  <a:srgbClr val="3E3E3E"/>
                </a:solidFill>
              </a:rPr>
              <a:t>r</a:t>
            </a:r>
            <a:r>
              <a:rPr sz="3600" spc="-45" dirty="0">
                <a:solidFill>
                  <a:srgbClr val="3E3E3E"/>
                </a:solidFill>
              </a:rPr>
              <a:t>e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B</a:t>
            </a:r>
            <a:r>
              <a:rPr sz="3600" spc="35" dirty="0">
                <a:solidFill>
                  <a:srgbClr val="3E3E3E"/>
                </a:solidFill>
              </a:rPr>
              <a:t>e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35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e</a:t>
            </a:r>
            <a:r>
              <a:rPr sz="3600" spc="-100" dirty="0">
                <a:solidFill>
                  <a:srgbClr val="3E3E3E"/>
                </a:solidFill>
              </a:rPr>
              <a:t>r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50" dirty="0">
                <a:solidFill>
                  <a:srgbClr val="3E3E3E"/>
                </a:solidFill>
              </a:rPr>
              <a:t>W</a:t>
            </a:r>
            <a:r>
              <a:rPr sz="3600" spc="-175" dirty="0">
                <a:solidFill>
                  <a:srgbClr val="3E3E3E"/>
                </a:solidFill>
              </a:rPr>
              <a:t>a</a:t>
            </a:r>
            <a:r>
              <a:rPr sz="3600" spc="-50" dirty="0">
                <a:solidFill>
                  <a:srgbClr val="3E3E3E"/>
                </a:solidFill>
              </a:rPr>
              <a:t>y</a:t>
            </a:r>
            <a:r>
              <a:rPr sz="3600" spc="-45" dirty="0">
                <a:solidFill>
                  <a:srgbClr val="3E3E3E"/>
                </a:solidFill>
              </a:rPr>
              <a:t>?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0224" y="2424683"/>
            <a:ext cx="2430779" cy="24231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516" y="2660522"/>
            <a:ext cx="60280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6985" indent="-80645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95" dirty="0">
                <a:solidFill>
                  <a:srgbClr val="FFFFFF"/>
                </a:solidFill>
              </a:rPr>
              <a:t>t</a:t>
            </a:r>
            <a:r>
              <a:rPr sz="4800" spc="-450" dirty="0">
                <a:solidFill>
                  <a:srgbClr val="FFFFFF"/>
                </a:solidFill>
              </a:rPr>
              <a:t>’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380" dirty="0">
                <a:solidFill>
                  <a:srgbClr val="FFFFFF"/>
                </a:solidFill>
              </a:rPr>
              <a:t>W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05" dirty="0">
                <a:solidFill>
                  <a:srgbClr val="FFFFFF"/>
                </a:solidFill>
              </a:rPr>
              <a:t>Lin</a:t>
            </a:r>
            <a:r>
              <a:rPr sz="4800" spc="-390" dirty="0">
                <a:solidFill>
                  <a:srgbClr val="FFFFFF"/>
                </a:solidFill>
              </a:rPr>
              <a:t>k</a:t>
            </a:r>
            <a:r>
              <a:rPr sz="4800" spc="-270" dirty="0">
                <a:solidFill>
                  <a:srgbClr val="FFFFFF"/>
                </a:solidFill>
              </a:rPr>
              <a:t>edIn  </a:t>
            </a:r>
            <a:r>
              <a:rPr sz="4800" spc="10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s</a:t>
            </a:r>
            <a:r>
              <a:rPr sz="4800" spc="-390" dirty="0">
                <a:solidFill>
                  <a:srgbClr val="FFFFFF"/>
                </a:solidFill>
              </a:rPr>
              <a:t>k</a:t>
            </a:r>
            <a:r>
              <a:rPr sz="4800" spc="-65" dirty="0">
                <a:solidFill>
                  <a:srgbClr val="FFFFFF"/>
                </a:solidFill>
              </a:rPr>
              <a:t>e</a:t>
            </a:r>
            <a:r>
              <a:rPr sz="4800" spc="60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9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2</a:t>
            </a:r>
            <a:r>
              <a:rPr sz="4800" spc="-75" dirty="0">
                <a:solidFill>
                  <a:srgbClr val="FFFFFF"/>
                </a:solidFill>
              </a:rPr>
              <a:t>0</a:t>
            </a:r>
            <a:r>
              <a:rPr sz="4800" spc="-665" dirty="0">
                <a:solidFill>
                  <a:srgbClr val="FFFFFF"/>
                </a:solidFill>
              </a:rPr>
              <a:t>1</a:t>
            </a:r>
            <a:r>
              <a:rPr sz="4800" spc="-755" dirty="0">
                <a:solidFill>
                  <a:srgbClr val="FFFFFF"/>
                </a:solidFill>
              </a:rPr>
              <a:t>0</a:t>
            </a:r>
            <a:r>
              <a:rPr sz="4800" spc="-665" dirty="0">
                <a:solidFill>
                  <a:srgbClr val="FFFFFF"/>
                </a:solidFill>
              </a:rPr>
              <a:t>…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371883"/>
            <a:ext cx="6394450" cy="5999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Volume: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6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0096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650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terabytes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433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Velocity: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illi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Variety: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RDBMS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(Oracle,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MySQL,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NoSQL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(Espresso,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Voldemort)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555" y="1736854"/>
            <a:ext cx="3389121" cy="3389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4688" y="2074926"/>
            <a:ext cx="8495537" cy="13700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01367" y="2754629"/>
            <a:ext cx="8257540" cy="3472179"/>
            <a:chOff x="1801367" y="2754629"/>
            <a:chExt cx="8257540" cy="3472179"/>
          </a:xfrm>
        </p:grpSpPr>
        <p:sp>
          <p:nvSpPr>
            <p:cNvPr id="4" name="object 4"/>
            <p:cNvSpPr/>
            <p:nvPr/>
          </p:nvSpPr>
          <p:spPr>
            <a:xfrm>
              <a:off x="4957191" y="4902326"/>
              <a:ext cx="2207260" cy="400685"/>
            </a:xfrm>
            <a:custGeom>
              <a:avLst/>
              <a:gdLst/>
              <a:ahLst/>
              <a:cxnLst/>
              <a:rect l="l" t="t" r="r" b="b"/>
              <a:pathLst>
                <a:path w="2207259" h="400685">
                  <a:moveTo>
                    <a:pt x="2206764" y="0"/>
                  </a:moveTo>
                  <a:lnTo>
                    <a:pt x="0" y="400100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7860" y="4823078"/>
              <a:ext cx="6055360" cy="479425"/>
            </a:xfrm>
            <a:custGeom>
              <a:avLst/>
              <a:gdLst/>
              <a:ahLst/>
              <a:cxnLst/>
              <a:rect l="l" t="t" r="r" b="b"/>
              <a:pathLst>
                <a:path w="6055359" h="479425">
                  <a:moveTo>
                    <a:pt x="0" y="0"/>
                  </a:moveTo>
                  <a:lnTo>
                    <a:pt x="6054966" y="479247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87570" y="4823078"/>
              <a:ext cx="4565650" cy="479425"/>
            </a:xfrm>
            <a:custGeom>
              <a:avLst/>
              <a:gdLst/>
              <a:ahLst/>
              <a:cxnLst/>
              <a:rect l="l" t="t" r="r" b="b"/>
              <a:pathLst>
                <a:path w="4565650" h="479425">
                  <a:moveTo>
                    <a:pt x="0" y="0"/>
                  </a:moveTo>
                  <a:lnTo>
                    <a:pt x="4565294" y="479247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46947" y="4823078"/>
              <a:ext cx="1828164" cy="480059"/>
            </a:xfrm>
            <a:custGeom>
              <a:avLst/>
              <a:gdLst/>
              <a:ahLst/>
              <a:cxnLst/>
              <a:rect l="l" t="t" r="r" b="b"/>
              <a:pathLst>
                <a:path w="1828165" h="480060">
                  <a:moveTo>
                    <a:pt x="1827783" y="0"/>
                  </a:moveTo>
                  <a:lnTo>
                    <a:pt x="0" y="479539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901" y="3924299"/>
              <a:ext cx="866393" cy="8983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941" y="4051553"/>
              <a:ext cx="919733" cy="7711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6645" y="3908297"/>
              <a:ext cx="914400" cy="914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52268" y="3526154"/>
              <a:ext cx="5012055" cy="525780"/>
            </a:xfrm>
            <a:custGeom>
              <a:avLst/>
              <a:gdLst/>
              <a:ahLst/>
              <a:cxnLst/>
              <a:rect l="l" t="t" r="r" b="b"/>
              <a:pathLst>
                <a:path w="5012055" h="525779">
                  <a:moveTo>
                    <a:pt x="0" y="0"/>
                  </a:moveTo>
                  <a:lnTo>
                    <a:pt x="545261" y="398614"/>
                  </a:lnTo>
                </a:path>
                <a:path w="5012055" h="525779">
                  <a:moveTo>
                    <a:pt x="0" y="0"/>
                  </a:moveTo>
                  <a:lnTo>
                    <a:pt x="2034920" y="525424"/>
                  </a:lnTo>
                </a:path>
                <a:path w="5012055" h="525779">
                  <a:moveTo>
                    <a:pt x="0" y="0"/>
                  </a:moveTo>
                  <a:lnTo>
                    <a:pt x="3524580" y="462013"/>
                  </a:lnTo>
                </a:path>
                <a:path w="5012055" h="525779">
                  <a:moveTo>
                    <a:pt x="0" y="0"/>
                  </a:moveTo>
                  <a:lnTo>
                    <a:pt x="5011483" y="462013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97860" y="3526154"/>
              <a:ext cx="971550" cy="398780"/>
            </a:xfrm>
            <a:custGeom>
              <a:avLst/>
              <a:gdLst/>
              <a:ahLst/>
              <a:cxnLst/>
              <a:rect l="l" t="t" r="r" b="b"/>
              <a:pathLst>
                <a:path w="971550" h="398779">
                  <a:moveTo>
                    <a:pt x="970991" y="0"/>
                  </a:moveTo>
                  <a:lnTo>
                    <a:pt x="0" y="39861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68648" y="3526154"/>
              <a:ext cx="5006340" cy="525780"/>
            </a:xfrm>
            <a:custGeom>
              <a:avLst/>
              <a:gdLst/>
              <a:ahLst/>
              <a:cxnLst/>
              <a:rect l="l" t="t" r="r" b="b"/>
              <a:pathLst>
                <a:path w="5006340" h="525779">
                  <a:moveTo>
                    <a:pt x="0" y="0"/>
                  </a:moveTo>
                  <a:lnTo>
                    <a:pt x="518668" y="525424"/>
                  </a:lnTo>
                </a:path>
                <a:path w="5006340" h="525779">
                  <a:moveTo>
                    <a:pt x="0" y="0"/>
                  </a:moveTo>
                  <a:lnTo>
                    <a:pt x="2008327" y="462013"/>
                  </a:lnTo>
                </a:path>
                <a:path w="5006340" h="525779">
                  <a:moveTo>
                    <a:pt x="0" y="0"/>
                  </a:moveTo>
                  <a:lnTo>
                    <a:pt x="5005959" y="38257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97784" y="3526154"/>
              <a:ext cx="5977255" cy="525780"/>
            </a:xfrm>
            <a:custGeom>
              <a:avLst/>
              <a:gdLst/>
              <a:ahLst/>
              <a:cxnLst/>
              <a:rect l="l" t="t" r="r" b="b"/>
              <a:pathLst>
                <a:path w="5977255" h="525779">
                  <a:moveTo>
                    <a:pt x="2487244" y="0"/>
                  </a:moveTo>
                  <a:lnTo>
                    <a:pt x="2979331" y="462013"/>
                  </a:lnTo>
                </a:path>
                <a:path w="5977255" h="525779">
                  <a:moveTo>
                    <a:pt x="2487244" y="0"/>
                  </a:moveTo>
                  <a:lnTo>
                    <a:pt x="1489659" y="525424"/>
                  </a:lnTo>
                </a:path>
                <a:path w="5977255" h="525779">
                  <a:moveTo>
                    <a:pt x="2487244" y="0"/>
                  </a:moveTo>
                  <a:lnTo>
                    <a:pt x="0" y="398614"/>
                  </a:lnTo>
                </a:path>
                <a:path w="5977255" h="525779">
                  <a:moveTo>
                    <a:pt x="2487244" y="0"/>
                  </a:moveTo>
                  <a:lnTo>
                    <a:pt x="4466221" y="462013"/>
                  </a:lnTo>
                </a:path>
                <a:path w="5977255" h="525779">
                  <a:moveTo>
                    <a:pt x="2487244" y="0"/>
                  </a:moveTo>
                  <a:lnTo>
                    <a:pt x="5976950" y="38257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5611" y="5301995"/>
              <a:ext cx="882395" cy="914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20" y="5301995"/>
              <a:ext cx="882395" cy="914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78097" y="5073776"/>
              <a:ext cx="1879600" cy="229235"/>
            </a:xfrm>
            <a:custGeom>
              <a:avLst/>
              <a:gdLst/>
              <a:ahLst/>
              <a:cxnLst/>
              <a:rect l="l" t="t" r="r" b="b"/>
              <a:pathLst>
                <a:path w="1879600" h="229235">
                  <a:moveTo>
                    <a:pt x="0" y="228600"/>
                  </a:moveTo>
                  <a:lnTo>
                    <a:pt x="0" y="0"/>
                  </a:lnTo>
                  <a:lnTo>
                    <a:pt x="1879180" y="0"/>
                  </a:lnTo>
                  <a:lnTo>
                    <a:pt x="1879180" y="228879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63285" y="5064886"/>
              <a:ext cx="1889760" cy="244475"/>
            </a:xfrm>
            <a:custGeom>
              <a:avLst/>
              <a:gdLst/>
              <a:ahLst/>
              <a:cxnLst/>
              <a:rect l="l" t="t" r="r" b="b"/>
              <a:pathLst>
                <a:path w="1889759" h="244475">
                  <a:moveTo>
                    <a:pt x="1889709" y="244094"/>
                  </a:moveTo>
                  <a:lnTo>
                    <a:pt x="1889709" y="0"/>
                  </a:lnTo>
                  <a:lnTo>
                    <a:pt x="0" y="0"/>
                  </a:lnTo>
                  <a:lnTo>
                    <a:pt x="0" y="23139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84193" y="5064886"/>
              <a:ext cx="5674995" cy="244475"/>
            </a:xfrm>
            <a:custGeom>
              <a:avLst/>
              <a:gdLst/>
              <a:ahLst/>
              <a:cxnLst/>
              <a:rect l="l" t="t" r="r" b="b"/>
              <a:pathLst>
                <a:path w="5674995" h="244475">
                  <a:moveTo>
                    <a:pt x="0" y="244094"/>
                  </a:moveTo>
                  <a:lnTo>
                    <a:pt x="0" y="0"/>
                  </a:lnTo>
                  <a:lnTo>
                    <a:pt x="5674690" y="0"/>
                  </a:lnTo>
                  <a:lnTo>
                    <a:pt x="5674690" y="23139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19297" y="5759576"/>
              <a:ext cx="997585" cy="635"/>
            </a:xfrm>
            <a:custGeom>
              <a:avLst/>
              <a:gdLst/>
              <a:ahLst/>
              <a:cxnLst/>
              <a:rect l="l" t="t" r="r" b="b"/>
              <a:pathLst>
                <a:path w="997585" h="635">
                  <a:moveTo>
                    <a:pt x="0" y="0"/>
                  </a:moveTo>
                  <a:lnTo>
                    <a:pt x="996962" y="279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98389" y="5759576"/>
              <a:ext cx="991869" cy="0"/>
            </a:xfrm>
            <a:custGeom>
              <a:avLst/>
              <a:gdLst/>
              <a:ahLst/>
              <a:cxnLst/>
              <a:rect l="l" t="t" r="r" b="b"/>
              <a:pathLst>
                <a:path w="991870">
                  <a:moveTo>
                    <a:pt x="0" y="0"/>
                  </a:moveTo>
                  <a:lnTo>
                    <a:pt x="991400" y="0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04151" y="5759581"/>
              <a:ext cx="991869" cy="635"/>
            </a:xfrm>
            <a:custGeom>
              <a:avLst/>
              <a:gdLst/>
              <a:ahLst/>
              <a:cxnLst/>
              <a:rect l="l" t="t" r="r" b="b"/>
              <a:pathLst>
                <a:path w="991870" h="635">
                  <a:moveTo>
                    <a:pt x="0" y="279"/>
                  </a:moveTo>
                  <a:lnTo>
                    <a:pt x="991400" y="0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97860" y="4823078"/>
              <a:ext cx="2259965" cy="480059"/>
            </a:xfrm>
            <a:custGeom>
              <a:avLst/>
              <a:gdLst/>
              <a:ahLst/>
              <a:cxnLst/>
              <a:rect l="l" t="t" r="r" b="b"/>
              <a:pathLst>
                <a:path w="2259965" h="480060">
                  <a:moveTo>
                    <a:pt x="0" y="0"/>
                  </a:moveTo>
                  <a:lnTo>
                    <a:pt x="2259457" y="479539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87570" y="4823078"/>
              <a:ext cx="770255" cy="480059"/>
            </a:xfrm>
            <a:custGeom>
              <a:avLst/>
              <a:gdLst/>
              <a:ahLst/>
              <a:cxnLst/>
              <a:rect l="l" t="t" r="r" b="b"/>
              <a:pathLst>
                <a:path w="770254" h="480060">
                  <a:moveTo>
                    <a:pt x="0" y="0"/>
                  </a:moveTo>
                  <a:lnTo>
                    <a:pt x="769797" y="479539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57197" y="4886325"/>
              <a:ext cx="720090" cy="416559"/>
            </a:xfrm>
            <a:custGeom>
              <a:avLst/>
              <a:gdLst/>
              <a:ahLst/>
              <a:cxnLst/>
              <a:rect l="l" t="t" r="r" b="b"/>
              <a:pathLst>
                <a:path w="720089" h="416560">
                  <a:moveTo>
                    <a:pt x="719861" y="0"/>
                  </a:moveTo>
                  <a:lnTo>
                    <a:pt x="0" y="416128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97860" y="4823078"/>
              <a:ext cx="380365" cy="479425"/>
            </a:xfrm>
            <a:custGeom>
              <a:avLst/>
              <a:gdLst/>
              <a:ahLst/>
              <a:cxnLst/>
              <a:rect l="l" t="t" r="r" b="b"/>
              <a:pathLst>
                <a:path w="380364" h="479425">
                  <a:moveTo>
                    <a:pt x="0" y="0"/>
                  </a:moveTo>
                  <a:lnTo>
                    <a:pt x="380276" y="479247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76519" y="4886325"/>
              <a:ext cx="1170305" cy="416559"/>
            </a:xfrm>
            <a:custGeom>
              <a:avLst/>
              <a:gdLst/>
              <a:ahLst/>
              <a:cxnLst/>
              <a:rect l="l" t="t" r="r" b="b"/>
              <a:pathLst>
                <a:path w="1170304" h="416560">
                  <a:moveTo>
                    <a:pt x="0" y="0"/>
                  </a:moveTo>
                  <a:lnTo>
                    <a:pt x="1169835" y="416128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8102" y="4902326"/>
              <a:ext cx="4086225" cy="400050"/>
            </a:xfrm>
            <a:custGeom>
              <a:avLst/>
              <a:gdLst/>
              <a:ahLst/>
              <a:cxnLst/>
              <a:rect l="l" t="t" r="r" b="b"/>
              <a:pathLst>
                <a:path w="4086225" h="400050">
                  <a:moveTo>
                    <a:pt x="4085945" y="0"/>
                  </a:moveTo>
                  <a:lnTo>
                    <a:pt x="0" y="399808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57184" y="4823078"/>
              <a:ext cx="3717925" cy="480059"/>
            </a:xfrm>
            <a:custGeom>
              <a:avLst/>
              <a:gdLst/>
              <a:ahLst/>
              <a:cxnLst/>
              <a:rect l="l" t="t" r="r" b="b"/>
              <a:pathLst>
                <a:path w="3717925" h="480060">
                  <a:moveTo>
                    <a:pt x="3717493" y="0"/>
                  </a:moveTo>
                  <a:lnTo>
                    <a:pt x="0" y="479539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76522" y="3526154"/>
              <a:ext cx="1024255" cy="462280"/>
            </a:xfrm>
            <a:custGeom>
              <a:avLst/>
              <a:gdLst/>
              <a:ahLst/>
              <a:cxnLst/>
              <a:rect l="l" t="t" r="r" b="b"/>
              <a:pathLst>
                <a:path w="1024254" h="462279">
                  <a:moveTo>
                    <a:pt x="1024166" y="0"/>
                  </a:moveTo>
                  <a:lnTo>
                    <a:pt x="0" y="462013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97857" y="3526154"/>
              <a:ext cx="5977255" cy="525780"/>
            </a:xfrm>
            <a:custGeom>
              <a:avLst/>
              <a:gdLst/>
              <a:ahLst/>
              <a:cxnLst/>
              <a:rect l="l" t="t" r="r" b="b"/>
              <a:pathLst>
                <a:path w="5977255" h="525779">
                  <a:moveTo>
                    <a:pt x="4003497" y="0"/>
                  </a:moveTo>
                  <a:lnTo>
                    <a:pt x="0" y="398614"/>
                  </a:lnTo>
                </a:path>
                <a:path w="5977255" h="525779">
                  <a:moveTo>
                    <a:pt x="4003497" y="0"/>
                  </a:moveTo>
                  <a:lnTo>
                    <a:pt x="1489659" y="525424"/>
                  </a:lnTo>
                </a:path>
                <a:path w="5977255" h="525779">
                  <a:moveTo>
                    <a:pt x="4003497" y="0"/>
                  </a:moveTo>
                  <a:lnTo>
                    <a:pt x="4466221" y="462013"/>
                  </a:lnTo>
                </a:path>
                <a:path w="5977255" h="525779">
                  <a:moveTo>
                    <a:pt x="4003497" y="0"/>
                  </a:moveTo>
                  <a:lnTo>
                    <a:pt x="5976950" y="38257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3937" y="3526154"/>
              <a:ext cx="1054100" cy="462280"/>
            </a:xfrm>
            <a:custGeom>
              <a:avLst/>
              <a:gdLst/>
              <a:ahLst/>
              <a:cxnLst/>
              <a:rect l="l" t="t" r="r" b="b"/>
              <a:pathLst>
                <a:path w="1054100" h="462279">
                  <a:moveTo>
                    <a:pt x="1053528" y="0"/>
                  </a:moveTo>
                  <a:lnTo>
                    <a:pt x="0" y="462013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97854" y="3526154"/>
              <a:ext cx="5520055" cy="525780"/>
            </a:xfrm>
            <a:custGeom>
              <a:avLst/>
              <a:gdLst/>
              <a:ahLst/>
              <a:cxnLst/>
              <a:rect l="l" t="t" r="r" b="b"/>
              <a:pathLst>
                <a:path w="5520055" h="525779">
                  <a:moveTo>
                    <a:pt x="5519750" y="0"/>
                  </a:moveTo>
                  <a:lnTo>
                    <a:pt x="0" y="398614"/>
                  </a:lnTo>
                </a:path>
                <a:path w="5520055" h="525779">
                  <a:moveTo>
                    <a:pt x="5519750" y="0"/>
                  </a:moveTo>
                  <a:lnTo>
                    <a:pt x="1489671" y="52542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76520" y="3526154"/>
              <a:ext cx="2997835" cy="462280"/>
            </a:xfrm>
            <a:custGeom>
              <a:avLst/>
              <a:gdLst/>
              <a:ahLst/>
              <a:cxnLst/>
              <a:rect l="l" t="t" r="r" b="b"/>
              <a:pathLst>
                <a:path w="2997834" h="462279">
                  <a:moveTo>
                    <a:pt x="2540419" y="0"/>
                  </a:moveTo>
                  <a:lnTo>
                    <a:pt x="0" y="462013"/>
                  </a:lnTo>
                </a:path>
                <a:path w="2997834" h="462279">
                  <a:moveTo>
                    <a:pt x="2540419" y="0"/>
                  </a:moveTo>
                  <a:lnTo>
                    <a:pt x="2997619" y="38257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97866" y="3526154"/>
              <a:ext cx="7036434" cy="525780"/>
            </a:xfrm>
            <a:custGeom>
              <a:avLst/>
              <a:gdLst/>
              <a:ahLst/>
              <a:cxnLst/>
              <a:rect l="l" t="t" r="r" b="b"/>
              <a:pathLst>
                <a:path w="7036434" h="525779">
                  <a:moveTo>
                    <a:pt x="7035990" y="0"/>
                  </a:moveTo>
                  <a:lnTo>
                    <a:pt x="0" y="398614"/>
                  </a:lnTo>
                </a:path>
                <a:path w="7036434" h="525779">
                  <a:moveTo>
                    <a:pt x="7035990" y="0"/>
                  </a:moveTo>
                  <a:lnTo>
                    <a:pt x="1489659" y="52542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676519" y="3526154"/>
              <a:ext cx="4057015" cy="462280"/>
            </a:xfrm>
            <a:custGeom>
              <a:avLst/>
              <a:gdLst/>
              <a:ahLst/>
              <a:cxnLst/>
              <a:rect l="l" t="t" r="r" b="b"/>
              <a:pathLst>
                <a:path w="4057015" h="462279">
                  <a:moveTo>
                    <a:pt x="4056672" y="0"/>
                  </a:moveTo>
                  <a:lnTo>
                    <a:pt x="0" y="462013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63947" y="3526154"/>
              <a:ext cx="2569845" cy="462280"/>
            </a:xfrm>
            <a:custGeom>
              <a:avLst/>
              <a:gdLst/>
              <a:ahLst/>
              <a:cxnLst/>
              <a:rect l="l" t="t" r="r" b="b"/>
              <a:pathLst>
                <a:path w="2569845" h="462279">
                  <a:moveTo>
                    <a:pt x="2569768" y="0"/>
                  </a:moveTo>
                  <a:lnTo>
                    <a:pt x="0" y="462013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74224" y="3526154"/>
              <a:ext cx="1059180" cy="382905"/>
            </a:xfrm>
            <a:custGeom>
              <a:avLst/>
              <a:gdLst/>
              <a:ahLst/>
              <a:cxnLst/>
              <a:rect l="l" t="t" r="r" b="b"/>
              <a:pathLst>
                <a:path w="1059179" h="382904">
                  <a:moveTo>
                    <a:pt x="1059052" y="0"/>
                  </a:moveTo>
                  <a:lnTo>
                    <a:pt x="0" y="38257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01408" y="3526154"/>
              <a:ext cx="146050" cy="1776730"/>
            </a:xfrm>
            <a:custGeom>
              <a:avLst/>
              <a:gdLst/>
              <a:ahLst/>
              <a:cxnLst/>
              <a:rect l="l" t="t" r="r" b="b"/>
              <a:pathLst>
                <a:path w="146050" h="1776729">
                  <a:moveTo>
                    <a:pt x="0" y="0"/>
                  </a:moveTo>
                  <a:lnTo>
                    <a:pt x="145669" y="1776514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6361" y="3987545"/>
              <a:ext cx="914399" cy="9143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57188" y="3526154"/>
              <a:ext cx="1744345" cy="1776730"/>
            </a:xfrm>
            <a:custGeom>
              <a:avLst/>
              <a:gdLst/>
              <a:ahLst/>
              <a:cxnLst/>
              <a:rect l="l" t="t" r="r" b="b"/>
              <a:pathLst>
                <a:path w="1744345" h="1776729">
                  <a:moveTo>
                    <a:pt x="1744040" y="0"/>
                  </a:moveTo>
                  <a:lnTo>
                    <a:pt x="0" y="1776514"/>
                  </a:lnTo>
                </a:path>
              </a:pathLst>
            </a:custGeom>
            <a:ln w="25145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3321" y="3987545"/>
              <a:ext cx="866394" cy="8983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078102" y="3526154"/>
              <a:ext cx="591185" cy="1776730"/>
            </a:xfrm>
            <a:custGeom>
              <a:avLst/>
              <a:gdLst/>
              <a:ahLst/>
              <a:cxnLst/>
              <a:rect l="l" t="t" r="r" b="b"/>
              <a:pathLst>
                <a:path w="591185" h="1776729">
                  <a:moveTo>
                    <a:pt x="590715" y="0"/>
                  </a:moveTo>
                  <a:lnTo>
                    <a:pt x="0" y="1776234"/>
                  </a:lnTo>
                </a:path>
              </a:pathLst>
            </a:custGeom>
            <a:ln w="25146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2616" y="5305044"/>
              <a:ext cx="1005839" cy="90830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8086" y="5311901"/>
              <a:ext cx="922781" cy="9143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367" y="2754629"/>
              <a:ext cx="678941" cy="74828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6891" y="2754629"/>
              <a:ext cx="678941" cy="7482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4795" y="2763773"/>
              <a:ext cx="678941" cy="7482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0320" y="2765298"/>
              <a:ext cx="678941" cy="7482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7555" y="2777490"/>
              <a:ext cx="678941" cy="7482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79458" y="2777490"/>
              <a:ext cx="678941" cy="748283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960675" y="519066"/>
            <a:ext cx="8182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3E3E3E"/>
                </a:solidFill>
              </a:rPr>
              <a:t>P</a:t>
            </a:r>
            <a:r>
              <a:rPr sz="3600" spc="-150" dirty="0">
                <a:solidFill>
                  <a:srgbClr val="3E3E3E"/>
                </a:solidFill>
              </a:rPr>
              <a:t>r</a:t>
            </a:r>
            <a:r>
              <a:rPr sz="3600" spc="-90" dirty="0">
                <a:solidFill>
                  <a:srgbClr val="3E3E3E"/>
                </a:solidFill>
              </a:rPr>
              <a:t>e</a:t>
            </a:r>
            <a:r>
              <a:rPr sz="3600" spc="-170" dirty="0">
                <a:solidFill>
                  <a:srgbClr val="3E3E3E"/>
                </a:solidFill>
              </a:rPr>
              <a:t>-</a:t>
            </a:r>
            <a:r>
              <a:rPr sz="3600" spc="50" dirty="0">
                <a:solidFill>
                  <a:srgbClr val="3E3E3E"/>
                </a:solidFill>
              </a:rPr>
              <a:t>2</a:t>
            </a:r>
            <a:r>
              <a:rPr sz="3600" spc="30" dirty="0">
                <a:solidFill>
                  <a:srgbClr val="3E3E3E"/>
                </a:solidFill>
              </a:rPr>
              <a:t>0</a:t>
            </a:r>
            <a:r>
              <a:rPr sz="3600" spc="-409" dirty="0">
                <a:solidFill>
                  <a:srgbClr val="3E3E3E"/>
                </a:solidFill>
              </a:rPr>
              <a:t>10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200" dirty="0">
                <a:solidFill>
                  <a:srgbClr val="3E3E3E"/>
                </a:solidFill>
              </a:rPr>
              <a:t>L</a:t>
            </a:r>
            <a:r>
              <a:rPr sz="3600" spc="-100" dirty="0">
                <a:solidFill>
                  <a:srgbClr val="3E3E3E"/>
                </a:solidFill>
              </a:rPr>
              <a:t>i</a:t>
            </a:r>
            <a:r>
              <a:rPr sz="3600" spc="-100" dirty="0">
                <a:solidFill>
                  <a:srgbClr val="3E3E3E"/>
                </a:solidFill>
              </a:rPr>
              <a:t>n</a:t>
            </a:r>
            <a:r>
              <a:rPr sz="3600" spc="-180" dirty="0">
                <a:solidFill>
                  <a:srgbClr val="3E3E3E"/>
                </a:solidFill>
              </a:rPr>
              <a:t>k</a:t>
            </a:r>
            <a:r>
              <a:rPr sz="3600" spc="-50" dirty="0">
                <a:solidFill>
                  <a:srgbClr val="3E3E3E"/>
                </a:solidFill>
              </a:rPr>
              <a:t>e</a:t>
            </a:r>
            <a:r>
              <a:rPr sz="3600" spc="-240" dirty="0">
                <a:solidFill>
                  <a:srgbClr val="3E3E3E"/>
                </a:solidFill>
              </a:rPr>
              <a:t>d</a:t>
            </a:r>
            <a:r>
              <a:rPr sz="3600" spc="-165" dirty="0">
                <a:solidFill>
                  <a:srgbClr val="3E3E3E"/>
                </a:solidFill>
              </a:rPr>
              <a:t>I</a:t>
            </a:r>
            <a:r>
              <a:rPr sz="3600" spc="-75" dirty="0">
                <a:solidFill>
                  <a:srgbClr val="3E3E3E"/>
                </a:solidFill>
              </a:rPr>
              <a:t>n</a:t>
            </a:r>
            <a:r>
              <a:rPr sz="3600" spc="-17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D</a:t>
            </a:r>
            <a:r>
              <a:rPr sz="3600" spc="-50" dirty="0">
                <a:solidFill>
                  <a:srgbClr val="3E3E3E"/>
                </a:solidFill>
              </a:rPr>
              <a:t>a</a:t>
            </a:r>
            <a:r>
              <a:rPr sz="3600" spc="-40" dirty="0">
                <a:solidFill>
                  <a:srgbClr val="3E3E3E"/>
                </a:solidFill>
              </a:rPr>
              <a:t>ta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175" dirty="0">
                <a:solidFill>
                  <a:srgbClr val="3E3E3E"/>
                </a:solidFill>
              </a:rPr>
              <a:t>A</a:t>
            </a:r>
            <a:r>
              <a:rPr sz="3600" spc="20" dirty="0">
                <a:solidFill>
                  <a:srgbClr val="3E3E3E"/>
                </a:solidFill>
              </a:rPr>
              <a:t>r</a:t>
            </a:r>
            <a:r>
              <a:rPr sz="3600" spc="180" dirty="0">
                <a:solidFill>
                  <a:srgbClr val="3E3E3E"/>
                </a:solidFill>
              </a:rPr>
              <a:t>c</a:t>
            </a:r>
            <a:r>
              <a:rPr sz="3600" spc="-114" dirty="0">
                <a:solidFill>
                  <a:srgbClr val="3E3E3E"/>
                </a:solidFill>
              </a:rPr>
              <a:t>h</a:t>
            </a:r>
            <a:r>
              <a:rPr sz="3600" spc="-55" dirty="0">
                <a:solidFill>
                  <a:srgbClr val="3E3E3E"/>
                </a:solidFill>
              </a:rPr>
              <a:t>i</a:t>
            </a:r>
            <a:r>
              <a:rPr sz="3600" spc="-35" dirty="0">
                <a:solidFill>
                  <a:srgbClr val="3E3E3E"/>
                </a:solidFill>
              </a:rPr>
              <a:t>t</a:t>
            </a:r>
            <a:r>
              <a:rPr sz="3600" spc="-50" dirty="0">
                <a:solidFill>
                  <a:srgbClr val="3E3E3E"/>
                </a:solidFill>
              </a:rPr>
              <a:t>e</a:t>
            </a:r>
            <a:r>
              <a:rPr sz="3600" spc="180" dirty="0">
                <a:solidFill>
                  <a:srgbClr val="3E3E3E"/>
                </a:solidFill>
              </a:rPr>
              <a:t>c</a:t>
            </a:r>
            <a:r>
              <a:rPr sz="3600" spc="-55" dirty="0">
                <a:solidFill>
                  <a:srgbClr val="3E3E3E"/>
                </a:solidFill>
              </a:rPr>
              <a:t>tu</a:t>
            </a:r>
            <a:r>
              <a:rPr sz="3600" spc="-135" dirty="0">
                <a:solidFill>
                  <a:srgbClr val="3E3E3E"/>
                </a:solidFill>
              </a:rPr>
              <a:t>r</a:t>
            </a:r>
            <a:r>
              <a:rPr sz="3600" spc="-45" dirty="0">
                <a:solidFill>
                  <a:srgbClr val="3E3E3E"/>
                </a:solidFill>
              </a:rPr>
              <a:t>e</a:t>
            </a:r>
            <a:endParaRPr sz="3600"/>
          </a:p>
        </p:txBody>
      </p:sp>
      <p:sp>
        <p:nvSpPr>
          <p:cNvPr id="53" name="object 53"/>
          <p:cNvSpPr txBox="1"/>
          <p:nvPr/>
        </p:nvSpPr>
        <p:spPr>
          <a:xfrm>
            <a:off x="9814356" y="3774166"/>
            <a:ext cx="467995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4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40679" y="1361694"/>
            <a:ext cx="964692" cy="964692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2068033" y="2387136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2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7693" y="2131790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3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il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3949" y="1838039"/>
            <a:ext cx="350139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2035"/>
              </a:lnSpc>
              <a:spcBef>
                <a:spcPts val="100"/>
              </a:spcBef>
            </a:pPr>
            <a:r>
              <a:rPr sz="1800" spc="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recommendations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035"/>
              </a:lnSpc>
              <a:tabLst>
                <a:tab pos="2738755" algn="l"/>
              </a:tabLst>
            </a:pPr>
            <a:r>
              <a:rPr sz="1800" spc="-3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2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1800" spc="-5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2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76870" y="2324957"/>
            <a:ext cx="255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1800" spc="-1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1800" spc="-11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know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2857" y="2109844"/>
            <a:ext cx="334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03755" algn="l"/>
              </a:tabLst>
            </a:pPr>
            <a:r>
              <a:rPr sz="1800" spc="1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800" spc="-8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updates	</a:t>
            </a:r>
            <a:r>
              <a:rPr sz="2700" baseline="37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comments</a:t>
            </a:r>
            <a:endParaRPr sz="2700" baseline="37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68156" y="1833467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4060" algn="l"/>
              </a:tabLst>
            </a:pPr>
            <a:r>
              <a:rPr sz="1800" spc="-1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skills	</a:t>
            </a:r>
            <a:r>
              <a:rPr sz="2700" spc="7" baseline="-42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jobs</a:t>
            </a:r>
            <a:endParaRPr sz="2700" baseline="-4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22381" y="2324728"/>
            <a:ext cx="314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2586990" algn="l"/>
              </a:tabLst>
            </a:pPr>
            <a:r>
              <a:rPr sz="1800" spc="8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8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37" baseline="3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00" spc="-22" baseline="3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22" baseline="3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700" spc="-60" baseline="3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baseline="3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89" baseline="2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-7" baseline="2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-22" baseline="2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-15" baseline="2000" dirty="0">
                <a:solidFill>
                  <a:srgbClr val="1B83B0"/>
                </a:solidFill>
                <a:latin typeface="Verdana" panose="020B0604030504040204"/>
                <a:cs typeface="Verdana" panose="020B0604030504040204"/>
              </a:rPr>
              <a:t>ts</a:t>
            </a:r>
            <a:endParaRPr sz="270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956" y="6287111"/>
            <a:ext cx="22675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4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Source:</a:t>
            </a:r>
            <a:r>
              <a:rPr sz="1400" spc="-7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Urban</a:t>
            </a:r>
            <a:r>
              <a:rPr sz="1400" spc="-9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Dictionary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562" y="1891283"/>
            <a:ext cx="2282952" cy="22821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556" y="2709311"/>
            <a:ext cx="10398125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714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Basically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2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describes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nightmarish</a:t>
            </a:r>
            <a:r>
              <a:rPr sz="22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situation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somehow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relate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to,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although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strongly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surreal.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517775" marR="2745105" indent="-635">
              <a:lnSpc>
                <a:spcPct val="165000"/>
              </a:lnSpc>
              <a:spcBef>
                <a:spcPts val="10"/>
              </a:spcBef>
            </a:pPr>
            <a:r>
              <a:rPr sz="1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ym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1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sb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1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Usage: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“Whoa!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flick</a:t>
            </a:r>
            <a:r>
              <a:rPr sz="1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kafkaesque…”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590"/>
              </a:lnSpc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Franz</a:t>
            </a:r>
            <a:r>
              <a:rPr sz="22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4427" y="1819465"/>
            <a:ext cx="439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5" dirty="0">
                <a:solidFill>
                  <a:srgbClr val="9BC850"/>
                </a:solidFill>
              </a:rPr>
              <a:t>kaf</a:t>
            </a:r>
            <a:r>
              <a:rPr sz="3600" spc="305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</a:t>
            </a:r>
            <a:r>
              <a:rPr sz="4800" spc="305" dirty="0">
                <a:solidFill>
                  <a:srgbClr val="9BC850"/>
                </a:solidFill>
              </a:rPr>
              <a:t>ka</a:t>
            </a:r>
            <a:r>
              <a:rPr sz="3600" spc="305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</a:t>
            </a:r>
            <a:r>
              <a:rPr sz="4800" spc="305" dirty="0">
                <a:solidFill>
                  <a:srgbClr val="9BC850"/>
                </a:solidFill>
              </a:rPr>
              <a:t>esque</a:t>
            </a:r>
            <a:endParaRPr sz="48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581" y="2086165"/>
            <a:ext cx="37045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8710" algn="l"/>
              </a:tabLst>
            </a:pPr>
            <a:r>
              <a:rPr sz="2700" spc="7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700" spc="-14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700" spc="-15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700" spc="-12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á</a:t>
            </a:r>
            <a:r>
              <a:rPr sz="2700" spc="-13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700" spc="-36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18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700" spc="-7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ə</a:t>
            </a:r>
            <a:r>
              <a:rPr sz="2700" spc="-36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00" spc="-20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b="1" spc="-114" dirty="0">
                <a:solidFill>
                  <a:srgbClr val="A7A8A7"/>
                </a:solidFill>
                <a:latin typeface="Courier New" panose="02070309020205020404"/>
                <a:cs typeface="Courier New" panose="02070309020205020404"/>
              </a:rPr>
              <a:t>ɛ</a:t>
            </a:r>
            <a:r>
              <a:rPr sz="2700" spc="-12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-7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700" spc="12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70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00" spc="-45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700" spc="-2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7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4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6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je</a:t>
            </a:r>
            <a:r>
              <a:rPr sz="2200" spc="-16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10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4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2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2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239592"/>
            <a:ext cx="668464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throughput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46329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Horizontally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publish-subscribe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7855" y="519066"/>
            <a:ext cx="758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</a:rPr>
              <a:t>Next-generation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Messaging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Goals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8412" y="2333086"/>
            <a:ext cx="1856112" cy="2582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7069" y="2598803"/>
            <a:ext cx="1642110" cy="1042669"/>
            <a:chOff x="4727069" y="2598803"/>
            <a:chExt cx="1642110" cy="1042669"/>
          </a:xfrm>
        </p:grpSpPr>
        <p:sp>
          <p:nvSpPr>
            <p:cNvPr id="3" name="object 3"/>
            <p:cNvSpPr/>
            <p:nvPr/>
          </p:nvSpPr>
          <p:spPr>
            <a:xfrm>
              <a:off x="4765168" y="2662301"/>
              <a:ext cx="1565910" cy="915669"/>
            </a:xfrm>
            <a:custGeom>
              <a:avLst/>
              <a:gdLst/>
              <a:ahLst/>
              <a:cxnLst/>
              <a:rect l="l" t="t" r="r" b="b"/>
              <a:pathLst>
                <a:path w="1565910" h="915670">
                  <a:moveTo>
                    <a:pt x="1565414" y="0"/>
                  </a:moveTo>
                  <a:lnTo>
                    <a:pt x="1565414" y="480872"/>
                  </a:lnTo>
                  <a:lnTo>
                    <a:pt x="0" y="480872"/>
                  </a:lnTo>
                  <a:lnTo>
                    <a:pt x="0" y="915441"/>
                  </a:lnTo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27067" y="2598813"/>
              <a:ext cx="1642110" cy="1042669"/>
            </a:xfrm>
            <a:custGeom>
              <a:avLst/>
              <a:gdLst/>
              <a:ahLst/>
              <a:cxnLst/>
              <a:rect l="l" t="t" r="r" b="b"/>
              <a:pathLst>
                <a:path w="1642110" h="1042670">
                  <a:moveTo>
                    <a:pt x="76200" y="966228"/>
                  </a:moveTo>
                  <a:lnTo>
                    <a:pt x="0" y="966228"/>
                  </a:lnTo>
                  <a:lnTo>
                    <a:pt x="38100" y="1042428"/>
                  </a:lnTo>
                  <a:lnTo>
                    <a:pt x="76200" y="966228"/>
                  </a:lnTo>
                  <a:close/>
                </a:path>
                <a:path w="1642110" h="1042670">
                  <a:moveTo>
                    <a:pt x="1641614" y="76200"/>
                  </a:moveTo>
                  <a:lnTo>
                    <a:pt x="1603514" y="0"/>
                  </a:lnTo>
                  <a:lnTo>
                    <a:pt x="1565414" y="76200"/>
                  </a:lnTo>
                  <a:lnTo>
                    <a:pt x="1641614" y="762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2590802" y="1760092"/>
            <a:ext cx="8716010" cy="3036570"/>
            <a:chOff x="2590802" y="1760092"/>
            <a:chExt cx="8716010" cy="3036570"/>
          </a:xfrm>
        </p:grpSpPr>
        <p:sp>
          <p:nvSpPr>
            <p:cNvPr id="6" name="object 6"/>
            <p:cNvSpPr/>
            <p:nvPr/>
          </p:nvSpPr>
          <p:spPr>
            <a:xfrm>
              <a:off x="2706766" y="3761232"/>
              <a:ext cx="6894830" cy="572770"/>
            </a:xfrm>
            <a:custGeom>
              <a:avLst/>
              <a:gdLst/>
              <a:ahLst/>
              <a:cxnLst/>
              <a:rect l="l" t="t" r="r" b="b"/>
              <a:pathLst>
                <a:path w="6894830" h="572770">
                  <a:moveTo>
                    <a:pt x="6778472" y="0"/>
                  </a:moveTo>
                  <a:lnTo>
                    <a:pt x="0" y="0"/>
                  </a:lnTo>
                  <a:lnTo>
                    <a:pt x="26589" y="7556"/>
                  </a:lnTo>
                  <a:lnTo>
                    <a:pt x="50998" y="29082"/>
                  </a:lnTo>
                  <a:lnTo>
                    <a:pt x="72529" y="62859"/>
                  </a:lnTo>
                  <a:lnTo>
                    <a:pt x="90488" y="107170"/>
                  </a:lnTo>
                  <a:lnTo>
                    <a:pt x="104177" y="160297"/>
                  </a:lnTo>
                  <a:lnTo>
                    <a:pt x="112901" y="220523"/>
                  </a:lnTo>
                  <a:lnTo>
                    <a:pt x="115963" y="286131"/>
                  </a:lnTo>
                  <a:lnTo>
                    <a:pt x="112901" y="351738"/>
                  </a:lnTo>
                  <a:lnTo>
                    <a:pt x="104177" y="411964"/>
                  </a:lnTo>
                  <a:lnTo>
                    <a:pt x="90488" y="465091"/>
                  </a:lnTo>
                  <a:lnTo>
                    <a:pt x="72529" y="509402"/>
                  </a:lnTo>
                  <a:lnTo>
                    <a:pt x="50998" y="543179"/>
                  </a:lnTo>
                  <a:lnTo>
                    <a:pt x="0" y="572262"/>
                  </a:lnTo>
                  <a:lnTo>
                    <a:pt x="6778472" y="572262"/>
                  </a:lnTo>
                  <a:lnTo>
                    <a:pt x="6829470" y="543179"/>
                  </a:lnTo>
                  <a:lnTo>
                    <a:pt x="6851002" y="509402"/>
                  </a:lnTo>
                  <a:lnTo>
                    <a:pt x="6868960" y="465091"/>
                  </a:lnTo>
                  <a:lnTo>
                    <a:pt x="6882649" y="411964"/>
                  </a:lnTo>
                  <a:lnTo>
                    <a:pt x="6891373" y="351738"/>
                  </a:lnTo>
                  <a:lnTo>
                    <a:pt x="6894436" y="286131"/>
                  </a:lnTo>
                  <a:lnTo>
                    <a:pt x="6891373" y="220523"/>
                  </a:lnTo>
                  <a:lnTo>
                    <a:pt x="6882649" y="160297"/>
                  </a:lnTo>
                  <a:lnTo>
                    <a:pt x="6868960" y="107170"/>
                  </a:lnTo>
                  <a:lnTo>
                    <a:pt x="6851002" y="62859"/>
                  </a:lnTo>
                  <a:lnTo>
                    <a:pt x="6829470" y="29082"/>
                  </a:lnTo>
                  <a:lnTo>
                    <a:pt x="6805062" y="7556"/>
                  </a:lnTo>
                  <a:lnTo>
                    <a:pt x="6778472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90802" y="3761232"/>
              <a:ext cx="232410" cy="572770"/>
            </a:xfrm>
            <a:custGeom>
              <a:avLst/>
              <a:gdLst/>
              <a:ahLst/>
              <a:cxnLst/>
              <a:rect l="l" t="t" r="r" b="b"/>
              <a:pathLst>
                <a:path w="232410" h="572770">
                  <a:moveTo>
                    <a:pt x="115963" y="0"/>
                  </a:moveTo>
                  <a:lnTo>
                    <a:pt x="64965" y="29082"/>
                  </a:lnTo>
                  <a:lnTo>
                    <a:pt x="43433" y="62859"/>
                  </a:lnTo>
                  <a:lnTo>
                    <a:pt x="25475" y="107170"/>
                  </a:lnTo>
                  <a:lnTo>
                    <a:pt x="11786" y="160297"/>
                  </a:lnTo>
                  <a:lnTo>
                    <a:pt x="3062" y="220523"/>
                  </a:lnTo>
                  <a:lnTo>
                    <a:pt x="0" y="286131"/>
                  </a:lnTo>
                  <a:lnTo>
                    <a:pt x="3062" y="351738"/>
                  </a:lnTo>
                  <a:lnTo>
                    <a:pt x="11786" y="411964"/>
                  </a:lnTo>
                  <a:lnTo>
                    <a:pt x="25475" y="465091"/>
                  </a:lnTo>
                  <a:lnTo>
                    <a:pt x="43433" y="509402"/>
                  </a:lnTo>
                  <a:lnTo>
                    <a:pt x="64965" y="543179"/>
                  </a:lnTo>
                  <a:lnTo>
                    <a:pt x="115963" y="572262"/>
                  </a:lnTo>
                  <a:lnTo>
                    <a:pt x="142553" y="564705"/>
                  </a:lnTo>
                  <a:lnTo>
                    <a:pt x="188493" y="509402"/>
                  </a:lnTo>
                  <a:lnTo>
                    <a:pt x="206451" y="465091"/>
                  </a:lnTo>
                  <a:lnTo>
                    <a:pt x="220140" y="411964"/>
                  </a:lnTo>
                  <a:lnTo>
                    <a:pt x="228864" y="351738"/>
                  </a:lnTo>
                  <a:lnTo>
                    <a:pt x="231927" y="286131"/>
                  </a:lnTo>
                  <a:lnTo>
                    <a:pt x="228864" y="220523"/>
                  </a:lnTo>
                  <a:lnTo>
                    <a:pt x="220140" y="160297"/>
                  </a:lnTo>
                  <a:lnTo>
                    <a:pt x="206451" y="107170"/>
                  </a:lnTo>
                  <a:lnTo>
                    <a:pt x="188493" y="62859"/>
                  </a:lnTo>
                  <a:lnTo>
                    <a:pt x="166962" y="29082"/>
                  </a:lnTo>
                  <a:lnTo>
                    <a:pt x="115963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30417" y="3287267"/>
              <a:ext cx="1100209" cy="15088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808083" y="1772792"/>
              <a:ext cx="1485900" cy="713740"/>
            </a:xfrm>
            <a:custGeom>
              <a:avLst/>
              <a:gdLst/>
              <a:ahLst/>
              <a:cxnLst/>
              <a:rect l="l" t="t" r="r" b="b"/>
              <a:pathLst>
                <a:path w="1485900" h="713739">
                  <a:moveTo>
                    <a:pt x="1485900" y="0"/>
                  </a:moveTo>
                  <a:lnTo>
                    <a:pt x="0" y="0"/>
                  </a:lnTo>
                  <a:lnTo>
                    <a:pt x="0" y="592455"/>
                  </a:lnTo>
                  <a:lnTo>
                    <a:pt x="0" y="713232"/>
                  </a:lnTo>
                  <a:lnTo>
                    <a:pt x="1485900" y="713232"/>
                  </a:lnTo>
                  <a:lnTo>
                    <a:pt x="1485900" y="59245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08082" y="1772792"/>
              <a:ext cx="1485900" cy="713740"/>
            </a:xfrm>
            <a:custGeom>
              <a:avLst/>
              <a:gdLst/>
              <a:ahLst/>
              <a:cxnLst/>
              <a:rect l="l" t="t" r="r" b="b"/>
              <a:pathLst>
                <a:path w="1485900" h="713739">
                  <a:moveTo>
                    <a:pt x="0" y="0"/>
                  </a:moveTo>
                  <a:lnTo>
                    <a:pt x="1485900" y="0"/>
                  </a:lnTo>
                  <a:lnTo>
                    <a:pt x="1485900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31929" y="519066"/>
            <a:ext cx="843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3E3E3E"/>
                </a:solidFill>
              </a:rPr>
              <a:t>Post-2010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-90" dirty="0">
                <a:solidFill>
                  <a:srgbClr val="3E3E3E"/>
                </a:solidFill>
              </a:rPr>
              <a:t>LinkedIn</a:t>
            </a:r>
            <a:r>
              <a:rPr sz="3600" spc="-17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Data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9681209" y="1652016"/>
            <a:ext cx="1485900" cy="7137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73025" rIns="0" bIns="0" rtlCol="0">
            <a:spAutoFit/>
          </a:bodyPr>
          <a:lstStyle/>
          <a:p>
            <a:pPr marL="426720" marR="419100" indent="69850">
              <a:lnSpc>
                <a:spcPct val="100000"/>
              </a:lnSpc>
              <a:spcBef>
                <a:spcPts val="575"/>
              </a:spcBef>
            </a:pP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LOB </a:t>
            </a:r>
            <a:r>
              <a:rPr sz="1800" spc="-6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189" y="2254757"/>
            <a:ext cx="1070610" cy="368300"/>
          </a:xfrm>
          <a:custGeom>
            <a:avLst/>
            <a:gdLst/>
            <a:ahLst/>
            <a:cxnLst/>
            <a:rect l="l" t="t" r="r" b="b"/>
            <a:pathLst>
              <a:path w="1070610" h="368300">
                <a:moveTo>
                  <a:pt x="1070610" y="0"/>
                </a:moveTo>
                <a:lnTo>
                  <a:pt x="0" y="0"/>
                </a:lnTo>
                <a:lnTo>
                  <a:pt x="0" y="368046"/>
                </a:lnTo>
                <a:lnTo>
                  <a:pt x="1070610" y="368046"/>
                </a:lnTo>
                <a:lnTo>
                  <a:pt x="10706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0189" y="2254757"/>
            <a:ext cx="1070610" cy="3683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95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DBs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9344" y="1393697"/>
            <a:ext cx="3396615" cy="1127760"/>
            <a:chOff x="1609344" y="1393697"/>
            <a:chExt cx="3396615" cy="11277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344" y="1393697"/>
              <a:ext cx="926591" cy="9601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20059" y="1807844"/>
              <a:ext cx="1485900" cy="713740"/>
            </a:xfrm>
            <a:custGeom>
              <a:avLst/>
              <a:gdLst/>
              <a:ahLst/>
              <a:cxnLst/>
              <a:rect l="l" t="t" r="r" b="b"/>
              <a:pathLst>
                <a:path w="1485900" h="713739">
                  <a:moveTo>
                    <a:pt x="1485900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0" y="713232"/>
                  </a:lnTo>
                  <a:lnTo>
                    <a:pt x="1485900" y="713232"/>
                  </a:lnTo>
                  <a:lnTo>
                    <a:pt x="1485900" y="580263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80232" y="1674875"/>
              <a:ext cx="1485900" cy="713740"/>
            </a:xfrm>
            <a:custGeom>
              <a:avLst/>
              <a:gdLst/>
              <a:ahLst/>
              <a:cxnLst/>
              <a:rect l="l" t="t" r="r" b="b"/>
              <a:pathLst>
                <a:path w="1485900" h="713739">
                  <a:moveTo>
                    <a:pt x="1485900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1485900" y="713231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20059" y="1807845"/>
            <a:ext cx="1485900" cy="713740"/>
          </a:xfrm>
          <a:prstGeom prst="rect">
            <a:avLst/>
          </a:prstGeom>
          <a:ln w="25146">
            <a:solidFill>
              <a:srgbClr val="9BC85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1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603" y="5268467"/>
            <a:ext cx="882395" cy="914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752594" y="6073902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985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550"/>
              </a:spcBef>
            </a:pP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HDP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10305" y="5244083"/>
            <a:ext cx="883920" cy="88392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136392" y="6073902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985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550"/>
              </a:spcBef>
            </a:pP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MARTS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5280659"/>
            <a:ext cx="882395" cy="914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520189" y="6086094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DW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8806" y="5267705"/>
            <a:ext cx="882395" cy="914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368796" y="6073140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8636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680"/>
              </a:spcBef>
            </a:pP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69785" y="5268467"/>
            <a:ext cx="2277745" cy="914400"/>
            <a:chOff x="6669785" y="5268467"/>
            <a:chExt cx="2277745" cy="91440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9785" y="5522213"/>
              <a:ext cx="526541" cy="52654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008" y="5268467"/>
              <a:ext cx="882395" cy="9143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984997" y="6073902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985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550"/>
              </a:spcBef>
            </a:pP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OPS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226552" y="5280659"/>
            <a:ext cx="2337435" cy="914400"/>
            <a:chOff x="8226552" y="5280659"/>
            <a:chExt cx="2337435" cy="91440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6552" y="5445251"/>
              <a:ext cx="558545" cy="5585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1210" y="5280659"/>
              <a:ext cx="882395" cy="9143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601200" y="6086094"/>
            <a:ext cx="1070610" cy="3683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4290" y="1550670"/>
            <a:ext cx="1237487" cy="96088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69685" y="1459230"/>
            <a:ext cx="920495" cy="77114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794247" y="2230373"/>
            <a:ext cx="1070610" cy="368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746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295"/>
              </a:spcBef>
            </a:pP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18153" y="2623186"/>
            <a:ext cx="1456690" cy="1018540"/>
            <a:chOff x="2018153" y="2623186"/>
            <a:chExt cx="1456690" cy="1018540"/>
          </a:xfrm>
        </p:grpSpPr>
        <p:sp>
          <p:nvSpPr>
            <p:cNvPr id="40" name="object 40"/>
            <p:cNvSpPr/>
            <p:nvPr/>
          </p:nvSpPr>
          <p:spPr>
            <a:xfrm>
              <a:off x="2056256" y="2686684"/>
              <a:ext cx="1380490" cy="891540"/>
            </a:xfrm>
            <a:custGeom>
              <a:avLst/>
              <a:gdLst/>
              <a:ahLst/>
              <a:cxnLst/>
              <a:rect l="l" t="t" r="r" b="b"/>
              <a:pathLst>
                <a:path w="1380489" h="891539">
                  <a:moveTo>
                    <a:pt x="0" y="0"/>
                  </a:moveTo>
                  <a:lnTo>
                    <a:pt x="0" y="445566"/>
                  </a:lnTo>
                  <a:lnTo>
                    <a:pt x="1380312" y="445566"/>
                  </a:lnTo>
                  <a:lnTo>
                    <a:pt x="1380312" y="891133"/>
                  </a:lnTo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18144" y="2623197"/>
              <a:ext cx="1456690" cy="1018540"/>
            </a:xfrm>
            <a:custGeom>
              <a:avLst/>
              <a:gdLst/>
              <a:ahLst/>
              <a:cxnLst/>
              <a:rect l="l" t="t" r="r" b="b"/>
              <a:pathLst>
                <a:path w="1456689" h="101853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1456689" h="1018539">
                  <a:moveTo>
                    <a:pt x="1456512" y="941933"/>
                  </a:moveTo>
                  <a:lnTo>
                    <a:pt x="1380312" y="941933"/>
                  </a:lnTo>
                  <a:lnTo>
                    <a:pt x="1418412" y="1018133"/>
                  </a:lnTo>
                  <a:lnTo>
                    <a:pt x="1456512" y="94193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613389" y="3364786"/>
            <a:ext cx="768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bli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72942" y="3641216"/>
            <a:ext cx="927100" cy="803910"/>
          </a:xfrm>
          <a:prstGeom prst="rect">
            <a:avLst/>
          </a:prstGeom>
          <a:solidFill>
            <a:srgbClr val="E3E3E3"/>
          </a:solidFill>
          <a:ln w="25146">
            <a:solidFill>
              <a:srgbClr val="CFCFC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00025">
              <a:lnSpc>
                <a:spcPct val="100000"/>
              </a:lnSpc>
            </a:pP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1871" y="3641216"/>
            <a:ext cx="925830" cy="803910"/>
          </a:xfrm>
          <a:prstGeom prst="rect">
            <a:avLst/>
          </a:prstGeom>
          <a:solidFill>
            <a:srgbClr val="E3E3E3"/>
          </a:solidFill>
          <a:ln w="25146">
            <a:solidFill>
              <a:srgbClr val="CFCFC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99390">
              <a:lnSpc>
                <a:spcPct val="100000"/>
              </a:lnSpc>
            </a:pP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6010" y="3637407"/>
            <a:ext cx="927100" cy="803910"/>
          </a:xfrm>
          <a:prstGeom prst="rect">
            <a:avLst/>
          </a:prstGeom>
          <a:solidFill>
            <a:srgbClr val="E3E3E3"/>
          </a:solidFill>
          <a:ln w="25146">
            <a:solidFill>
              <a:srgbClr val="CFCFC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00025">
              <a:lnSpc>
                <a:spcPct val="100000"/>
              </a:lnSpc>
            </a:pP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73415" y="3639692"/>
            <a:ext cx="927100" cy="803910"/>
          </a:xfrm>
          <a:prstGeom prst="rect">
            <a:avLst/>
          </a:prstGeom>
          <a:solidFill>
            <a:srgbClr val="E3E3E3"/>
          </a:solidFill>
          <a:ln w="25146">
            <a:solidFill>
              <a:srgbClr val="CFCFC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18153" y="2623186"/>
            <a:ext cx="2785745" cy="1018540"/>
            <a:chOff x="2018153" y="2623186"/>
            <a:chExt cx="2785745" cy="1018540"/>
          </a:xfrm>
        </p:grpSpPr>
        <p:sp>
          <p:nvSpPr>
            <p:cNvPr id="48" name="object 48"/>
            <p:cNvSpPr/>
            <p:nvPr/>
          </p:nvSpPr>
          <p:spPr>
            <a:xfrm>
              <a:off x="2056256" y="2686684"/>
              <a:ext cx="2709545" cy="891540"/>
            </a:xfrm>
            <a:custGeom>
              <a:avLst/>
              <a:gdLst/>
              <a:ahLst/>
              <a:cxnLst/>
              <a:rect l="l" t="t" r="r" b="b"/>
              <a:pathLst>
                <a:path w="2709545" h="891539">
                  <a:moveTo>
                    <a:pt x="0" y="0"/>
                  </a:moveTo>
                  <a:lnTo>
                    <a:pt x="0" y="445566"/>
                  </a:lnTo>
                  <a:lnTo>
                    <a:pt x="2708986" y="445566"/>
                  </a:lnTo>
                  <a:lnTo>
                    <a:pt x="2708986" y="891133"/>
                  </a:lnTo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018144" y="2623197"/>
              <a:ext cx="2785745" cy="1018540"/>
            </a:xfrm>
            <a:custGeom>
              <a:avLst/>
              <a:gdLst/>
              <a:ahLst/>
              <a:cxnLst/>
              <a:rect l="l" t="t" r="r" b="b"/>
              <a:pathLst>
                <a:path w="2785745" h="101853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2785745" h="1018539">
                  <a:moveTo>
                    <a:pt x="2785186" y="941933"/>
                  </a:moveTo>
                  <a:lnTo>
                    <a:pt x="2708986" y="941933"/>
                  </a:lnTo>
                  <a:lnTo>
                    <a:pt x="2747086" y="1018133"/>
                  </a:lnTo>
                  <a:lnTo>
                    <a:pt x="2785186" y="94193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70279" y="2585392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3DE96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03681" y="2486027"/>
            <a:ext cx="8586470" cy="2795270"/>
            <a:chOff x="2003681" y="2486027"/>
            <a:chExt cx="8586470" cy="2795270"/>
          </a:xfrm>
        </p:grpSpPr>
        <p:sp>
          <p:nvSpPr>
            <p:cNvPr id="52" name="object 52"/>
            <p:cNvSpPr/>
            <p:nvPr/>
          </p:nvSpPr>
          <p:spPr>
            <a:xfrm>
              <a:off x="4263008" y="2584576"/>
              <a:ext cx="502284" cy="993775"/>
            </a:xfrm>
            <a:custGeom>
              <a:avLst/>
              <a:gdLst/>
              <a:ahLst/>
              <a:cxnLst/>
              <a:rect l="l" t="t" r="r" b="b"/>
              <a:pathLst>
                <a:path w="502285" h="993775">
                  <a:moveTo>
                    <a:pt x="0" y="0"/>
                  </a:moveTo>
                  <a:lnTo>
                    <a:pt x="0" y="560235"/>
                  </a:lnTo>
                  <a:lnTo>
                    <a:pt x="502170" y="560235"/>
                  </a:lnTo>
                  <a:lnTo>
                    <a:pt x="502170" y="993470"/>
                  </a:lnTo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224896" y="2521089"/>
              <a:ext cx="578485" cy="1120775"/>
            </a:xfrm>
            <a:custGeom>
              <a:avLst/>
              <a:gdLst/>
              <a:ahLst/>
              <a:cxnLst/>
              <a:rect l="l" t="t" r="r" b="b"/>
              <a:pathLst>
                <a:path w="578485" h="112077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578485" h="1120775">
                  <a:moveTo>
                    <a:pt x="578370" y="1044270"/>
                  </a:moveTo>
                  <a:lnTo>
                    <a:pt x="502170" y="1044270"/>
                  </a:lnTo>
                  <a:lnTo>
                    <a:pt x="540270" y="1120470"/>
                  </a:lnTo>
                  <a:lnTo>
                    <a:pt x="578370" y="104427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41775" y="4508626"/>
              <a:ext cx="1395095" cy="708660"/>
            </a:xfrm>
            <a:custGeom>
              <a:avLst/>
              <a:gdLst/>
              <a:ahLst/>
              <a:cxnLst/>
              <a:rect l="l" t="t" r="r" b="b"/>
              <a:pathLst>
                <a:path w="1395095" h="708660">
                  <a:moveTo>
                    <a:pt x="1394637" y="0"/>
                  </a:moveTo>
                  <a:lnTo>
                    <a:pt x="1394637" y="354228"/>
                  </a:lnTo>
                  <a:lnTo>
                    <a:pt x="0" y="354228"/>
                  </a:lnTo>
                  <a:lnTo>
                    <a:pt x="0" y="708444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003679" y="4445139"/>
              <a:ext cx="1471295" cy="835660"/>
            </a:xfrm>
            <a:custGeom>
              <a:avLst/>
              <a:gdLst/>
              <a:ahLst/>
              <a:cxnLst/>
              <a:rect l="l" t="t" r="r" b="b"/>
              <a:pathLst>
                <a:path w="1471295" h="835660">
                  <a:moveTo>
                    <a:pt x="76200" y="759244"/>
                  </a:moveTo>
                  <a:lnTo>
                    <a:pt x="0" y="759244"/>
                  </a:lnTo>
                  <a:lnTo>
                    <a:pt x="38100" y="835444"/>
                  </a:lnTo>
                  <a:lnTo>
                    <a:pt x="76200" y="759244"/>
                  </a:lnTo>
                  <a:close/>
                </a:path>
                <a:path w="1471295" h="835660">
                  <a:moveTo>
                    <a:pt x="1470837" y="76200"/>
                  </a:moveTo>
                  <a:lnTo>
                    <a:pt x="1432737" y="0"/>
                  </a:lnTo>
                  <a:lnTo>
                    <a:pt x="1394637" y="76200"/>
                  </a:lnTo>
                  <a:lnTo>
                    <a:pt x="1470837" y="762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436238" y="4508625"/>
              <a:ext cx="231775" cy="672465"/>
            </a:xfrm>
            <a:custGeom>
              <a:avLst/>
              <a:gdLst/>
              <a:ahLst/>
              <a:cxnLst/>
              <a:rect l="l" t="t" r="r" b="b"/>
              <a:pathLst>
                <a:path w="231775" h="672464">
                  <a:moveTo>
                    <a:pt x="0" y="0"/>
                  </a:moveTo>
                  <a:lnTo>
                    <a:pt x="0" y="357250"/>
                  </a:lnTo>
                  <a:lnTo>
                    <a:pt x="231444" y="357250"/>
                  </a:lnTo>
                  <a:lnTo>
                    <a:pt x="231444" y="672172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398126" y="4445139"/>
              <a:ext cx="307975" cy="799465"/>
            </a:xfrm>
            <a:custGeom>
              <a:avLst/>
              <a:gdLst/>
              <a:ahLst/>
              <a:cxnLst/>
              <a:rect l="l" t="t" r="r" b="b"/>
              <a:pathLst>
                <a:path w="307975" h="799464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307975" h="799464">
                  <a:moveTo>
                    <a:pt x="307644" y="722960"/>
                  </a:moveTo>
                  <a:lnTo>
                    <a:pt x="231444" y="722960"/>
                  </a:lnTo>
                  <a:lnTo>
                    <a:pt x="269544" y="799160"/>
                  </a:lnTo>
                  <a:lnTo>
                    <a:pt x="307644" y="72296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667886" y="4508626"/>
              <a:ext cx="1097280" cy="672465"/>
            </a:xfrm>
            <a:custGeom>
              <a:avLst/>
              <a:gdLst/>
              <a:ahLst/>
              <a:cxnLst/>
              <a:rect l="l" t="t" r="r" b="b"/>
              <a:pathLst>
                <a:path w="1097279" h="672464">
                  <a:moveTo>
                    <a:pt x="1097229" y="0"/>
                  </a:moveTo>
                  <a:lnTo>
                    <a:pt x="1097229" y="361480"/>
                  </a:lnTo>
                  <a:lnTo>
                    <a:pt x="0" y="361480"/>
                  </a:lnTo>
                  <a:lnTo>
                    <a:pt x="0" y="672172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629787" y="4445139"/>
              <a:ext cx="1173480" cy="799465"/>
            </a:xfrm>
            <a:custGeom>
              <a:avLst/>
              <a:gdLst/>
              <a:ahLst/>
              <a:cxnLst/>
              <a:rect l="l" t="t" r="r" b="b"/>
              <a:pathLst>
                <a:path w="1173479" h="799464">
                  <a:moveTo>
                    <a:pt x="76200" y="722972"/>
                  </a:moveTo>
                  <a:lnTo>
                    <a:pt x="0" y="722972"/>
                  </a:lnTo>
                  <a:lnTo>
                    <a:pt x="38100" y="799172"/>
                  </a:lnTo>
                  <a:lnTo>
                    <a:pt x="76200" y="722972"/>
                  </a:lnTo>
                  <a:close/>
                </a:path>
                <a:path w="1173479" h="799464">
                  <a:moveTo>
                    <a:pt x="1173429" y="76200"/>
                  </a:moveTo>
                  <a:lnTo>
                    <a:pt x="1135329" y="0"/>
                  </a:lnTo>
                  <a:lnTo>
                    <a:pt x="1097229" y="76200"/>
                  </a:lnTo>
                  <a:lnTo>
                    <a:pt x="1173429" y="762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765167" y="4508625"/>
              <a:ext cx="509270" cy="696595"/>
            </a:xfrm>
            <a:custGeom>
              <a:avLst/>
              <a:gdLst/>
              <a:ahLst/>
              <a:cxnLst/>
              <a:rect l="l" t="t" r="r" b="b"/>
              <a:pathLst>
                <a:path w="509270" h="696595">
                  <a:moveTo>
                    <a:pt x="0" y="0"/>
                  </a:moveTo>
                  <a:lnTo>
                    <a:pt x="0" y="363423"/>
                  </a:lnTo>
                  <a:lnTo>
                    <a:pt x="509092" y="363423"/>
                  </a:lnTo>
                  <a:lnTo>
                    <a:pt x="509092" y="696467"/>
                  </a:lnTo>
                </a:path>
              </a:pathLst>
            </a:custGeom>
            <a:ln w="2514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727054" y="4445139"/>
              <a:ext cx="585470" cy="823594"/>
            </a:xfrm>
            <a:custGeom>
              <a:avLst/>
              <a:gdLst/>
              <a:ahLst/>
              <a:cxnLst/>
              <a:rect l="l" t="t" r="r" b="b"/>
              <a:pathLst>
                <a:path w="585470" h="82359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585470" h="823595">
                  <a:moveTo>
                    <a:pt x="585304" y="747268"/>
                  </a:moveTo>
                  <a:lnTo>
                    <a:pt x="509104" y="747268"/>
                  </a:lnTo>
                  <a:lnTo>
                    <a:pt x="547204" y="823468"/>
                  </a:lnTo>
                  <a:lnTo>
                    <a:pt x="585304" y="74726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765167" y="4508626"/>
              <a:ext cx="2125345" cy="695960"/>
            </a:xfrm>
            <a:custGeom>
              <a:avLst/>
              <a:gdLst/>
              <a:ahLst/>
              <a:cxnLst/>
              <a:rect l="l" t="t" r="r" b="b"/>
              <a:pathLst>
                <a:path w="2125345" h="695960">
                  <a:moveTo>
                    <a:pt x="0" y="0"/>
                  </a:moveTo>
                  <a:lnTo>
                    <a:pt x="0" y="361226"/>
                  </a:lnTo>
                  <a:lnTo>
                    <a:pt x="2125294" y="361226"/>
                  </a:lnTo>
                  <a:lnTo>
                    <a:pt x="2125294" y="695540"/>
                  </a:lnTo>
                </a:path>
              </a:pathLst>
            </a:custGeom>
            <a:ln w="25145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727054" y="4445139"/>
              <a:ext cx="2201545" cy="822960"/>
            </a:xfrm>
            <a:custGeom>
              <a:avLst/>
              <a:gdLst/>
              <a:ahLst/>
              <a:cxnLst/>
              <a:rect l="l" t="t" r="r" b="b"/>
              <a:pathLst>
                <a:path w="2201545" h="82296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2201545" h="822960">
                  <a:moveTo>
                    <a:pt x="2201494" y="746340"/>
                  </a:moveTo>
                  <a:lnTo>
                    <a:pt x="2125294" y="746340"/>
                  </a:lnTo>
                  <a:lnTo>
                    <a:pt x="2163394" y="822540"/>
                  </a:lnTo>
                  <a:lnTo>
                    <a:pt x="2201494" y="74634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890387" y="4504816"/>
              <a:ext cx="519430" cy="700405"/>
            </a:xfrm>
            <a:custGeom>
              <a:avLst/>
              <a:gdLst/>
              <a:ahLst/>
              <a:cxnLst/>
              <a:rect l="l" t="t" r="r" b="b"/>
              <a:pathLst>
                <a:path w="519429" h="700404">
                  <a:moveTo>
                    <a:pt x="519137" y="0"/>
                  </a:moveTo>
                  <a:lnTo>
                    <a:pt x="519137" y="370090"/>
                  </a:lnTo>
                  <a:lnTo>
                    <a:pt x="0" y="370090"/>
                  </a:lnTo>
                  <a:lnTo>
                    <a:pt x="0" y="699833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52285" y="4441329"/>
              <a:ext cx="595630" cy="827405"/>
            </a:xfrm>
            <a:custGeom>
              <a:avLst/>
              <a:gdLst/>
              <a:ahLst/>
              <a:cxnLst/>
              <a:rect l="l" t="t" r="r" b="b"/>
              <a:pathLst>
                <a:path w="595629" h="827404">
                  <a:moveTo>
                    <a:pt x="76200" y="750633"/>
                  </a:moveTo>
                  <a:lnTo>
                    <a:pt x="0" y="750633"/>
                  </a:lnTo>
                  <a:lnTo>
                    <a:pt x="38100" y="826833"/>
                  </a:lnTo>
                  <a:lnTo>
                    <a:pt x="76200" y="750633"/>
                  </a:lnTo>
                  <a:close/>
                </a:path>
                <a:path w="595629" h="827404">
                  <a:moveTo>
                    <a:pt x="595337" y="76200"/>
                  </a:moveTo>
                  <a:lnTo>
                    <a:pt x="557237" y="0"/>
                  </a:lnTo>
                  <a:lnTo>
                    <a:pt x="519137" y="76200"/>
                  </a:lnTo>
                  <a:lnTo>
                    <a:pt x="595337" y="762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409305" y="4504816"/>
              <a:ext cx="1097280" cy="701040"/>
            </a:xfrm>
            <a:custGeom>
              <a:avLst/>
              <a:gdLst/>
              <a:ahLst/>
              <a:cxnLst/>
              <a:rect l="l" t="t" r="r" b="b"/>
              <a:pathLst>
                <a:path w="1097279" h="701039">
                  <a:moveTo>
                    <a:pt x="0" y="0"/>
                  </a:moveTo>
                  <a:lnTo>
                    <a:pt x="0" y="370573"/>
                  </a:lnTo>
                  <a:lnTo>
                    <a:pt x="1097064" y="370573"/>
                  </a:lnTo>
                  <a:lnTo>
                    <a:pt x="1097064" y="700760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371194" y="4441329"/>
              <a:ext cx="1173480" cy="828040"/>
            </a:xfrm>
            <a:custGeom>
              <a:avLst/>
              <a:gdLst/>
              <a:ahLst/>
              <a:cxnLst/>
              <a:rect l="l" t="t" r="r" b="b"/>
              <a:pathLst>
                <a:path w="1173479" h="828039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1173479" h="828039">
                  <a:moveTo>
                    <a:pt x="1173264" y="751547"/>
                  </a:moveTo>
                  <a:lnTo>
                    <a:pt x="1097064" y="751547"/>
                  </a:lnTo>
                  <a:lnTo>
                    <a:pt x="1135164" y="827747"/>
                  </a:lnTo>
                  <a:lnTo>
                    <a:pt x="1173264" y="75154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506588" y="4507102"/>
              <a:ext cx="230504" cy="698500"/>
            </a:xfrm>
            <a:custGeom>
              <a:avLst/>
              <a:gdLst/>
              <a:ahLst/>
              <a:cxnLst/>
              <a:rect l="l" t="t" r="r" b="b"/>
              <a:pathLst>
                <a:path w="230504" h="698500">
                  <a:moveTo>
                    <a:pt x="230238" y="0"/>
                  </a:moveTo>
                  <a:lnTo>
                    <a:pt x="230238" y="362546"/>
                  </a:lnTo>
                  <a:lnTo>
                    <a:pt x="0" y="362546"/>
                  </a:lnTo>
                  <a:lnTo>
                    <a:pt x="0" y="698207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468487" y="4443615"/>
              <a:ext cx="306705" cy="825500"/>
            </a:xfrm>
            <a:custGeom>
              <a:avLst/>
              <a:gdLst/>
              <a:ahLst/>
              <a:cxnLst/>
              <a:rect l="l" t="t" r="r" b="b"/>
              <a:pathLst>
                <a:path w="306704" h="825500">
                  <a:moveTo>
                    <a:pt x="76200" y="748995"/>
                  </a:moveTo>
                  <a:lnTo>
                    <a:pt x="0" y="748995"/>
                  </a:lnTo>
                  <a:lnTo>
                    <a:pt x="38100" y="825195"/>
                  </a:lnTo>
                  <a:lnTo>
                    <a:pt x="76200" y="748995"/>
                  </a:lnTo>
                  <a:close/>
                </a:path>
                <a:path w="306704" h="825500">
                  <a:moveTo>
                    <a:pt x="306438" y="76200"/>
                  </a:moveTo>
                  <a:lnTo>
                    <a:pt x="268338" y="0"/>
                  </a:lnTo>
                  <a:lnTo>
                    <a:pt x="230238" y="76200"/>
                  </a:lnTo>
                  <a:lnTo>
                    <a:pt x="306438" y="762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736710" y="4507102"/>
              <a:ext cx="1386205" cy="710565"/>
            </a:xfrm>
            <a:custGeom>
              <a:avLst/>
              <a:gdLst/>
              <a:ahLst/>
              <a:cxnLst/>
              <a:rect l="l" t="t" r="r" b="b"/>
              <a:pathLst>
                <a:path w="1386204" h="710564">
                  <a:moveTo>
                    <a:pt x="0" y="0"/>
                  </a:moveTo>
                  <a:lnTo>
                    <a:pt x="0" y="361810"/>
                  </a:lnTo>
                  <a:lnTo>
                    <a:pt x="1385963" y="361810"/>
                  </a:lnTo>
                  <a:lnTo>
                    <a:pt x="1385963" y="710184"/>
                  </a:lnTo>
                </a:path>
              </a:pathLst>
            </a:custGeom>
            <a:ln w="25146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698598" y="4443615"/>
              <a:ext cx="1462405" cy="837565"/>
            </a:xfrm>
            <a:custGeom>
              <a:avLst/>
              <a:gdLst/>
              <a:ahLst/>
              <a:cxnLst/>
              <a:rect l="l" t="t" r="r" b="b"/>
              <a:pathLst>
                <a:path w="1462404" h="837564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1462404" h="837564">
                  <a:moveTo>
                    <a:pt x="1462163" y="760971"/>
                  </a:moveTo>
                  <a:lnTo>
                    <a:pt x="1385963" y="760971"/>
                  </a:lnTo>
                  <a:lnTo>
                    <a:pt x="1424063" y="837171"/>
                  </a:lnTo>
                  <a:lnTo>
                    <a:pt x="1462163" y="760971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330313" y="2662300"/>
              <a:ext cx="1079500" cy="911225"/>
            </a:xfrm>
            <a:custGeom>
              <a:avLst/>
              <a:gdLst/>
              <a:ahLst/>
              <a:cxnLst/>
              <a:rect l="l" t="t" r="r" b="b"/>
              <a:pathLst>
                <a:path w="1079500" h="911225">
                  <a:moveTo>
                    <a:pt x="0" y="0"/>
                  </a:moveTo>
                  <a:lnTo>
                    <a:pt x="0" y="478726"/>
                  </a:lnTo>
                  <a:lnTo>
                    <a:pt x="1079017" y="478726"/>
                  </a:lnTo>
                  <a:lnTo>
                    <a:pt x="1079017" y="911148"/>
                  </a:lnTo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292202" y="2598813"/>
              <a:ext cx="1155700" cy="1038225"/>
            </a:xfrm>
            <a:custGeom>
              <a:avLst/>
              <a:gdLst/>
              <a:ahLst/>
              <a:cxnLst/>
              <a:rect l="l" t="t" r="r" b="b"/>
              <a:pathLst>
                <a:path w="1155700" h="103822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  <a:path w="1155700" h="1038225">
                  <a:moveTo>
                    <a:pt x="1155217" y="961948"/>
                  </a:moveTo>
                  <a:lnTo>
                    <a:pt x="1079017" y="961948"/>
                  </a:lnTo>
                  <a:lnTo>
                    <a:pt x="1117117" y="1038148"/>
                  </a:lnTo>
                  <a:lnTo>
                    <a:pt x="1155217" y="96194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09312" y="2575432"/>
              <a:ext cx="864235" cy="998219"/>
            </a:xfrm>
            <a:custGeom>
              <a:avLst/>
              <a:gdLst/>
              <a:ahLst/>
              <a:cxnLst/>
              <a:rect l="l" t="t" r="r" b="b"/>
              <a:pathLst>
                <a:path w="864234" h="998220">
                  <a:moveTo>
                    <a:pt x="864209" y="0"/>
                  </a:moveTo>
                  <a:lnTo>
                    <a:pt x="864209" y="556856"/>
                  </a:lnTo>
                  <a:lnTo>
                    <a:pt x="0" y="556856"/>
                  </a:lnTo>
                  <a:lnTo>
                    <a:pt x="0" y="997940"/>
                  </a:lnTo>
                </a:path>
              </a:pathLst>
            </a:custGeom>
            <a:ln w="2514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371207" y="2511945"/>
              <a:ext cx="940435" cy="1125220"/>
            </a:xfrm>
            <a:custGeom>
              <a:avLst/>
              <a:gdLst/>
              <a:ahLst/>
              <a:cxnLst/>
              <a:rect l="l" t="t" r="r" b="b"/>
              <a:pathLst>
                <a:path w="940434" h="1125220">
                  <a:moveTo>
                    <a:pt x="76200" y="1048740"/>
                  </a:moveTo>
                  <a:lnTo>
                    <a:pt x="0" y="1048740"/>
                  </a:lnTo>
                  <a:lnTo>
                    <a:pt x="38100" y="1124940"/>
                  </a:lnTo>
                  <a:lnTo>
                    <a:pt x="76200" y="1048740"/>
                  </a:lnTo>
                  <a:close/>
                </a:path>
                <a:path w="940434" h="1125220">
                  <a:moveTo>
                    <a:pt x="940409" y="76200"/>
                  </a:moveTo>
                  <a:lnTo>
                    <a:pt x="902309" y="0"/>
                  </a:lnTo>
                  <a:lnTo>
                    <a:pt x="864209" y="76200"/>
                  </a:lnTo>
                  <a:lnTo>
                    <a:pt x="940409" y="7620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736716" y="2549526"/>
              <a:ext cx="1814830" cy="1026794"/>
            </a:xfrm>
            <a:custGeom>
              <a:avLst/>
              <a:gdLst/>
              <a:ahLst/>
              <a:cxnLst/>
              <a:rect l="l" t="t" r="r" b="b"/>
              <a:pathLst>
                <a:path w="1814829" h="1026795">
                  <a:moveTo>
                    <a:pt x="1814791" y="0"/>
                  </a:moveTo>
                  <a:lnTo>
                    <a:pt x="1814791" y="513143"/>
                  </a:lnTo>
                  <a:lnTo>
                    <a:pt x="0" y="513143"/>
                  </a:lnTo>
                  <a:lnTo>
                    <a:pt x="0" y="1026287"/>
                  </a:lnTo>
                </a:path>
              </a:pathLst>
            </a:custGeom>
            <a:ln w="2514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698611" y="2486037"/>
              <a:ext cx="1891030" cy="1153795"/>
            </a:xfrm>
            <a:custGeom>
              <a:avLst/>
              <a:gdLst/>
              <a:ahLst/>
              <a:cxnLst/>
              <a:rect l="l" t="t" r="r" b="b"/>
              <a:pathLst>
                <a:path w="1891029" h="1153795">
                  <a:moveTo>
                    <a:pt x="76200" y="1077074"/>
                  </a:moveTo>
                  <a:lnTo>
                    <a:pt x="0" y="1077074"/>
                  </a:lnTo>
                  <a:lnTo>
                    <a:pt x="38100" y="1153274"/>
                  </a:lnTo>
                  <a:lnTo>
                    <a:pt x="76200" y="1077074"/>
                  </a:lnTo>
                  <a:close/>
                </a:path>
                <a:path w="1891029" h="1153795">
                  <a:moveTo>
                    <a:pt x="1890991" y="76200"/>
                  </a:moveTo>
                  <a:lnTo>
                    <a:pt x="1852891" y="0"/>
                  </a:lnTo>
                  <a:lnTo>
                    <a:pt x="1814791" y="76200"/>
                  </a:lnTo>
                  <a:lnTo>
                    <a:pt x="1890991" y="762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4314120" y="2495839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82840" y="4927318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34441" y="4927318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85471" y="4927318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3DE96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59187" y="4930369"/>
            <a:ext cx="768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bli</a:t>
            </a:r>
            <a:r>
              <a:rPr sz="1600" spc="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769677" y="4928132"/>
            <a:ext cx="945515" cy="469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3810">
              <a:lnSpc>
                <a:spcPts val="1580"/>
              </a:lnSpc>
              <a:spcBef>
                <a:spcPts val="435"/>
              </a:spcBef>
            </a:pPr>
            <a:r>
              <a:rPr sz="1600" spc="5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1600" spc="-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4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1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spc="1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publish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334238" y="5095981"/>
            <a:ext cx="768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bli</a:t>
            </a:r>
            <a:r>
              <a:rPr sz="1600" spc="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61473" y="3364995"/>
            <a:ext cx="768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bli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98302" y="2591259"/>
            <a:ext cx="941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3DE96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587624" y="2471628"/>
            <a:ext cx="953769" cy="6623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1430" algn="just">
              <a:lnSpc>
                <a:spcPct val="81000"/>
              </a:lnSpc>
              <a:spcBef>
                <a:spcPts val="475"/>
              </a:spcBef>
            </a:pPr>
            <a:r>
              <a:rPr sz="1600" spc="5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1600" spc="-2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45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10" dirty="0">
                <a:solidFill>
                  <a:srgbClr val="A49DCA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consume </a:t>
            </a:r>
            <a:r>
              <a:rPr sz="1600" spc="-55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C3DE96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39344" y="3365605"/>
            <a:ext cx="768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bli</a:t>
            </a:r>
            <a:r>
              <a:rPr sz="1600" spc="25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69C7E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004" y="2001011"/>
            <a:ext cx="2805430" cy="1548765"/>
            <a:chOff x="794004" y="2001011"/>
            <a:chExt cx="2805430" cy="1548765"/>
          </a:xfrm>
        </p:grpSpPr>
        <p:sp>
          <p:nvSpPr>
            <p:cNvPr id="3" name="object 3"/>
            <p:cNvSpPr/>
            <p:nvPr/>
          </p:nvSpPr>
          <p:spPr>
            <a:xfrm>
              <a:off x="813054" y="2020061"/>
              <a:ext cx="2767330" cy="1510665"/>
            </a:xfrm>
            <a:custGeom>
              <a:avLst/>
              <a:gdLst/>
              <a:ahLst/>
              <a:cxnLst/>
              <a:rect l="l" t="t" r="r" b="b"/>
              <a:pathLst>
                <a:path w="2767329" h="1510664">
                  <a:moveTo>
                    <a:pt x="2766822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461137" y="1325880"/>
                  </a:lnTo>
                  <a:lnTo>
                    <a:pt x="798677" y="1510347"/>
                  </a:lnTo>
                  <a:lnTo>
                    <a:pt x="1152842" y="1325880"/>
                  </a:lnTo>
                  <a:lnTo>
                    <a:pt x="2766822" y="1325880"/>
                  </a:lnTo>
                  <a:lnTo>
                    <a:pt x="276682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054" y="2020061"/>
              <a:ext cx="2767330" cy="1510665"/>
            </a:xfrm>
            <a:custGeom>
              <a:avLst/>
              <a:gdLst/>
              <a:ahLst/>
              <a:cxnLst/>
              <a:rect l="l" t="t" r="r" b="b"/>
              <a:pathLst>
                <a:path w="2767329" h="1510664">
                  <a:moveTo>
                    <a:pt x="0" y="0"/>
                  </a:moveTo>
                  <a:lnTo>
                    <a:pt x="461137" y="0"/>
                  </a:lnTo>
                  <a:lnTo>
                    <a:pt x="1152842" y="0"/>
                  </a:lnTo>
                  <a:lnTo>
                    <a:pt x="2766822" y="0"/>
                  </a:lnTo>
                  <a:lnTo>
                    <a:pt x="2766822" y="773430"/>
                  </a:lnTo>
                  <a:lnTo>
                    <a:pt x="2766822" y="1104900"/>
                  </a:lnTo>
                  <a:lnTo>
                    <a:pt x="2766822" y="1325880"/>
                  </a:lnTo>
                  <a:lnTo>
                    <a:pt x="1152842" y="1325880"/>
                  </a:lnTo>
                  <a:lnTo>
                    <a:pt x="798677" y="1510347"/>
                  </a:lnTo>
                  <a:lnTo>
                    <a:pt x="461137" y="1325880"/>
                  </a:lnTo>
                  <a:lnTo>
                    <a:pt x="0" y="1325880"/>
                  </a:lnTo>
                  <a:lnTo>
                    <a:pt x="0" y="1104900"/>
                  </a:lnTo>
                  <a:lnTo>
                    <a:pt x="0" y="7734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3319" y="2277541"/>
            <a:ext cx="1696720" cy="7073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780"/>
              </a:spcBef>
            </a:pPr>
            <a:r>
              <a:rPr sz="1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2003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3741" y="3639311"/>
            <a:ext cx="10138410" cy="243204"/>
            <a:chOff x="983741" y="3639311"/>
            <a:chExt cx="10138410" cy="243204"/>
          </a:xfrm>
        </p:grpSpPr>
        <p:sp>
          <p:nvSpPr>
            <p:cNvPr id="7" name="object 7"/>
            <p:cNvSpPr/>
            <p:nvPr/>
          </p:nvSpPr>
          <p:spPr>
            <a:xfrm>
              <a:off x="983741" y="3772661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30" y="0"/>
                  </a:lnTo>
                </a:path>
              </a:pathLst>
            </a:custGeom>
            <a:ln w="38100">
              <a:solidFill>
                <a:srgbClr val="8D8D8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7236" y="3665219"/>
              <a:ext cx="217169" cy="217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35" y="3656075"/>
              <a:ext cx="218694" cy="219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80" y="3650741"/>
              <a:ext cx="218694" cy="2186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2106" y="3639311"/>
              <a:ext cx="218694" cy="2194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3458" y="3639311"/>
              <a:ext cx="218694" cy="219456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143755" y="4040962"/>
            <a:ext cx="2465070" cy="1819910"/>
          </a:xfrm>
          <a:custGeom>
            <a:avLst/>
            <a:gdLst/>
            <a:ahLst/>
            <a:cxnLst/>
            <a:rect l="l" t="t" r="r" b="b"/>
            <a:pathLst>
              <a:path w="2465070" h="1819910">
                <a:moveTo>
                  <a:pt x="0" y="300151"/>
                </a:moveTo>
                <a:lnTo>
                  <a:pt x="410845" y="300151"/>
                </a:lnTo>
                <a:lnTo>
                  <a:pt x="716445" y="0"/>
                </a:lnTo>
                <a:lnTo>
                  <a:pt x="1027112" y="300151"/>
                </a:lnTo>
                <a:lnTo>
                  <a:pt x="2465070" y="300151"/>
                </a:lnTo>
                <a:lnTo>
                  <a:pt x="2465070" y="553389"/>
                </a:lnTo>
                <a:lnTo>
                  <a:pt x="2465070" y="933246"/>
                </a:lnTo>
                <a:lnTo>
                  <a:pt x="2465070" y="1819579"/>
                </a:lnTo>
                <a:lnTo>
                  <a:pt x="1027112" y="1819579"/>
                </a:lnTo>
                <a:lnTo>
                  <a:pt x="410845" y="1819579"/>
                </a:lnTo>
                <a:lnTo>
                  <a:pt x="0" y="1819579"/>
                </a:lnTo>
                <a:lnTo>
                  <a:pt x="0" y="933246"/>
                </a:lnTo>
                <a:lnTo>
                  <a:pt x="0" y="553389"/>
                </a:lnTo>
                <a:lnTo>
                  <a:pt x="0" y="300151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2819" y="4573291"/>
            <a:ext cx="2105025" cy="9512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2009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6617" y="2036826"/>
            <a:ext cx="1990725" cy="1473835"/>
          </a:xfrm>
          <a:custGeom>
            <a:avLst/>
            <a:gdLst/>
            <a:ahLst/>
            <a:cxnLst/>
            <a:rect l="l" t="t" r="r" b="b"/>
            <a:pathLst>
              <a:path w="1990725" h="1473835">
                <a:moveTo>
                  <a:pt x="0" y="0"/>
                </a:moveTo>
                <a:lnTo>
                  <a:pt x="331724" y="0"/>
                </a:lnTo>
                <a:lnTo>
                  <a:pt x="829310" y="0"/>
                </a:lnTo>
                <a:lnTo>
                  <a:pt x="1990344" y="0"/>
                </a:lnTo>
                <a:lnTo>
                  <a:pt x="1990344" y="764095"/>
                </a:lnTo>
                <a:lnTo>
                  <a:pt x="1990344" y="1091565"/>
                </a:lnTo>
                <a:lnTo>
                  <a:pt x="1990344" y="1309878"/>
                </a:lnTo>
                <a:lnTo>
                  <a:pt x="829310" y="1309878"/>
                </a:lnTo>
                <a:lnTo>
                  <a:pt x="571588" y="1473809"/>
                </a:lnTo>
                <a:lnTo>
                  <a:pt x="331724" y="1309878"/>
                </a:lnTo>
                <a:lnTo>
                  <a:pt x="0" y="1309878"/>
                </a:lnTo>
                <a:lnTo>
                  <a:pt x="0" y="1091565"/>
                </a:lnTo>
                <a:lnTo>
                  <a:pt x="0" y="76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4983" y="2042710"/>
            <a:ext cx="1533525" cy="1195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2010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Initial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epl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ymen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 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LinkedIn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30973" y="4057903"/>
            <a:ext cx="2402840" cy="1802764"/>
          </a:xfrm>
          <a:custGeom>
            <a:avLst/>
            <a:gdLst/>
            <a:ahLst/>
            <a:cxnLst/>
            <a:rect l="l" t="t" r="r" b="b"/>
            <a:pathLst>
              <a:path w="2402840" h="1802764">
                <a:moveTo>
                  <a:pt x="0" y="289306"/>
                </a:moveTo>
                <a:lnTo>
                  <a:pt x="400431" y="289306"/>
                </a:lnTo>
                <a:lnTo>
                  <a:pt x="691629" y="0"/>
                </a:lnTo>
                <a:lnTo>
                  <a:pt x="1001077" y="289306"/>
                </a:lnTo>
                <a:lnTo>
                  <a:pt x="2402586" y="289306"/>
                </a:lnTo>
                <a:lnTo>
                  <a:pt x="2402586" y="541528"/>
                </a:lnTo>
                <a:lnTo>
                  <a:pt x="2402586" y="919861"/>
                </a:lnTo>
                <a:lnTo>
                  <a:pt x="2402586" y="1802638"/>
                </a:lnTo>
                <a:lnTo>
                  <a:pt x="1001077" y="1802638"/>
                </a:lnTo>
                <a:lnTo>
                  <a:pt x="400431" y="1802638"/>
                </a:lnTo>
                <a:lnTo>
                  <a:pt x="0" y="1802638"/>
                </a:lnTo>
                <a:lnTo>
                  <a:pt x="0" y="919861"/>
                </a:lnTo>
                <a:lnTo>
                  <a:pt x="0" y="541528"/>
                </a:lnTo>
                <a:lnTo>
                  <a:pt x="0" y="289306"/>
                </a:lnTo>
                <a:close/>
              </a:path>
            </a:pathLst>
          </a:custGeom>
          <a:ln w="38100">
            <a:solidFill>
              <a:srgbClr val="8D8D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09475" y="4454627"/>
            <a:ext cx="2120900" cy="1195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2011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1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16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Sourced </a:t>
            </a:r>
            <a:r>
              <a:rPr sz="16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Apache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Software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85309" y="519066"/>
            <a:ext cx="4133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3E3E3E"/>
                </a:solidFill>
              </a:rPr>
              <a:t>Timeline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4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Events</a:t>
            </a:r>
            <a:endParaRPr sz="3600"/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4367" y="2409444"/>
            <a:ext cx="544829" cy="85877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823704" y="2039111"/>
            <a:ext cx="1990725" cy="1497330"/>
          </a:xfrm>
          <a:custGeom>
            <a:avLst/>
            <a:gdLst/>
            <a:ahLst/>
            <a:cxnLst/>
            <a:rect l="l" t="t" r="r" b="b"/>
            <a:pathLst>
              <a:path w="1990725" h="1497329">
                <a:moveTo>
                  <a:pt x="0" y="0"/>
                </a:moveTo>
                <a:lnTo>
                  <a:pt x="1161034" y="0"/>
                </a:lnTo>
                <a:lnTo>
                  <a:pt x="1658620" y="0"/>
                </a:lnTo>
                <a:lnTo>
                  <a:pt x="1990344" y="0"/>
                </a:lnTo>
                <a:lnTo>
                  <a:pt x="1990344" y="764095"/>
                </a:lnTo>
                <a:lnTo>
                  <a:pt x="1990344" y="1091565"/>
                </a:lnTo>
                <a:lnTo>
                  <a:pt x="1990344" y="1309878"/>
                </a:lnTo>
                <a:lnTo>
                  <a:pt x="1658620" y="1309878"/>
                </a:lnTo>
                <a:lnTo>
                  <a:pt x="1265834" y="1496949"/>
                </a:lnTo>
                <a:lnTo>
                  <a:pt x="1161034" y="1309878"/>
                </a:lnTo>
                <a:lnTo>
                  <a:pt x="0" y="1309878"/>
                </a:lnTo>
                <a:lnTo>
                  <a:pt x="0" y="1091565"/>
                </a:lnTo>
                <a:lnTo>
                  <a:pt x="0" y="76409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02148" y="2044603"/>
            <a:ext cx="1589405" cy="1195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Today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600" spc="-3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3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ril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messages 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415" y="519066"/>
            <a:ext cx="5234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65" dirty="0">
                <a:solidFill>
                  <a:srgbClr val="3E3E3E"/>
                </a:solidFill>
              </a:rPr>
              <a:t>W</a:t>
            </a:r>
            <a:r>
              <a:rPr sz="3600" spc="-90" dirty="0">
                <a:solidFill>
                  <a:srgbClr val="3E3E3E"/>
                </a:solidFill>
              </a:rPr>
              <a:t>h</a:t>
            </a:r>
            <a:r>
              <a:rPr sz="3600" spc="-110" dirty="0">
                <a:solidFill>
                  <a:srgbClr val="3E3E3E"/>
                </a:solidFill>
              </a:rPr>
              <a:t>a</a:t>
            </a:r>
            <a:r>
              <a:rPr sz="3600" spc="20" dirty="0">
                <a:solidFill>
                  <a:srgbClr val="3E3E3E"/>
                </a:solidFill>
              </a:rPr>
              <a:t>t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535" dirty="0">
                <a:solidFill>
                  <a:srgbClr val="3E3E3E"/>
                </a:solidFill>
              </a:rPr>
              <a:t>I</a:t>
            </a:r>
            <a:r>
              <a:rPr sz="3600" spc="-90" dirty="0">
                <a:solidFill>
                  <a:srgbClr val="3E3E3E"/>
                </a:solidFill>
              </a:rPr>
              <a:t>s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40" dirty="0">
                <a:solidFill>
                  <a:srgbClr val="3E3E3E"/>
                </a:solidFill>
              </a:rPr>
              <a:t>Ap</a:t>
            </a:r>
            <a:r>
              <a:rPr sz="3600" spc="125" dirty="0">
                <a:solidFill>
                  <a:srgbClr val="3E3E3E"/>
                </a:solidFill>
              </a:rPr>
              <a:t>a</a:t>
            </a:r>
            <a:r>
              <a:rPr sz="3600" spc="180" dirty="0">
                <a:solidFill>
                  <a:srgbClr val="3E3E3E"/>
                </a:solidFill>
              </a:rPr>
              <a:t>c</a:t>
            </a:r>
            <a:r>
              <a:rPr sz="3600" spc="-60" dirty="0">
                <a:solidFill>
                  <a:srgbClr val="3E3E3E"/>
                </a:solidFill>
              </a:rPr>
              <a:t>he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35" dirty="0">
                <a:solidFill>
                  <a:srgbClr val="3E3E3E"/>
                </a:solidFill>
              </a:rPr>
              <a:t>K</a:t>
            </a:r>
            <a:r>
              <a:rPr sz="3600" spc="-105" dirty="0">
                <a:solidFill>
                  <a:srgbClr val="3E3E3E"/>
                </a:solidFill>
              </a:rPr>
              <a:t>a</a:t>
            </a:r>
            <a:r>
              <a:rPr sz="3600" spc="-30" dirty="0">
                <a:solidFill>
                  <a:srgbClr val="3E3E3E"/>
                </a:solidFill>
              </a:rPr>
              <a:t>f</a:t>
            </a:r>
            <a:r>
              <a:rPr sz="3600" spc="-90" dirty="0">
                <a:solidFill>
                  <a:srgbClr val="3E3E3E"/>
                </a:solidFill>
              </a:rPr>
              <a:t>k</a:t>
            </a:r>
            <a:r>
              <a:rPr sz="3600" spc="-229" dirty="0">
                <a:solidFill>
                  <a:srgbClr val="3E3E3E"/>
                </a:solidFill>
              </a:rPr>
              <a:t>a</a:t>
            </a:r>
            <a:r>
              <a:rPr sz="3600" spc="-45" dirty="0">
                <a:solidFill>
                  <a:srgbClr val="3E3E3E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79014" y="5329932"/>
            <a:ext cx="769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“A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high-throughput</a:t>
            </a:r>
            <a:r>
              <a:rPr sz="24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24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system.”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5164" y="1992629"/>
            <a:ext cx="705611" cy="7315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5276" y="2059289"/>
            <a:ext cx="131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Microsoft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18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5164" y="3007614"/>
            <a:ext cx="705611" cy="7315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8646" y="3073821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oD</a:t>
            </a:r>
            <a:r>
              <a:rPr sz="1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5164" y="4024121"/>
            <a:ext cx="705611" cy="7315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0248" y="4090692"/>
            <a:ext cx="84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SQL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6276" y="1992629"/>
            <a:ext cx="705611" cy="7315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41971" y="2059289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ElasticSearch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9972" y="3212348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41971" y="4229161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oop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6276" y="3008376"/>
            <a:ext cx="705611" cy="7315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6276" y="4024121"/>
            <a:ext cx="705611" cy="73151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756022" y="2016632"/>
            <a:ext cx="2680970" cy="2680335"/>
          </a:xfrm>
          <a:custGeom>
            <a:avLst/>
            <a:gdLst/>
            <a:ahLst/>
            <a:cxnLst/>
            <a:rect l="l" t="t" r="r" b="b"/>
            <a:pathLst>
              <a:path w="2680970" h="2680335">
                <a:moveTo>
                  <a:pt x="0" y="1339977"/>
                </a:moveTo>
                <a:lnTo>
                  <a:pt x="846" y="1291915"/>
                </a:lnTo>
                <a:lnTo>
                  <a:pt x="3365" y="1244280"/>
                </a:lnTo>
                <a:lnTo>
                  <a:pt x="7529" y="1197099"/>
                </a:lnTo>
                <a:lnTo>
                  <a:pt x="13310" y="1150400"/>
                </a:lnTo>
                <a:lnTo>
                  <a:pt x="20679" y="1104212"/>
                </a:lnTo>
                <a:lnTo>
                  <a:pt x="29608" y="1058563"/>
                </a:lnTo>
                <a:lnTo>
                  <a:pt x="40068" y="1013481"/>
                </a:lnTo>
                <a:lnTo>
                  <a:pt x="52032" y="968995"/>
                </a:lnTo>
                <a:lnTo>
                  <a:pt x="65470" y="925133"/>
                </a:lnTo>
                <a:lnTo>
                  <a:pt x="80355" y="881924"/>
                </a:lnTo>
                <a:lnTo>
                  <a:pt x="96657" y="839395"/>
                </a:lnTo>
                <a:lnTo>
                  <a:pt x="114350" y="797575"/>
                </a:lnTo>
                <a:lnTo>
                  <a:pt x="133404" y="756493"/>
                </a:lnTo>
                <a:lnTo>
                  <a:pt x="153791" y="716177"/>
                </a:lnTo>
                <a:lnTo>
                  <a:pt x="175482" y="676655"/>
                </a:lnTo>
                <a:lnTo>
                  <a:pt x="198450" y="637955"/>
                </a:lnTo>
                <a:lnTo>
                  <a:pt x="222666" y="600106"/>
                </a:lnTo>
                <a:lnTo>
                  <a:pt x="248102" y="563136"/>
                </a:lnTo>
                <a:lnTo>
                  <a:pt x="274729" y="527074"/>
                </a:lnTo>
                <a:lnTo>
                  <a:pt x="302519" y="491948"/>
                </a:lnTo>
                <a:lnTo>
                  <a:pt x="331443" y="457786"/>
                </a:lnTo>
                <a:lnTo>
                  <a:pt x="361473" y="424616"/>
                </a:lnTo>
                <a:lnTo>
                  <a:pt x="392582" y="392468"/>
                </a:lnTo>
                <a:lnTo>
                  <a:pt x="424740" y="361368"/>
                </a:lnTo>
                <a:lnTo>
                  <a:pt x="457919" y="331346"/>
                </a:lnTo>
                <a:lnTo>
                  <a:pt x="492091" y="302430"/>
                </a:lnTo>
                <a:lnTo>
                  <a:pt x="527227" y="274649"/>
                </a:lnTo>
                <a:lnTo>
                  <a:pt x="563300" y="248029"/>
                </a:lnTo>
                <a:lnTo>
                  <a:pt x="600280" y="222601"/>
                </a:lnTo>
                <a:lnTo>
                  <a:pt x="638140" y="198392"/>
                </a:lnTo>
                <a:lnTo>
                  <a:pt x="676850" y="175431"/>
                </a:lnTo>
                <a:lnTo>
                  <a:pt x="716384" y="153746"/>
                </a:lnTo>
                <a:lnTo>
                  <a:pt x="756711" y="133365"/>
                </a:lnTo>
                <a:lnTo>
                  <a:pt x="797805" y="114316"/>
                </a:lnTo>
                <a:lnTo>
                  <a:pt x="839637" y="96629"/>
                </a:lnTo>
                <a:lnTo>
                  <a:pt x="882177" y="80331"/>
                </a:lnTo>
                <a:lnTo>
                  <a:pt x="925399" y="65451"/>
                </a:lnTo>
                <a:lnTo>
                  <a:pt x="969273" y="52016"/>
                </a:lnTo>
                <a:lnTo>
                  <a:pt x="1013771" y="40056"/>
                </a:lnTo>
                <a:lnTo>
                  <a:pt x="1058866" y="29599"/>
                </a:lnTo>
                <a:lnTo>
                  <a:pt x="1104528" y="20673"/>
                </a:lnTo>
                <a:lnTo>
                  <a:pt x="1150729" y="13306"/>
                </a:lnTo>
                <a:lnTo>
                  <a:pt x="1197440" y="7527"/>
                </a:lnTo>
                <a:lnTo>
                  <a:pt x="1244635" y="3364"/>
                </a:lnTo>
                <a:lnTo>
                  <a:pt x="1292283" y="845"/>
                </a:lnTo>
                <a:lnTo>
                  <a:pt x="1340358" y="0"/>
                </a:lnTo>
                <a:lnTo>
                  <a:pt x="1388432" y="845"/>
                </a:lnTo>
                <a:lnTo>
                  <a:pt x="1436080" y="3364"/>
                </a:lnTo>
                <a:lnTo>
                  <a:pt x="1483275" y="7527"/>
                </a:lnTo>
                <a:lnTo>
                  <a:pt x="1529986" y="13306"/>
                </a:lnTo>
                <a:lnTo>
                  <a:pt x="1576187" y="20673"/>
                </a:lnTo>
                <a:lnTo>
                  <a:pt x="1621849" y="29599"/>
                </a:lnTo>
                <a:lnTo>
                  <a:pt x="1666944" y="40056"/>
                </a:lnTo>
                <a:lnTo>
                  <a:pt x="1711442" y="52016"/>
                </a:lnTo>
                <a:lnTo>
                  <a:pt x="1755316" y="65451"/>
                </a:lnTo>
                <a:lnTo>
                  <a:pt x="1798538" y="80331"/>
                </a:lnTo>
                <a:lnTo>
                  <a:pt x="1841078" y="96629"/>
                </a:lnTo>
                <a:lnTo>
                  <a:pt x="1882910" y="114316"/>
                </a:lnTo>
                <a:lnTo>
                  <a:pt x="1924004" y="133365"/>
                </a:lnTo>
                <a:lnTo>
                  <a:pt x="1964331" y="153746"/>
                </a:lnTo>
                <a:lnTo>
                  <a:pt x="2003865" y="175431"/>
                </a:lnTo>
                <a:lnTo>
                  <a:pt x="2042575" y="198392"/>
                </a:lnTo>
                <a:lnTo>
                  <a:pt x="2080435" y="222601"/>
                </a:lnTo>
                <a:lnTo>
                  <a:pt x="2117415" y="248029"/>
                </a:lnTo>
                <a:lnTo>
                  <a:pt x="2153488" y="274649"/>
                </a:lnTo>
                <a:lnTo>
                  <a:pt x="2188624" y="302430"/>
                </a:lnTo>
                <a:lnTo>
                  <a:pt x="2222796" y="331346"/>
                </a:lnTo>
                <a:lnTo>
                  <a:pt x="2255975" y="361368"/>
                </a:lnTo>
                <a:lnTo>
                  <a:pt x="2288133" y="392468"/>
                </a:lnTo>
                <a:lnTo>
                  <a:pt x="2319242" y="424616"/>
                </a:lnTo>
                <a:lnTo>
                  <a:pt x="2349272" y="457786"/>
                </a:lnTo>
                <a:lnTo>
                  <a:pt x="2378196" y="491948"/>
                </a:lnTo>
                <a:lnTo>
                  <a:pt x="2405986" y="527074"/>
                </a:lnTo>
                <a:lnTo>
                  <a:pt x="2432613" y="563136"/>
                </a:lnTo>
                <a:lnTo>
                  <a:pt x="2458049" y="600106"/>
                </a:lnTo>
                <a:lnTo>
                  <a:pt x="2482265" y="637955"/>
                </a:lnTo>
                <a:lnTo>
                  <a:pt x="2505233" y="676655"/>
                </a:lnTo>
                <a:lnTo>
                  <a:pt x="2526924" y="716177"/>
                </a:lnTo>
                <a:lnTo>
                  <a:pt x="2547311" y="756493"/>
                </a:lnTo>
                <a:lnTo>
                  <a:pt x="2566365" y="797575"/>
                </a:lnTo>
                <a:lnTo>
                  <a:pt x="2584058" y="839395"/>
                </a:lnTo>
                <a:lnTo>
                  <a:pt x="2600360" y="881924"/>
                </a:lnTo>
                <a:lnTo>
                  <a:pt x="2615245" y="925133"/>
                </a:lnTo>
                <a:lnTo>
                  <a:pt x="2628683" y="968995"/>
                </a:lnTo>
                <a:lnTo>
                  <a:pt x="2640647" y="1013481"/>
                </a:lnTo>
                <a:lnTo>
                  <a:pt x="2651107" y="1058563"/>
                </a:lnTo>
                <a:lnTo>
                  <a:pt x="2660036" y="1104212"/>
                </a:lnTo>
                <a:lnTo>
                  <a:pt x="2667405" y="1150400"/>
                </a:lnTo>
                <a:lnTo>
                  <a:pt x="2673186" y="1197099"/>
                </a:lnTo>
                <a:lnTo>
                  <a:pt x="2677350" y="1244280"/>
                </a:lnTo>
                <a:lnTo>
                  <a:pt x="2679869" y="1291915"/>
                </a:lnTo>
                <a:lnTo>
                  <a:pt x="2680716" y="1339977"/>
                </a:lnTo>
                <a:lnTo>
                  <a:pt x="2679869" y="1388038"/>
                </a:lnTo>
                <a:lnTo>
                  <a:pt x="2677350" y="1435673"/>
                </a:lnTo>
                <a:lnTo>
                  <a:pt x="2673186" y="1482854"/>
                </a:lnTo>
                <a:lnTo>
                  <a:pt x="2667405" y="1529553"/>
                </a:lnTo>
                <a:lnTo>
                  <a:pt x="2660036" y="1575741"/>
                </a:lnTo>
                <a:lnTo>
                  <a:pt x="2651107" y="1621390"/>
                </a:lnTo>
                <a:lnTo>
                  <a:pt x="2640647" y="1666472"/>
                </a:lnTo>
                <a:lnTo>
                  <a:pt x="2628683" y="1710958"/>
                </a:lnTo>
                <a:lnTo>
                  <a:pt x="2615245" y="1754820"/>
                </a:lnTo>
                <a:lnTo>
                  <a:pt x="2600360" y="1798029"/>
                </a:lnTo>
                <a:lnTo>
                  <a:pt x="2584058" y="1840558"/>
                </a:lnTo>
                <a:lnTo>
                  <a:pt x="2566365" y="1882378"/>
                </a:lnTo>
                <a:lnTo>
                  <a:pt x="2547311" y="1923460"/>
                </a:lnTo>
                <a:lnTo>
                  <a:pt x="2526924" y="1963776"/>
                </a:lnTo>
                <a:lnTo>
                  <a:pt x="2505233" y="2003298"/>
                </a:lnTo>
                <a:lnTo>
                  <a:pt x="2482265" y="2041998"/>
                </a:lnTo>
                <a:lnTo>
                  <a:pt x="2458049" y="2079847"/>
                </a:lnTo>
                <a:lnTo>
                  <a:pt x="2432613" y="2116817"/>
                </a:lnTo>
                <a:lnTo>
                  <a:pt x="2405986" y="2152879"/>
                </a:lnTo>
                <a:lnTo>
                  <a:pt x="2378196" y="2188005"/>
                </a:lnTo>
                <a:lnTo>
                  <a:pt x="2349272" y="2222167"/>
                </a:lnTo>
                <a:lnTo>
                  <a:pt x="2319242" y="2255337"/>
                </a:lnTo>
                <a:lnTo>
                  <a:pt x="2288133" y="2287485"/>
                </a:lnTo>
                <a:lnTo>
                  <a:pt x="2255975" y="2318585"/>
                </a:lnTo>
                <a:lnTo>
                  <a:pt x="2222796" y="2348607"/>
                </a:lnTo>
                <a:lnTo>
                  <a:pt x="2188624" y="2377523"/>
                </a:lnTo>
                <a:lnTo>
                  <a:pt x="2153488" y="2405304"/>
                </a:lnTo>
                <a:lnTo>
                  <a:pt x="2117415" y="2431924"/>
                </a:lnTo>
                <a:lnTo>
                  <a:pt x="2080435" y="2457352"/>
                </a:lnTo>
                <a:lnTo>
                  <a:pt x="2042575" y="2481561"/>
                </a:lnTo>
                <a:lnTo>
                  <a:pt x="2003865" y="2504522"/>
                </a:lnTo>
                <a:lnTo>
                  <a:pt x="1964331" y="2526207"/>
                </a:lnTo>
                <a:lnTo>
                  <a:pt x="1924004" y="2546588"/>
                </a:lnTo>
                <a:lnTo>
                  <a:pt x="1882910" y="2565637"/>
                </a:lnTo>
                <a:lnTo>
                  <a:pt x="1841078" y="2583324"/>
                </a:lnTo>
                <a:lnTo>
                  <a:pt x="1798538" y="2599622"/>
                </a:lnTo>
                <a:lnTo>
                  <a:pt x="1755316" y="2614502"/>
                </a:lnTo>
                <a:lnTo>
                  <a:pt x="1711442" y="2627937"/>
                </a:lnTo>
                <a:lnTo>
                  <a:pt x="1666944" y="2639897"/>
                </a:lnTo>
                <a:lnTo>
                  <a:pt x="1621849" y="2650354"/>
                </a:lnTo>
                <a:lnTo>
                  <a:pt x="1576187" y="2659280"/>
                </a:lnTo>
                <a:lnTo>
                  <a:pt x="1529986" y="2666647"/>
                </a:lnTo>
                <a:lnTo>
                  <a:pt x="1483275" y="2672426"/>
                </a:lnTo>
                <a:lnTo>
                  <a:pt x="1436080" y="2676589"/>
                </a:lnTo>
                <a:lnTo>
                  <a:pt x="1388432" y="2679108"/>
                </a:lnTo>
                <a:lnTo>
                  <a:pt x="1340358" y="2679954"/>
                </a:lnTo>
                <a:lnTo>
                  <a:pt x="1292283" y="2679108"/>
                </a:lnTo>
                <a:lnTo>
                  <a:pt x="1244635" y="2676589"/>
                </a:lnTo>
                <a:lnTo>
                  <a:pt x="1197440" y="2672426"/>
                </a:lnTo>
                <a:lnTo>
                  <a:pt x="1150729" y="2666647"/>
                </a:lnTo>
                <a:lnTo>
                  <a:pt x="1104528" y="2659280"/>
                </a:lnTo>
                <a:lnTo>
                  <a:pt x="1058866" y="2650354"/>
                </a:lnTo>
                <a:lnTo>
                  <a:pt x="1013771" y="2639897"/>
                </a:lnTo>
                <a:lnTo>
                  <a:pt x="969273" y="2627937"/>
                </a:lnTo>
                <a:lnTo>
                  <a:pt x="925399" y="2614502"/>
                </a:lnTo>
                <a:lnTo>
                  <a:pt x="882177" y="2599622"/>
                </a:lnTo>
                <a:lnTo>
                  <a:pt x="839637" y="2583324"/>
                </a:lnTo>
                <a:lnTo>
                  <a:pt x="797805" y="2565637"/>
                </a:lnTo>
                <a:lnTo>
                  <a:pt x="756711" y="2546588"/>
                </a:lnTo>
                <a:lnTo>
                  <a:pt x="716384" y="2526207"/>
                </a:lnTo>
                <a:lnTo>
                  <a:pt x="676850" y="2504522"/>
                </a:lnTo>
                <a:lnTo>
                  <a:pt x="638140" y="2481561"/>
                </a:lnTo>
                <a:lnTo>
                  <a:pt x="600280" y="2457352"/>
                </a:lnTo>
                <a:lnTo>
                  <a:pt x="563300" y="2431924"/>
                </a:lnTo>
                <a:lnTo>
                  <a:pt x="527227" y="2405304"/>
                </a:lnTo>
                <a:lnTo>
                  <a:pt x="492091" y="2377523"/>
                </a:lnTo>
                <a:lnTo>
                  <a:pt x="457919" y="2348607"/>
                </a:lnTo>
                <a:lnTo>
                  <a:pt x="424740" y="2318585"/>
                </a:lnTo>
                <a:lnTo>
                  <a:pt x="392582" y="2287485"/>
                </a:lnTo>
                <a:lnTo>
                  <a:pt x="361473" y="2255337"/>
                </a:lnTo>
                <a:lnTo>
                  <a:pt x="331443" y="2222167"/>
                </a:lnTo>
                <a:lnTo>
                  <a:pt x="302519" y="2188005"/>
                </a:lnTo>
                <a:lnTo>
                  <a:pt x="274729" y="2152879"/>
                </a:lnTo>
                <a:lnTo>
                  <a:pt x="248102" y="2116817"/>
                </a:lnTo>
                <a:lnTo>
                  <a:pt x="222666" y="2079847"/>
                </a:lnTo>
                <a:lnTo>
                  <a:pt x="198450" y="2041998"/>
                </a:lnTo>
                <a:lnTo>
                  <a:pt x="175482" y="2003298"/>
                </a:lnTo>
                <a:lnTo>
                  <a:pt x="153791" y="1963776"/>
                </a:lnTo>
                <a:lnTo>
                  <a:pt x="133404" y="1923460"/>
                </a:lnTo>
                <a:lnTo>
                  <a:pt x="114350" y="1882378"/>
                </a:lnTo>
                <a:lnTo>
                  <a:pt x="96657" y="1840558"/>
                </a:lnTo>
                <a:lnTo>
                  <a:pt x="80355" y="1798029"/>
                </a:lnTo>
                <a:lnTo>
                  <a:pt x="65470" y="1754820"/>
                </a:lnTo>
                <a:lnTo>
                  <a:pt x="52032" y="1710958"/>
                </a:lnTo>
                <a:lnTo>
                  <a:pt x="40068" y="1666472"/>
                </a:lnTo>
                <a:lnTo>
                  <a:pt x="29608" y="1621390"/>
                </a:lnTo>
                <a:lnTo>
                  <a:pt x="20679" y="1575741"/>
                </a:lnTo>
                <a:lnTo>
                  <a:pt x="13310" y="1529553"/>
                </a:lnTo>
                <a:lnTo>
                  <a:pt x="7529" y="1482854"/>
                </a:lnTo>
                <a:lnTo>
                  <a:pt x="3365" y="1435673"/>
                </a:lnTo>
                <a:lnTo>
                  <a:pt x="846" y="1388038"/>
                </a:lnTo>
                <a:lnTo>
                  <a:pt x="0" y="1339977"/>
                </a:lnTo>
                <a:close/>
              </a:path>
            </a:pathLst>
          </a:custGeom>
          <a:ln w="51053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197886" y="3940839"/>
            <a:ext cx="1797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128" y="2358389"/>
            <a:ext cx="1343025" cy="535305"/>
          </a:xfrm>
          <a:custGeom>
            <a:avLst/>
            <a:gdLst/>
            <a:ahLst/>
            <a:cxnLst/>
            <a:rect l="l" t="t" r="r" b="b"/>
            <a:pathLst>
              <a:path w="1343025" h="535305">
                <a:moveTo>
                  <a:pt x="0" y="0"/>
                </a:moveTo>
                <a:lnTo>
                  <a:pt x="1342669" y="535089"/>
                </a:lnTo>
              </a:path>
            </a:pathLst>
          </a:custGeom>
          <a:ln w="38100">
            <a:solidFill>
              <a:srgbClr val="675B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0128" y="3368040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643" y="0"/>
                </a:lnTo>
              </a:path>
            </a:pathLst>
          </a:custGeom>
          <a:ln w="38100">
            <a:solidFill>
              <a:srgbClr val="675B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10128" y="3799334"/>
            <a:ext cx="1343025" cy="535305"/>
          </a:xfrm>
          <a:custGeom>
            <a:avLst/>
            <a:gdLst/>
            <a:ahLst/>
            <a:cxnLst/>
            <a:rect l="l" t="t" r="r" b="b"/>
            <a:pathLst>
              <a:path w="1343025" h="535304">
                <a:moveTo>
                  <a:pt x="0" y="535089"/>
                </a:moveTo>
                <a:lnTo>
                  <a:pt x="1342669" y="0"/>
                </a:lnTo>
              </a:path>
            </a:pathLst>
          </a:custGeom>
          <a:ln w="38100">
            <a:solidFill>
              <a:srgbClr val="675B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79608" y="2358389"/>
            <a:ext cx="1343025" cy="535305"/>
          </a:xfrm>
          <a:custGeom>
            <a:avLst/>
            <a:gdLst/>
            <a:ahLst/>
            <a:cxnLst/>
            <a:rect l="l" t="t" r="r" b="b"/>
            <a:pathLst>
              <a:path w="1343025" h="535305">
                <a:moveTo>
                  <a:pt x="1342669" y="0"/>
                </a:moveTo>
                <a:lnTo>
                  <a:pt x="0" y="535089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49715" y="3368040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126164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79608" y="3799334"/>
            <a:ext cx="1343025" cy="535305"/>
          </a:xfrm>
          <a:custGeom>
            <a:avLst/>
            <a:gdLst/>
            <a:ahLst/>
            <a:cxnLst/>
            <a:rect l="l" t="t" r="r" b="b"/>
            <a:pathLst>
              <a:path w="1343025" h="535304">
                <a:moveTo>
                  <a:pt x="1342669" y="535089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300" y="2237994"/>
            <a:ext cx="1298854" cy="178189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785" y="452278"/>
            <a:ext cx="5410200" cy="1120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600" spc="80" dirty="0">
                <a:solidFill>
                  <a:srgbClr val="3E3E3E"/>
                </a:solidFill>
              </a:rPr>
              <a:t>Apache</a:t>
            </a:r>
            <a:r>
              <a:rPr sz="3600" spc="-240" dirty="0">
                <a:solidFill>
                  <a:srgbClr val="3E3E3E"/>
                </a:solidFill>
              </a:rPr>
              <a:t> </a:t>
            </a:r>
            <a:r>
              <a:rPr sz="3600" spc="-55" dirty="0">
                <a:solidFill>
                  <a:srgbClr val="3E3E3E"/>
                </a:solidFill>
              </a:rPr>
              <a:t>Kafka</a:t>
            </a:r>
            <a:r>
              <a:rPr sz="3600" spc="-245" dirty="0">
                <a:solidFill>
                  <a:srgbClr val="3E3E3E"/>
                </a:solidFill>
              </a:rPr>
              <a:t> </a:t>
            </a:r>
            <a:r>
              <a:rPr sz="3600" spc="80" dirty="0">
                <a:solidFill>
                  <a:srgbClr val="3E3E3E"/>
                </a:solidFill>
              </a:rPr>
              <a:t>Adoption</a:t>
            </a:r>
            <a:endParaRPr sz="3600"/>
          </a:p>
          <a:p>
            <a:pPr marR="252730" algn="ctr">
              <a:lnSpc>
                <a:spcPct val="100000"/>
              </a:lnSpc>
              <a:spcBef>
                <a:spcPts val="410"/>
              </a:spcBef>
            </a:pPr>
            <a:r>
              <a:rPr sz="2800" spc="20" dirty="0">
                <a:solidFill>
                  <a:srgbClr val="3E3E3E"/>
                </a:solidFill>
              </a:rPr>
              <a:t>7X</a:t>
            </a:r>
            <a:r>
              <a:rPr sz="2800" spc="-185" dirty="0">
                <a:solidFill>
                  <a:srgbClr val="3E3E3E"/>
                </a:solidFill>
              </a:rPr>
              <a:t> </a:t>
            </a:r>
            <a:r>
              <a:rPr sz="2800" spc="10" dirty="0">
                <a:solidFill>
                  <a:srgbClr val="3E3E3E"/>
                </a:solidFill>
              </a:rPr>
              <a:t>since</a:t>
            </a:r>
            <a:r>
              <a:rPr sz="2800" spc="-195" dirty="0">
                <a:solidFill>
                  <a:srgbClr val="3E3E3E"/>
                </a:solidFill>
              </a:rPr>
              <a:t> </a:t>
            </a:r>
            <a:r>
              <a:rPr sz="2800" spc="-135" dirty="0">
                <a:solidFill>
                  <a:srgbClr val="3E3E3E"/>
                </a:solidFill>
              </a:rPr>
              <a:t>2015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5149" y="2842735"/>
            <a:ext cx="179578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Yahoo 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Etsy </a:t>
            </a:r>
            <a:r>
              <a:rPr sz="2800" spc="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Microsoft </a:t>
            </a:r>
            <a:r>
              <a:rPr sz="2800" spc="-969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Bing </a:t>
            </a:r>
            <a:r>
              <a:rPr sz="2800" spc="2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800" spc="-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800" spc="-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3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himp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8257" y="2842379"/>
            <a:ext cx="275145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0675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Uber </a:t>
            </a:r>
            <a:r>
              <a:rPr sz="2800" spc="2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4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3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sz="2800" spc="-8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Goldman</a:t>
            </a:r>
            <a:r>
              <a:rPr sz="2800" spc="-2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Sachs </a:t>
            </a:r>
            <a:r>
              <a:rPr sz="2800" spc="-969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Netflix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PayPal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3238" y="2842023"/>
            <a:ext cx="159702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Square </a:t>
            </a:r>
            <a:r>
              <a:rPr sz="2800" spc="-5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6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rse</a:t>
            </a:r>
            <a:r>
              <a:rPr sz="2800" spc="-15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800" spc="-8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IBM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233045">
              <a:lnSpc>
                <a:spcPts val="3360"/>
              </a:lnSpc>
              <a:spcBef>
                <a:spcPts val="100"/>
              </a:spcBef>
            </a:pPr>
            <a:r>
              <a:rPr sz="2800" spc="18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4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5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0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800" spc="-4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Twitter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9952" y="2841667"/>
            <a:ext cx="197167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Airbnb </a:t>
            </a:r>
            <a:r>
              <a:rPr sz="2800" spc="5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Spotify </a:t>
            </a:r>
            <a:r>
              <a:rPr sz="2800" spc="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Ancestry </a:t>
            </a:r>
            <a:r>
              <a:rPr sz="2800" spc="2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LinkedIn </a:t>
            </a:r>
            <a:r>
              <a:rPr sz="2800" spc="-6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2800" spc="-1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3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8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6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4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spc="95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10" dirty="0">
                <a:solidFill>
                  <a:srgbClr val="A7A8A7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Kafka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30" dirty="0"/>
              <a:t> </a:t>
            </a:r>
            <a:r>
              <a:rPr spc="30" dirty="0"/>
              <a:t>distributed</a:t>
            </a:r>
            <a:r>
              <a:rPr spc="-130" dirty="0"/>
              <a:t> </a:t>
            </a:r>
            <a:r>
              <a:rPr dirty="0"/>
              <a:t>messaging</a:t>
            </a:r>
            <a:r>
              <a:rPr spc="-130" dirty="0"/>
              <a:t> </a:t>
            </a:r>
            <a:r>
              <a:rPr spc="-20" dirty="0"/>
              <a:t>system</a:t>
            </a:r>
            <a:endParaRPr spc="-20" dirty="0"/>
          </a:p>
          <a:p>
            <a:pPr marL="4457700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Designed</a:t>
            </a:r>
            <a:r>
              <a:rPr spc="-125" dirty="0"/>
              <a:t> </a:t>
            </a:r>
            <a:r>
              <a:rPr spc="75" dirty="0"/>
              <a:t>to</a:t>
            </a:r>
            <a:r>
              <a:rPr spc="-120" dirty="0"/>
              <a:t> </a:t>
            </a:r>
            <a:r>
              <a:rPr spc="15" dirty="0"/>
              <a:t>move</a:t>
            </a:r>
            <a:r>
              <a:rPr spc="-120" dirty="0"/>
              <a:t> </a:t>
            </a:r>
            <a:r>
              <a:rPr spc="15" dirty="0"/>
              <a:t>data</a:t>
            </a:r>
            <a:r>
              <a:rPr spc="-120" dirty="0"/>
              <a:t> </a:t>
            </a:r>
            <a:r>
              <a:rPr dirty="0"/>
              <a:t>at</a:t>
            </a:r>
            <a:r>
              <a:rPr spc="-120" dirty="0"/>
              <a:t> </a:t>
            </a:r>
            <a:r>
              <a:rPr spc="15" dirty="0"/>
              <a:t>high</a:t>
            </a:r>
            <a:r>
              <a:rPr spc="-120" dirty="0"/>
              <a:t> </a:t>
            </a:r>
            <a:r>
              <a:rPr dirty="0"/>
              <a:t>volumes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0" marR="46672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Addresses</a:t>
            </a:r>
            <a:r>
              <a:rPr spc="-125" dirty="0"/>
              <a:t> </a:t>
            </a:r>
            <a:r>
              <a:rPr spc="20" dirty="0"/>
              <a:t>shortcomings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15" dirty="0"/>
              <a:t>traditional </a:t>
            </a:r>
            <a:r>
              <a:rPr spc="-830" dirty="0"/>
              <a:t> </a:t>
            </a:r>
            <a:r>
              <a:rPr spc="15" dirty="0"/>
              <a:t>data</a:t>
            </a:r>
            <a:r>
              <a:rPr spc="-114" dirty="0"/>
              <a:t> </a:t>
            </a:r>
            <a:r>
              <a:rPr spc="-15" dirty="0"/>
              <a:t>movement</a:t>
            </a:r>
            <a:r>
              <a:rPr spc="-145" dirty="0"/>
              <a:t> </a:t>
            </a:r>
            <a:r>
              <a:rPr spc="40" dirty="0"/>
              <a:t>tools</a:t>
            </a:r>
            <a:r>
              <a:rPr spc="-135" dirty="0"/>
              <a:t> </a:t>
            </a:r>
            <a:r>
              <a:rPr spc="15" dirty="0"/>
              <a:t>and</a:t>
            </a:r>
            <a:r>
              <a:rPr spc="-120" dirty="0"/>
              <a:t> </a:t>
            </a:r>
            <a:r>
              <a:rPr spc="25" dirty="0"/>
              <a:t>approaches</a:t>
            </a:r>
            <a:endParaRPr spc="25" dirty="0"/>
          </a:p>
          <a:p>
            <a:pPr marL="4622800" marR="604520">
              <a:lnSpc>
                <a:spcPct val="100000"/>
              </a:lnSpc>
              <a:spcBef>
                <a:spcPts val="1800"/>
              </a:spcBef>
            </a:pPr>
            <a:r>
              <a:rPr spc="-20" dirty="0"/>
              <a:t>Invented</a:t>
            </a:r>
            <a:r>
              <a:rPr spc="-125" dirty="0"/>
              <a:t> </a:t>
            </a:r>
            <a:r>
              <a:rPr spc="60" dirty="0"/>
              <a:t>by</a:t>
            </a:r>
            <a:r>
              <a:rPr spc="-125" dirty="0"/>
              <a:t> </a:t>
            </a:r>
            <a:r>
              <a:rPr spc="-10" dirty="0"/>
              <a:t>LinkedIn</a:t>
            </a:r>
            <a:r>
              <a:rPr spc="-125" dirty="0"/>
              <a:t> </a:t>
            </a:r>
            <a:r>
              <a:rPr spc="75" dirty="0"/>
              <a:t>to</a:t>
            </a:r>
            <a:r>
              <a:rPr spc="-125" dirty="0"/>
              <a:t> </a:t>
            </a:r>
            <a:r>
              <a:rPr spc="5" dirty="0"/>
              <a:t>address</a:t>
            </a:r>
            <a:r>
              <a:rPr spc="-125" dirty="0"/>
              <a:t> </a:t>
            </a:r>
            <a:r>
              <a:rPr spc="15" dirty="0"/>
              <a:t>data </a:t>
            </a:r>
            <a:r>
              <a:rPr spc="-825" dirty="0"/>
              <a:t> </a:t>
            </a:r>
            <a:r>
              <a:rPr spc="30" dirty="0"/>
              <a:t>growth </a:t>
            </a:r>
            <a:r>
              <a:rPr spc="-30" dirty="0"/>
              <a:t>issues </a:t>
            </a:r>
            <a:r>
              <a:rPr spc="25" dirty="0"/>
              <a:t>common </a:t>
            </a:r>
            <a:r>
              <a:rPr spc="60" dirty="0"/>
              <a:t>to </a:t>
            </a:r>
            <a:r>
              <a:rPr spc="-40" dirty="0"/>
              <a:t>many </a:t>
            </a:r>
            <a:r>
              <a:rPr spc="-35" dirty="0"/>
              <a:t> </a:t>
            </a:r>
            <a:r>
              <a:rPr spc="-5" dirty="0"/>
              <a:t>enterprises</a:t>
            </a:r>
            <a:endParaRPr spc="-5" dirty="0"/>
          </a:p>
          <a:p>
            <a:pPr marL="4622800" marR="433070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Open-sourced</a:t>
            </a:r>
            <a:r>
              <a:rPr spc="-140" dirty="0"/>
              <a:t> </a:t>
            </a:r>
            <a:r>
              <a:rPr spc="5" dirty="0"/>
              <a:t>under</a:t>
            </a:r>
            <a:r>
              <a:rPr spc="-140" dirty="0"/>
              <a:t> </a:t>
            </a:r>
            <a:r>
              <a:rPr spc="70" dirty="0"/>
              <a:t>Apache</a:t>
            </a:r>
            <a:r>
              <a:rPr spc="-114" dirty="0"/>
              <a:t> </a:t>
            </a:r>
            <a:r>
              <a:rPr spc="5" dirty="0"/>
              <a:t>Software </a:t>
            </a:r>
            <a:r>
              <a:rPr spc="-830" dirty="0"/>
              <a:t> </a:t>
            </a:r>
            <a:r>
              <a:rPr spc="40" dirty="0"/>
              <a:t>Foundation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14" dirty="0"/>
              <a:t> </a:t>
            </a:r>
            <a:r>
              <a:rPr spc="-125" dirty="0"/>
              <a:t>2012</a:t>
            </a:r>
            <a:endParaRPr spc="-125" dirty="0"/>
          </a:p>
          <a:p>
            <a:pPr marL="4622800" marR="5080" indent="-63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First-choice</a:t>
            </a:r>
            <a:r>
              <a:rPr spc="-100" dirty="0"/>
              <a:t> </a:t>
            </a:r>
            <a:r>
              <a:rPr spc="55" dirty="0"/>
              <a:t>adoption</a:t>
            </a:r>
            <a:r>
              <a:rPr spc="-110" dirty="0"/>
              <a:t> </a:t>
            </a:r>
            <a:r>
              <a:rPr spc="35" dirty="0"/>
              <a:t>for</a:t>
            </a:r>
            <a:r>
              <a:rPr spc="-120" dirty="0"/>
              <a:t> </a:t>
            </a:r>
            <a:r>
              <a:rPr spc="15" dirty="0"/>
              <a:t>data</a:t>
            </a:r>
            <a:r>
              <a:rPr spc="-105" dirty="0"/>
              <a:t> </a:t>
            </a:r>
            <a:r>
              <a:rPr spc="-15" dirty="0"/>
              <a:t>movement </a:t>
            </a:r>
            <a:r>
              <a:rPr spc="-825" dirty="0"/>
              <a:t> </a:t>
            </a:r>
            <a:r>
              <a:rPr spc="35" dirty="0"/>
              <a:t>for </a:t>
            </a:r>
            <a:r>
              <a:rPr dirty="0"/>
              <a:t>hundreds </a:t>
            </a:r>
            <a:r>
              <a:rPr spc="85" dirty="0"/>
              <a:t>of </a:t>
            </a:r>
            <a:r>
              <a:rPr dirty="0"/>
              <a:t>enterprise </a:t>
            </a:r>
            <a:r>
              <a:rPr spc="15" dirty="0"/>
              <a:t>and </a:t>
            </a:r>
            <a:r>
              <a:rPr spc="-15" dirty="0"/>
              <a:t>internet- </a:t>
            </a:r>
            <a:r>
              <a:rPr spc="-10" dirty="0"/>
              <a:t> </a:t>
            </a:r>
            <a:r>
              <a:rPr spc="10" dirty="0"/>
              <a:t>scale</a:t>
            </a:r>
            <a:r>
              <a:rPr spc="-110" dirty="0"/>
              <a:t> </a:t>
            </a:r>
            <a:r>
              <a:rPr spc="20" dirty="0"/>
              <a:t>companies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3637" y="2775459"/>
            <a:ext cx="1351096" cy="13511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72350" y="3239261"/>
            <a:ext cx="1297305" cy="4000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5905" y="519066"/>
            <a:ext cx="8312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</a:rPr>
              <a:t>What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Typical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Enterprise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35" dirty="0">
                <a:solidFill>
                  <a:srgbClr val="3E3E3E"/>
                </a:solidFill>
              </a:rPr>
              <a:t>Looks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Like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481328"/>
            <a:ext cx="678941" cy="7482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542" y="1481328"/>
            <a:ext cx="678941" cy="7482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5473" y="1481328"/>
            <a:ext cx="679703" cy="7482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168" y="1481328"/>
            <a:ext cx="678941" cy="7482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861" y="1481328"/>
            <a:ext cx="678941" cy="7482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3556" y="1481328"/>
            <a:ext cx="678941" cy="7482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9908" y="2990088"/>
            <a:ext cx="867155" cy="8983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8747" y="3053333"/>
            <a:ext cx="919733" cy="7719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990088"/>
            <a:ext cx="867155" cy="8983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68406" y="3055620"/>
            <a:ext cx="770381" cy="76809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799082" y="2338577"/>
            <a:ext cx="9481820" cy="2653030"/>
            <a:chOff x="1799082" y="2338577"/>
            <a:chExt cx="9481820" cy="2653030"/>
          </a:xfrm>
        </p:grpSpPr>
        <p:sp>
          <p:nvSpPr>
            <p:cNvPr id="16" name="object 16"/>
            <p:cNvSpPr/>
            <p:nvPr/>
          </p:nvSpPr>
          <p:spPr>
            <a:xfrm>
              <a:off x="1805559" y="2351150"/>
              <a:ext cx="9468485" cy="518795"/>
            </a:xfrm>
            <a:custGeom>
              <a:avLst/>
              <a:gdLst/>
              <a:ahLst/>
              <a:cxnLst/>
              <a:rect l="l" t="t" r="r" b="b"/>
              <a:pathLst>
                <a:path w="9468485" h="518794">
                  <a:moveTo>
                    <a:pt x="0" y="0"/>
                  </a:moveTo>
                  <a:lnTo>
                    <a:pt x="177914" y="518325"/>
                  </a:lnTo>
                </a:path>
                <a:path w="9468485" h="518794">
                  <a:moveTo>
                    <a:pt x="0" y="0"/>
                  </a:moveTo>
                  <a:lnTo>
                    <a:pt x="2353322" y="512254"/>
                  </a:lnTo>
                </a:path>
                <a:path w="9468485" h="518794">
                  <a:moveTo>
                    <a:pt x="0" y="0"/>
                  </a:moveTo>
                  <a:lnTo>
                    <a:pt x="4803622" y="512254"/>
                  </a:lnTo>
                </a:path>
                <a:path w="9468485" h="518794">
                  <a:moveTo>
                    <a:pt x="0" y="0"/>
                  </a:moveTo>
                  <a:lnTo>
                    <a:pt x="7096074" y="512254"/>
                  </a:lnTo>
                </a:path>
                <a:path w="9468485" h="518794">
                  <a:moveTo>
                    <a:pt x="0" y="0"/>
                  </a:moveTo>
                  <a:lnTo>
                    <a:pt x="9467951" y="512254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83872" y="2351150"/>
              <a:ext cx="1554480" cy="518795"/>
            </a:xfrm>
            <a:custGeom>
              <a:avLst/>
              <a:gdLst/>
              <a:ahLst/>
              <a:cxnLst/>
              <a:rect l="l" t="t" r="r" b="b"/>
              <a:pathLst>
                <a:path w="1554479" h="518794">
                  <a:moveTo>
                    <a:pt x="1554124" y="0"/>
                  </a:moveTo>
                  <a:lnTo>
                    <a:pt x="0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37585" y="2351150"/>
              <a:ext cx="7736205" cy="512445"/>
            </a:xfrm>
            <a:custGeom>
              <a:avLst/>
              <a:gdLst/>
              <a:ahLst/>
              <a:cxnLst/>
              <a:rect l="l" t="t" r="r" b="b"/>
              <a:pathLst>
                <a:path w="7736205" h="512444">
                  <a:moveTo>
                    <a:pt x="0" y="0"/>
                  </a:moveTo>
                  <a:lnTo>
                    <a:pt x="621284" y="512254"/>
                  </a:lnTo>
                </a:path>
                <a:path w="7736205" h="512444">
                  <a:moveTo>
                    <a:pt x="0" y="0"/>
                  </a:moveTo>
                  <a:lnTo>
                    <a:pt x="3071583" y="512254"/>
                  </a:lnTo>
                </a:path>
                <a:path w="7736205" h="512444">
                  <a:moveTo>
                    <a:pt x="0" y="0"/>
                  </a:moveTo>
                  <a:lnTo>
                    <a:pt x="5364022" y="512254"/>
                  </a:lnTo>
                </a:path>
                <a:path w="7736205" h="512444">
                  <a:moveTo>
                    <a:pt x="0" y="0"/>
                  </a:moveTo>
                  <a:lnTo>
                    <a:pt x="7735900" y="512254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83869" y="2345054"/>
              <a:ext cx="9290050" cy="524510"/>
            </a:xfrm>
            <a:custGeom>
              <a:avLst/>
              <a:gdLst/>
              <a:ahLst/>
              <a:cxnLst/>
              <a:rect l="l" t="t" r="r" b="b"/>
              <a:pathLst>
                <a:path w="9290050" h="524510">
                  <a:moveTo>
                    <a:pt x="3294976" y="0"/>
                  </a:moveTo>
                  <a:lnTo>
                    <a:pt x="0" y="524395"/>
                  </a:lnTo>
                </a:path>
                <a:path w="9290050" h="524510">
                  <a:moveTo>
                    <a:pt x="3294976" y="0"/>
                  </a:moveTo>
                  <a:lnTo>
                    <a:pt x="2175408" y="518325"/>
                  </a:lnTo>
                </a:path>
                <a:path w="9290050" h="524510">
                  <a:moveTo>
                    <a:pt x="3294976" y="0"/>
                  </a:moveTo>
                  <a:lnTo>
                    <a:pt x="4625708" y="518325"/>
                  </a:lnTo>
                </a:path>
                <a:path w="9290050" h="524510">
                  <a:moveTo>
                    <a:pt x="3294976" y="0"/>
                  </a:moveTo>
                  <a:lnTo>
                    <a:pt x="6918147" y="518325"/>
                  </a:lnTo>
                </a:path>
                <a:path w="9290050" h="524510">
                  <a:moveTo>
                    <a:pt x="3294976" y="0"/>
                  </a:moveTo>
                  <a:lnTo>
                    <a:pt x="9290024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83868" y="2345054"/>
              <a:ext cx="5027295" cy="524510"/>
            </a:xfrm>
            <a:custGeom>
              <a:avLst/>
              <a:gdLst/>
              <a:ahLst/>
              <a:cxnLst/>
              <a:rect l="l" t="t" r="r" b="b"/>
              <a:pathLst>
                <a:path w="5027295" h="524510">
                  <a:moveTo>
                    <a:pt x="5027028" y="0"/>
                  </a:moveTo>
                  <a:lnTo>
                    <a:pt x="0" y="524395"/>
                  </a:lnTo>
                </a:path>
                <a:path w="5027295" h="524510">
                  <a:moveTo>
                    <a:pt x="5027028" y="0"/>
                  </a:moveTo>
                  <a:lnTo>
                    <a:pt x="2175408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09208" y="2345054"/>
              <a:ext cx="401320" cy="518795"/>
            </a:xfrm>
            <a:custGeom>
              <a:avLst/>
              <a:gdLst/>
              <a:ahLst/>
              <a:cxnLst/>
              <a:rect l="l" t="t" r="r" b="b"/>
              <a:pathLst>
                <a:path w="401320" h="518794">
                  <a:moveTo>
                    <a:pt x="401320" y="0"/>
                  </a:moveTo>
                  <a:lnTo>
                    <a:pt x="0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10780" y="2345054"/>
              <a:ext cx="4263390" cy="518795"/>
            </a:xfrm>
            <a:custGeom>
              <a:avLst/>
              <a:gdLst/>
              <a:ahLst/>
              <a:cxnLst/>
              <a:rect l="l" t="t" r="r" b="b"/>
              <a:pathLst>
                <a:path w="4263390" h="518794">
                  <a:moveTo>
                    <a:pt x="0" y="0"/>
                  </a:moveTo>
                  <a:lnTo>
                    <a:pt x="1891118" y="518325"/>
                  </a:lnTo>
                </a:path>
                <a:path w="4263390" h="518794">
                  <a:moveTo>
                    <a:pt x="0" y="0"/>
                  </a:moveTo>
                  <a:lnTo>
                    <a:pt x="4262996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83872" y="2345054"/>
              <a:ext cx="6765290" cy="524510"/>
            </a:xfrm>
            <a:custGeom>
              <a:avLst/>
              <a:gdLst/>
              <a:ahLst/>
              <a:cxnLst/>
              <a:rect l="l" t="t" r="r" b="b"/>
              <a:pathLst>
                <a:path w="6765290" h="524510">
                  <a:moveTo>
                    <a:pt x="6764959" y="0"/>
                  </a:moveTo>
                  <a:lnTo>
                    <a:pt x="0" y="52439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09212" y="2345054"/>
              <a:ext cx="2139315" cy="518795"/>
            </a:xfrm>
            <a:custGeom>
              <a:avLst/>
              <a:gdLst/>
              <a:ahLst/>
              <a:cxnLst/>
              <a:rect l="l" t="t" r="r" b="b"/>
              <a:pathLst>
                <a:path w="2139315" h="518794">
                  <a:moveTo>
                    <a:pt x="2139251" y="0"/>
                  </a:moveTo>
                  <a:lnTo>
                    <a:pt x="0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59380" y="2345054"/>
              <a:ext cx="4742815" cy="518795"/>
            </a:xfrm>
            <a:custGeom>
              <a:avLst/>
              <a:gdLst/>
              <a:ahLst/>
              <a:cxnLst/>
              <a:rect l="l" t="t" r="r" b="b"/>
              <a:pathLst>
                <a:path w="4742815" h="518794">
                  <a:moveTo>
                    <a:pt x="4589551" y="0"/>
                  </a:moveTo>
                  <a:lnTo>
                    <a:pt x="0" y="518325"/>
                  </a:lnTo>
                </a:path>
                <a:path w="4742815" h="518794">
                  <a:moveTo>
                    <a:pt x="4589551" y="0"/>
                  </a:moveTo>
                  <a:lnTo>
                    <a:pt x="4742738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480928" y="2345054"/>
              <a:ext cx="793115" cy="518795"/>
            </a:xfrm>
            <a:custGeom>
              <a:avLst/>
              <a:gdLst/>
              <a:ahLst/>
              <a:cxnLst/>
              <a:rect l="l" t="t" r="r" b="b"/>
              <a:pathLst>
                <a:path w="793115" h="518794">
                  <a:moveTo>
                    <a:pt x="0" y="0"/>
                  </a:moveTo>
                  <a:lnTo>
                    <a:pt x="793013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48902" y="2345054"/>
              <a:ext cx="2525395" cy="518795"/>
            </a:xfrm>
            <a:custGeom>
              <a:avLst/>
              <a:gdLst/>
              <a:ahLst/>
              <a:cxnLst/>
              <a:rect l="l" t="t" r="r" b="b"/>
              <a:pathLst>
                <a:path w="2525395" h="518794">
                  <a:moveTo>
                    <a:pt x="0" y="0"/>
                  </a:moveTo>
                  <a:lnTo>
                    <a:pt x="2525064" y="518325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02064" y="2345054"/>
              <a:ext cx="1579245" cy="518795"/>
            </a:xfrm>
            <a:custGeom>
              <a:avLst/>
              <a:gdLst/>
              <a:ahLst/>
              <a:cxnLst/>
              <a:rect l="l" t="t" r="r" b="b"/>
              <a:pathLst>
                <a:path w="1579245" h="518794">
                  <a:moveTo>
                    <a:pt x="0" y="518325"/>
                  </a:moveTo>
                  <a:lnTo>
                    <a:pt x="1578864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09207" y="2345054"/>
              <a:ext cx="3871595" cy="518795"/>
            </a:xfrm>
            <a:custGeom>
              <a:avLst/>
              <a:gdLst/>
              <a:ahLst/>
              <a:cxnLst/>
              <a:rect l="l" t="t" r="r" b="b"/>
              <a:pathLst>
                <a:path w="3871595" h="518794">
                  <a:moveTo>
                    <a:pt x="0" y="518325"/>
                  </a:moveTo>
                  <a:lnTo>
                    <a:pt x="3871302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59377" y="2345054"/>
              <a:ext cx="6322060" cy="518795"/>
            </a:xfrm>
            <a:custGeom>
              <a:avLst/>
              <a:gdLst/>
              <a:ahLst/>
              <a:cxnLst/>
              <a:rect l="l" t="t" r="r" b="b"/>
              <a:pathLst>
                <a:path w="6322059" h="518794">
                  <a:moveTo>
                    <a:pt x="0" y="518325"/>
                  </a:moveTo>
                  <a:lnTo>
                    <a:pt x="6321602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83867" y="2345058"/>
              <a:ext cx="8497570" cy="524510"/>
            </a:xfrm>
            <a:custGeom>
              <a:avLst/>
              <a:gdLst/>
              <a:ahLst/>
              <a:cxnLst/>
              <a:rect l="l" t="t" r="r" b="b"/>
              <a:pathLst>
                <a:path w="8497570" h="524510">
                  <a:moveTo>
                    <a:pt x="0" y="524395"/>
                  </a:moveTo>
                  <a:lnTo>
                    <a:pt x="8497011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83865" y="4022214"/>
              <a:ext cx="561975" cy="962660"/>
            </a:xfrm>
            <a:custGeom>
              <a:avLst/>
              <a:gdLst/>
              <a:ahLst/>
              <a:cxnLst/>
              <a:rect l="l" t="t" r="r" b="b"/>
              <a:pathLst>
                <a:path w="561975" h="962660">
                  <a:moveTo>
                    <a:pt x="561352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59377" y="4016118"/>
              <a:ext cx="508634" cy="962660"/>
            </a:xfrm>
            <a:custGeom>
              <a:avLst/>
              <a:gdLst/>
              <a:ahLst/>
              <a:cxnLst/>
              <a:rect l="l" t="t" r="r" b="b"/>
              <a:pathLst>
                <a:path w="508635" h="962660">
                  <a:moveTo>
                    <a:pt x="508266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609212" y="4016118"/>
              <a:ext cx="328295" cy="962660"/>
            </a:xfrm>
            <a:custGeom>
              <a:avLst/>
              <a:gdLst/>
              <a:ahLst/>
              <a:cxnLst/>
              <a:rect l="l" t="t" r="r" b="b"/>
              <a:pathLst>
                <a:path w="328295" h="962660">
                  <a:moveTo>
                    <a:pt x="327977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02070" y="4033649"/>
              <a:ext cx="461645" cy="945515"/>
            </a:xfrm>
            <a:custGeom>
              <a:avLst/>
              <a:gdLst/>
              <a:ahLst/>
              <a:cxnLst/>
              <a:rect l="l" t="t" r="r" b="b"/>
              <a:pathLst>
                <a:path w="461645" h="945514">
                  <a:moveTo>
                    <a:pt x="461111" y="945121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63075" y="4016118"/>
              <a:ext cx="1911350" cy="962660"/>
            </a:xfrm>
            <a:custGeom>
              <a:avLst/>
              <a:gdLst/>
              <a:ahLst/>
              <a:cxnLst/>
              <a:rect l="l" t="t" r="r" b="b"/>
              <a:pathLst>
                <a:path w="1911350" h="962660">
                  <a:moveTo>
                    <a:pt x="0" y="962202"/>
                  </a:moveTo>
                  <a:lnTo>
                    <a:pt x="1910765" y="0"/>
                  </a:lnTo>
                </a:path>
              </a:pathLst>
            </a:custGeom>
            <a:ln w="1295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937628" y="4016118"/>
              <a:ext cx="4336415" cy="962660"/>
            </a:xfrm>
            <a:custGeom>
              <a:avLst/>
              <a:gdLst/>
              <a:ahLst/>
              <a:cxnLst/>
              <a:rect l="l" t="t" r="r" b="b"/>
              <a:pathLst>
                <a:path w="4336415" h="962660">
                  <a:moveTo>
                    <a:pt x="0" y="962202"/>
                  </a:moveTo>
                  <a:lnTo>
                    <a:pt x="4336338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667630" y="4033648"/>
              <a:ext cx="4234815" cy="945515"/>
            </a:xfrm>
            <a:custGeom>
              <a:avLst/>
              <a:gdLst/>
              <a:ahLst/>
              <a:cxnLst/>
              <a:rect l="l" t="t" r="r" b="b"/>
              <a:pathLst>
                <a:path w="4234815" h="945514">
                  <a:moveTo>
                    <a:pt x="0" y="945121"/>
                  </a:moveTo>
                  <a:lnTo>
                    <a:pt x="4234472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45461" y="4016122"/>
              <a:ext cx="4064635" cy="968375"/>
            </a:xfrm>
            <a:custGeom>
              <a:avLst/>
              <a:gdLst/>
              <a:ahLst/>
              <a:cxnLst/>
              <a:rect l="l" t="t" r="r" b="b"/>
              <a:pathLst>
                <a:path w="4064634" h="968375">
                  <a:moveTo>
                    <a:pt x="0" y="968273"/>
                  </a:moveTo>
                  <a:lnTo>
                    <a:pt x="4064355" y="0"/>
                  </a:lnTo>
                </a:path>
                <a:path w="4064634" h="968375">
                  <a:moveTo>
                    <a:pt x="0" y="968273"/>
                  </a:moveTo>
                  <a:lnTo>
                    <a:pt x="1614055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983867" y="4022222"/>
              <a:ext cx="2684145" cy="956310"/>
            </a:xfrm>
            <a:custGeom>
              <a:avLst/>
              <a:gdLst/>
              <a:ahLst/>
              <a:cxnLst/>
              <a:rect l="l" t="t" r="r" b="b"/>
              <a:pathLst>
                <a:path w="2684145" h="956310">
                  <a:moveTo>
                    <a:pt x="2683675" y="956119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83870" y="4022222"/>
              <a:ext cx="4954270" cy="956310"/>
            </a:xfrm>
            <a:custGeom>
              <a:avLst/>
              <a:gdLst/>
              <a:ahLst/>
              <a:cxnLst/>
              <a:rect l="l" t="t" r="r" b="b"/>
              <a:pathLst>
                <a:path w="4954270" h="956310">
                  <a:moveTo>
                    <a:pt x="4953685" y="956119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983861" y="4022222"/>
              <a:ext cx="7379334" cy="956310"/>
            </a:xfrm>
            <a:custGeom>
              <a:avLst/>
              <a:gdLst/>
              <a:ahLst/>
              <a:cxnLst/>
              <a:rect l="l" t="t" r="r" b="b"/>
              <a:pathLst>
                <a:path w="7379334" h="956310">
                  <a:moveTo>
                    <a:pt x="7379271" y="956119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59380" y="4016118"/>
              <a:ext cx="2778760" cy="962660"/>
            </a:xfrm>
            <a:custGeom>
              <a:avLst/>
              <a:gdLst/>
              <a:ahLst/>
              <a:cxnLst/>
              <a:rect l="l" t="t" r="r" b="b"/>
              <a:pathLst>
                <a:path w="2778759" h="962660">
                  <a:moveTo>
                    <a:pt x="2778277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59371" y="4016118"/>
              <a:ext cx="5204460" cy="962660"/>
            </a:xfrm>
            <a:custGeom>
              <a:avLst/>
              <a:gdLst/>
              <a:ahLst/>
              <a:cxnLst/>
              <a:rect l="l" t="t" r="r" b="b"/>
              <a:pathLst>
                <a:path w="5204459" h="962660">
                  <a:moveTo>
                    <a:pt x="5203863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09202" y="4016118"/>
              <a:ext cx="2753995" cy="962660"/>
            </a:xfrm>
            <a:custGeom>
              <a:avLst/>
              <a:gdLst/>
              <a:ahLst/>
              <a:cxnLst/>
              <a:rect l="l" t="t" r="r" b="b"/>
              <a:pathLst>
                <a:path w="2753995" h="962660">
                  <a:moveTo>
                    <a:pt x="2753563" y="962202"/>
                  </a:moveTo>
                  <a:lnTo>
                    <a:pt x="0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667630" y="4016118"/>
              <a:ext cx="1942464" cy="962660"/>
            </a:xfrm>
            <a:custGeom>
              <a:avLst/>
              <a:gdLst/>
              <a:ahLst/>
              <a:cxnLst/>
              <a:rect l="l" t="t" r="r" b="b"/>
              <a:pathLst>
                <a:path w="1942465" h="962660">
                  <a:moveTo>
                    <a:pt x="0" y="962202"/>
                  </a:moveTo>
                  <a:lnTo>
                    <a:pt x="1942033" y="0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37628" y="4033647"/>
              <a:ext cx="1960245" cy="945515"/>
            </a:xfrm>
            <a:custGeom>
              <a:avLst/>
              <a:gdLst/>
              <a:ahLst/>
              <a:cxnLst/>
              <a:rect l="l" t="t" r="r" b="b"/>
              <a:pathLst>
                <a:path w="1960245" h="945514">
                  <a:moveTo>
                    <a:pt x="1960079" y="0"/>
                  </a:moveTo>
                  <a:lnTo>
                    <a:pt x="0" y="945121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545467" y="4016120"/>
              <a:ext cx="6352540" cy="968375"/>
            </a:xfrm>
            <a:custGeom>
              <a:avLst/>
              <a:gdLst/>
              <a:ahLst/>
              <a:cxnLst/>
              <a:rect l="l" t="t" r="r" b="b"/>
              <a:pathLst>
                <a:path w="6352540" h="968375">
                  <a:moveTo>
                    <a:pt x="6352413" y="0"/>
                  </a:moveTo>
                  <a:lnTo>
                    <a:pt x="0" y="968273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67634" y="4016120"/>
              <a:ext cx="6606540" cy="962660"/>
            </a:xfrm>
            <a:custGeom>
              <a:avLst/>
              <a:gdLst/>
              <a:ahLst/>
              <a:cxnLst/>
              <a:rect l="l" t="t" r="r" b="b"/>
              <a:pathLst>
                <a:path w="6606540" h="962660">
                  <a:moveTo>
                    <a:pt x="6606349" y="0"/>
                  </a:moveTo>
                  <a:lnTo>
                    <a:pt x="0" y="962202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545467" y="4016120"/>
              <a:ext cx="8728710" cy="968375"/>
            </a:xfrm>
            <a:custGeom>
              <a:avLst/>
              <a:gdLst/>
              <a:ahLst/>
              <a:cxnLst/>
              <a:rect l="l" t="t" r="r" b="b"/>
              <a:pathLst>
                <a:path w="8728710" h="968375">
                  <a:moveTo>
                    <a:pt x="8728671" y="0"/>
                  </a:moveTo>
                  <a:lnTo>
                    <a:pt x="0" y="968273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545461" y="4830944"/>
              <a:ext cx="6817995" cy="153670"/>
            </a:xfrm>
            <a:custGeom>
              <a:avLst/>
              <a:gdLst/>
              <a:ahLst/>
              <a:cxnLst/>
              <a:rect l="l" t="t" r="r" b="b"/>
              <a:pathLst>
                <a:path w="6817995" h="153670">
                  <a:moveTo>
                    <a:pt x="0" y="153657"/>
                  </a:moveTo>
                  <a:lnTo>
                    <a:pt x="0" y="0"/>
                  </a:lnTo>
                  <a:lnTo>
                    <a:pt x="6817918" y="0"/>
                  </a:lnTo>
                  <a:lnTo>
                    <a:pt x="6817918" y="147586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73727" y="4825974"/>
              <a:ext cx="2270125" cy="159385"/>
            </a:xfrm>
            <a:custGeom>
              <a:avLst/>
              <a:gdLst/>
              <a:ahLst/>
              <a:cxnLst/>
              <a:rect l="l" t="t" r="r" b="b"/>
              <a:pathLst>
                <a:path w="2270125" h="159385">
                  <a:moveTo>
                    <a:pt x="0" y="159156"/>
                  </a:moveTo>
                  <a:lnTo>
                    <a:pt x="0" y="0"/>
                  </a:lnTo>
                  <a:lnTo>
                    <a:pt x="2270010" y="0"/>
                  </a:lnTo>
                  <a:lnTo>
                    <a:pt x="2270010" y="146456"/>
                  </a:lnTo>
                </a:path>
              </a:pathLst>
            </a:custGeom>
            <a:ln w="1295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2811779" y="3239261"/>
            <a:ext cx="915669" cy="4000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59679" y="3239261"/>
            <a:ext cx="1143000" cy="4000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NOSQL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09988" y="3246882"/>
            <a:ext cx="1087120" cy="4000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BLOBS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1009" y="3239261"/>
            <a:ext cx="1143000" cy="4000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RDBMS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7" name="object 5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0740" y="5129784"/>
            <a:ext cx="882395" cy="91439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2299492" y="6101834"/>
            <a:ext cx="4870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1853" y="5039106"/>
            <a:ext cx="1085849" cy="980693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6419986" y="6101834"/>
            <a:ext cx="1122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SEAR</a:t>
            </a:r>
            <a:r>
              <a:rPr sz="2000" spc="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01683" y="5105400"/>
            <a:ext cx="922019" cy="91439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8691398" y="6101834"/>
            <a:ext cx="13290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ANA</a:t>
            </a:r>
            <a:r>
              <a:rPr sz="2000" spc="-1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-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50891" y="6101834"/>
            <a:ext cx="1217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OOP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4622" y="5129784"/>
            <a:ext cx="882395" cy="91439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3116960" y="5577459"/>
            <a:ext cx="974725" cy="1905"/>
          </a:xfrm>
          <a:custGeom>
            <a:avLst/>
            <a:gdLst/>
            <a:ahLst/>
            <a:cxnLst/>
            <a:rect l="l" t="t" r="r" b="b"/>
            <a:pathLst>
              <a:path w="974725" h="1904">
                <a:moveTo>
                  <a:pt x="0" y="0"/>
                </a:moveTo>
                <a:lnTo>
                  <a:pt x="974216" y="1777"/>
                </a:lnTo>
              </a:path>
            </a:pathLst>
          </a:custGeom>
          <a:ln w="1295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78754" y="5577459"/>
            <a:ext cx="974725" cy="1905"/>
          </a:xfrm>
          <a:custGeom>
            <a:avLst/>
            <a:gdLst/>
            <a:ahLst/>
            <a:cxnLst/>
            <a:rect l="l" t="t" r="r" b="b"/>
            <a:pathLst>
              <a:path w="974725" h="1904">
                <a:moveTo>
                  <a:pt x="0" y="0"/>
                </a:moveTo>
                <a:lnTo>
                  <a:pt x="974216" y="1777"/>
                </a:lnTo>
              </a:path>
            </a:pathLst>
          </a:custGeom>
          <a:ln w="1295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47051" y="5577459"/>
            <a:ext cx="974725" cy="1905"/>
          </a:xfrm>
          <a:custGeom>
            <a:avLst/>
            <a:gdLst/>
            <a:ahLst/>
            <a:cxnLst/>
            <a:rect l="l" t="t" r="r" b="b"/>
            <a:pathLst>
              <a:path w="974725" h="1904">
                <a:moveTo>
                  <a:pt x="0" y="0"/>
                </a:moveTo>
                <a:lnTo>
                  <a:pt x="974216" y="1777"/>
                </a:lnTo>
              </a:path>
            </a:pathLst>
          </a:custGeom>
          <a:ln w="1295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025424"/>
            <a:ext cx="54483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shipping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Extract,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Transform,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(ETL)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middleware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magic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6676" y="2026920"/>
            <a:ext cx="2875787" cy="2789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239592"/>
            <a:ext cx="59677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RDBMS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RDBMS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Database-specific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(schema)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(log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shipping)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(subscriptions)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155" y="1812798"/>
            <a:ext cx="3587750" cy="3888740"/>
            <a:chOff x="486155" y="1812798"/>
            <a:chExt cx="3587750" cy="38887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5" y="1812798"/>
              <a:ext cx="1141475" cy="11826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6893" y="2995422"/>
              <a:ext cx="2446655" cy="1428750"/>
            </a:xfrm>
            <a:custGeom>
              <a:avLst/>
              <a:gdLst/>
              <a:ahLst/>
              <a:cxnLst/>
              <a:rect l="l" t="t" r="r" b="b"/>
              <a:pathLst>
                <a:path w="2446654" h="1428750">
                  <a:moveTo>
                    <a:pt x="0" y="0"/>
                  </a:moveTo>
                  <a:lnTo>
                    <a:pt x="0" y="761822"/>
                  </a:lnTo>
                  <a:lnTo>
                    <a:pt x="2446147" y="761822"/>
                  </a:lnTo>
                  <a:lnTo>
                    <a:pt x="2446147" y="1428381"/>
                  </a:lnTo>
                </a:path>
              </a:pathLst>
            </a:custGeom>
            <a:ln w="38100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2938" y="4519422"/>
              <a:ext cx="1140713" cy="11818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45887" y="440475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6" y="4519422"/>
              <a:ext cx="1141475" cy="11818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22876" y="5109974"/>
              <a:ext cx="1210310" cy="0"/>
            </a:xfrm>
            <a:custGeom>
              <a:avLst/>
              <a:gdLst/>
              <a:ahLst/>
              <a:cxnLst/>
              <a:rect l="l" t="t" r="r" b="b"/>
              <a:pathLst>
                <a:path w="1210310">
                  <a:moveTo>
                    <a:pt x="121001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27629" y="50528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2938" y="1812798"/>
              <a:ext cx="1140713" cy="11826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014" y="2143506"/>
              <a:ext cx="525779" cy="5250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27631" y="2404109"/>
              <a:ext cx="294640" cy="1905"/>
            </a:xfrm>
            <a:custGeom>
              <a:avLst/>
              <a:gdLst/>
              <a:ahLst/>
              <a:cxnLst/>
              <a:rect l="l" t="t" r="r" b="b"/>
              <a:pathLst>
                <a:path w="294639" h="1905">
                  <a:moveTo>
                    <a:pt x="-19050" y="704"/>
                  </a:moveTo>
                  <a:lnTo>
                    <a:pt x="313677" y="704"/>
                  </a:lnTo>
                </a:path>
              </a:pathLst>
            </a:custGeom>
            <a:ln w="39509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933" y="234827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546" y="0"/>
                  </a:moveTo>
                  <a:lnTo>
                    <a:pt x="0" y="114300"/>
                  </a:lnTo>
                  <a:lnTo>
                    <a:pt x="114566" y="5769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98725" y="519066"/>
            <a:ext cx="890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</a:rPr>
              <a:t>Database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Replication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and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140" dirty="0">
                <a:solidFill>
                  <a:srgbClr val="3E3E3E"/>
                </a:solidFill>
              </a:rPr>
              <a:t>Log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Shipping</a:t>
            </a:r>
            <a:endParaRPr sz="360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239592"/>
            <a:ext cx="60350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Typically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proprietary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costly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86865">
              <a:lnSpc>
                <a:spcPct val="163000"/>
              </a:lnSpc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Scalability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challenged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155" y="1812798"/>
            <a:ext cx="3587750" cy="3888740"/>
            <a:chOff x="486155" y="1812798"/>
            <a:chExt cx="3587750" cy="38887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5" y="1812798"/>
              <a:ext cx="1141475" cy="11826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6893" y="2995422"/>
              <a:ext cx="1223645" cy="335280"/>
            </a:xfrm>
            <a:custGeom>
              <a:avLst/>
              <a:gdLst/>
              <a:ahLst/>
              <a:cxnLst/>
              <a:rect l="l" t="t" r="r" b="b"/>
              <a:pathLst>
                <a:path w="1223645" h="335279">
                  <a:moveTo>
                    <a:pt x="0" y="0"/>
                  </a:moveTo>
                  <a:lnTo>
                    <a:pt x="0" y="215125"/>
                  </a:lnTo>
                  <a:lnTo>
                    <a:pt x="1223073" y="215125"/>
                  </a:lnTo>
                  <a:lnTo>
                    <a:pt x="1223073" y="334987"/>
                  </a:lnTo>
                </a:path>
              </a:pathLst>
            </a:custGeom>
            <a:ln w="38100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22812" y="33113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672" y="3425951"/>
              <a:ext cx="664463" cy="6644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612" y="1812798"/>
              <a:ext cx="1022603" cy="11826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79905" y="2995422"/>
              <a:ext cx="1223645" cy="335280"/>
            </a:xfrm>
            <a:custGeom>
              <a:avLst/>
              <a:gdLst/>
              <a:ahLst/>
              <a:cxnLst/>
              <a:rect l="l" t="t" r="r" b="b"/>
              <a:pathLst>
                <a:path w="1223645" h="335279">
                  <a:moveTo>
                    <a:pt x="1223073" y="0"/>
                  </a:moveTo>
                  <a:lnTo>
                    <a:pt x="1223073" y="215125"/>
                  </a:lnTo>
                  <a:lnTo>
                    <a:pt x="0" y="215125"/>
                  </a:lnTo>
                  <a:lnTo>
                    <a:pt x="0" y="334987"/>
                  </a:lnTo>
                </a:path>
              </a:pathLst>
            </a:custGeom>
            <a:ln w="38100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22759" y="33113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6893" y="4090416"/>
              <a:ext cx="1223645" cy="333375"/>
            </a:xfrm>
            <a:custGeom>
              <a:avLst/>
              <a:gdLst/>
              <a:ahLst/>
              <a:cxnLst/>
              <a:rect l="l" t="t" r="r" b="b"/>
              <a:pathLst>
                <a:path w="1223645" h="333375">
                  <a:moveTo>
                    <a:pt x="1223073" y="0"/>
                  </a:moveTo>
                  <a:lnTo>
                    <a:pt x="1223073" y="214185"/>
                  </a:lnTo>
                  <a:lnTo>
                    <a:pt x="0" y="214185"/>
                  </a:lnTo>
                  <a:lnTo>
                    <a:pt x="0" y="333133"/>
                  </a:lnTo>
                </a:path>
              </a:pathLst>
            </a:custGeom>
            <a:ln w="38099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6" y="4519422"/>
              <a:ext cx="1141475" cy="11818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9749" y="440449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2938" y="4519422"/>
              <a:ext cx="1140713" cy="11818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79905" y="4185663"/>
              <a:ext cx="1223645" cy="333375"/>
            </a:xfrm>
            <a:custGeom>
              <a:avLst/>
              <a:gdLst/>
              <a:ahLst/>
              <a:cxnLst/>
              <a:rect l="l" t="t" r="r" b="b"/>
              <a:pathLst>
                <a:path w="1223645" h="333375">
                  <a:moveTo>
                    <a:pt x="1223073" y="333133"/>
                  </a:moveTo>
                  <a:lnTo>
                    <a:pt x="1223073" y="118948"/>
                  </a:lnTo>
                  <a:lnTo>
                    <a:pt x="0" y="11894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3E3E3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22759" y="409041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299"/>
                  </a:lnTo>
                  <a:lnTo>
                    <a:pt x="114300" y="1142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0682" y="3390138"/>
              <a:ext cx="668273" cy="7360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2139" y="3758183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4">
                  <a:moveTo>
                    <a:pt x="55806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95581" y="519066"/>
            <a:ext cx="791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3E3E3E"/>
                </a:solidFill>
              </a:rPr>
              <a:t>Extract,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130" dirty="0">
                <a:solidFill>
                  <a:srgbClr val="3E3E3E"/>
                </a:solidFill>
              </a:rPr>
              <a:t>Transform,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and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80" dirty="0">
                <a:solidFill>
                  <a:srgbClr val="3E3E3E"/>
                </a:solidFill>
              </a:rPr>
              <a:t>Load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0" dirty="0">
                <a:solidFill>
                  <a:srgbClr val="3E3E3E"/>
                </a:solidFill>
              </a:rPr>
              <a:t>(ETL)</a:t>
            </a:r>
            <a:endParaRPr sz="360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36773"/>
            <a:ext cx="47796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Smaller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rapid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consumption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fault-tolerant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(application)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2465" y="519066"/>
            <a:ext cx="239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</a:rPr>
              <a:t>M</a:t>
            </a:r>
            <a:r>
              <a:rPr sz="3600" spc="15" dirty="0">
                <a:solidFill>
                  <a:srgbClr val="3E3E3E"/>
                </a:solidFill>
              </a:rPr>
              <a:t>e</a:t>
            </a:r>
            <a:r>
              <a:rPr sz="3600" spc="-130" dirty="0">
                <a:solidFill>
                  <a:srgbClr val="3E3E3E"/>
                </a:solidFill>
              </a:rPr>
              <a:t>s</a:t>
            </a:r>
            <a:r>
              <a:rPr sz="3600" spc="-85" dirty="0">
                <a:solidFill>
                  <a:srgbClr val="3E3E3E"/>
                </a:solidFill>
              </a:rPr>
              <a:t>s</a:t>
            </a:r>
            <a:r>
              <a:rPr sz="3600" spc="-105" dirty="0">
                <a:solidFill>
                  <a:srgbClr val="3E3E3E"/>
                </a:solidFill>
              </a:rPr>
              <a:t>a</a:t>
            </a:r>
            <a:r>
              <a:rPr sz="3600" spc="25" dirty="0">
                <a:solidFill>
                  <a:srgbClr val="3E3E3E"/>
                </a:solidFill>
              </a:rPr>
              <a:t>g</a:t>
            </a:r>
            <a:r>
              <a:rPr sz="3600" spc="5" dirty="0">
                <a:solidFill>
                  <a:srgbClr val="3E3E3E"/>
                </a:solidFill>
              </a:rPr>
              <a:t>i</a:t>
            </a:r>
            <a:r>
              <a:rPr sz="3600" spc="30" dirty="0">
                <a:solidFill>
                  <a:srgbClr val="3E3E3E"/>
                </a:solidFill>
              </a:rPr>
              <a:t>ng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486156" y="2512314"/>
            <a:ext cx="3587750" cy="3188970"/>
            <a:chOff x="486156" y="2512314"/>
            <a:chExt cx="3587750" cy="318897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2938" y="4519422"/>
              <a:ext cx="1140713" cy="11818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18145" y="3836084"/>
              <a:ext cx="685165" cy="624840"/>
            </a:xfrm>
            <a:custGeom>
              <a:avLst/>
              <a:gdLst/>
              <a:ahLst/>
              <a:cxnLst/>
              <a:rect l="l" t="t" r="r" b="b"/>
              <a:pathLst>
                <a:path w="685164" h="624839">
                  <a:moveTo>
                    <a:pt x="684555" y="6243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6" y="4519422"/>
              <a:ext cx="1141475" cy="11818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9659" y="3837645"/>
              <a:ext cx="653415" cy="622935"/>
            </a:xfrm>
            <a:custGeom>
              <a:avLst/>
              <a:gdLst/>
              <a:ahLst/>
              <a:cxnLst/>
              <a:rect l="l" t="t" r="r" b="b"/>
              <a:pathLst>
                <a:path w="653414" h="622935">
                  <a:moveTo>
                    <a:pt x="0" y="622820"/>
                  </a:moveTo>
                  <a:lnTo>
                    <a:pt x="652907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035" y="2835402"/>
              <a:ext cx="935735" cy="936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6894" y="2531364"/>
              <a:ext cx="672465" cy="377190"/>
            </a:xfrm>
            <a:custGeom>
              <a:avLst/>
              <a:gdLst/>
              <a:ahLst/>
              <a:cxnLst/>
              <a:rect l="l" t="t" r="r" b="b"/>
              <a:pathLst>
                <a:path w="672464" h="377189">
                  <a:moveTo>
                    <a:pt x="0" y="0"/>
                  </a:moveTo>
                  <a:lnTo>
                    <a:pt x="671842" y="376580"/>
                  </a:lnTo>
                </a:path>
              </a:pathLst>
            </a:custGeom>
            <a:ln w="38099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4172" y="2848787"/>
              <a:ext cx="1186815" cy="1043940"/>
            </a:xfrm>
            <a:custGeom>
              <a:avLst/>
              <a:gdLst/>
              <a:ahLst/>
              <a:cxnLst/>
              <a:rect l="l" t="t" r="r" b="b"/>
              <a:pathLst>
                <a:path w="1186814" h="1043939">
                  <a:moveTo>
                    <a:pt x="127304" y="923124"/>
                  </a:moveTo>
                  <a:lnTo>
                    <a:pt x="5156" y="960666"/>
                  </a:lnTo>
                  <a:lnTo>
                    <a:pt x="84048" y="1043368"/>
                  </a:lnTo>
                  <a:lnTo>
                    <a:pt x="127304" y="923124"/>
                  </a:lnTo>
                  <a:close/>
                </a:path>
                <a:path w="1186814" h="1043939">
                  <a:moveTo>
                    <a:pt x="127647" y="105740"/>
                  </a:moveTo>
                  <a:lnTo>
                    <a:pt x="55892" y="0"/>
                  </a:lnTo>
                  <a:lnTo>
                    <a:pt x="0" y="99707"/>
                  </a:lnTo>
                  <a:lnTo>
                    <a:pt x="127647" y="105740"/>
                  </a:lnTo>
                  <a:close/>
                </a:path>
                <a:path w="1186814" h="1043939">
                  <a:moveTo>
                    <a:pt x="1186548" y="957922"/>
                  </a:moveTo>
                  <a:lnTo>
                    <a:pt x="1063586" y="923112"/>
                  </a:lnTo>
                  <a:lnTo>
                    <a:pt x="1109522" y="1042365"/>
                  </a:lnTo>
                  <a:lnTo>
                    <a:pt x="1186548" y="95792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848" y="1471422"/>
            <a:ext cx="802386" cy="9555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2582" y="1471422"/>
            <a:ext cx="802385" cy="95554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817108" y="2512314"/>
            <a:ext cx="704850" cy="442595"/>
            <a:chOff x="2817108" y="2512314"/>
            <a:chExt cx="704850" cy="442595"/>
          </a:xfrm>
        </p:grpSpPr>
        <p:sp>
          <p:nvSpPr>
            <p:cNvPr id="16" name="object 16"/>
            <p:cNvSpPr/>
            <p:nvPr/>
          </p:nvSpPr>
          <p:spPr>
            <a:xfrm>
              <a:off x="2898169" y="2531364"/>
              <a:ext cx="605155" cy="373380"/>
            </a:xfrm>
            <a:custGeom>
              <a:avLst/>
              <a:gdLst/>
              <a:ahLst/>
              <a:cxnLst/>
              <a:rect l="l" t="t" r="r" b="b"/>
              <a:pathLst>
                <a:path w="605154" h="373380">
                  <a:moveTo>
                    <a:pt x="604685" y="0"/>
                  </a:moveTo>
                  <a:lnTo>
                    <a:pt x="0" y="373138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17108" y="2845858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19">
                  <a:moveTo>
                    <a:pt x="67259" y="0"/>
                  </a:moveTo>
                  <a:lnTo>
                    <a:pt x="0" y="108661"/>
                  </a:lnTo>
                  <a:lnTo>
                    <a:pt x="127292" y="97269"/>
                  </a:lnTo>
                  <a:lnTo>
                    <a:pt x="6725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569" y="519066"/>
            <a:ext cx="886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</a:rPr>
              <a:t>Perils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Messaging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Under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High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Volume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297066" y="3275934"/>
            <a:ext cx="2073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Single  host? </a:t>
            </a:r>
            <a:r>
              <a:rPr sz="18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Local </a:t>
            </a:r>
            <a:r>
              <a:rPr sz="18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storage? </a:t>
            </a:r>
            <a:r>
              <a:rPr sz="18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18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buildup?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038" y="1746372"/>
            <a:ext cx="16408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High </a:t>
            </a:r>
            <a:r>
              <a:rPr sz="18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volume? </a:t>
            </a:r>
            <a:r>
              <a:rPr sz="1800" spc="-6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1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size? </a:t>
            </a:r>
            <a:r>
              <a:rPr sz="1800" spc="-6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throttle?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066" y="5909178"/>
            <a:ext cx="225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18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consumption? </a:t>
            </a:r>
            <a:r>
              <a:rPr sz="18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Slow</a:t>
            </a:r>
            <a:r>
              <a:rPr sz="18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consumption?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53461" y="1640585"/>
            <a:ext cx="726440" cy="1499870"/>
            <a:chOff x="2553461" y="1640585"/>
            <a:chExt cx="726440" cy="149987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3471" y="2823971"/>
              <a:ext cx="554735" cy="3162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8553" y="2539745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5" h="189230">
                  <a:moveTo>
                    <a:pt x="819" y="-19050"/>
                  </a:moveTo>
                  <a:lnTo>
                    <a:pt x="819" y="208165"/>
                  </a:lnTo>
                </a:path>
              </a:pathLst>
            </a:custGeom>
            <a:ln w="39738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52877" y="270931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977"/>
                  </a:lnTo>
                  <a:lnTo>
                    <a:pt x="58140" y="1147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3461" y="1640585"/>
              <a:ext cx="726185" cy="86410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228850" y="3291840"/>
            <a:ext cx="1376680" cy="3131185"/>
            <a:chOff x="2228850" y="3291840"/>
            <a:chExt cx="1376680" cy="3131185"/>
          </a:xfrm>
        </p:grpSpPr>
        <p:sp>
          <p:nvSpPr>
            <p:cNvPr id="12" name="object 12"/>
            <p:cNvSpPr/>
            <p:nvPr/>
          </p:nvSpPr>
          <p:spPr>
            <a:xfrm>
              <a:off x="2241423" y="3613026"/>
              <a:ext cx="1351280" cy="1156970"/>
            </a:xfrm>
            <a:custGeom>
              <a:avLst/>
              <a:gdLst/>
              <a:ahLst/>
              <a:cxnLst/>
              <a:rect l="l" t="t" r="r" b="b"/>
              <a:pathLst>
                <a:path w="1351279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20216" y="0"/>
                  </a:lnTo>
                  <a:lnTo>
                    <a:pt x="1271130" y="10278"/>
                  </a:lnTo>
                  <a:lnTo>
                    <a:pt x="1312710" y="38311"/>
                  </a:lnTo>
                  <a:lnTo>
                    <a:pt x="1340745" y="79890"/>
                  </a:lnTo>
                  <a:lnTo>
                    <a:pt x="1351026" y="130810"/>
                  </a:lnTo>
                  <a:lnTo>
                    <a:pt x="1351026" y="1025893"/>
                  </a:lnTo>
                  <a:lnTo>
                    <a:pt x="1340745" y="1076814"/>
                  </a:lnTo>
                  <a:lnTo>
                    <a:pt x="1312710" y="1118398"/>
                  </a:lnTo>
                  <a:lnTo>
                    <a:pt x="1271130" y="1146435"/>
                  </a:lnTo>
                  <a:lnTo>
                    <a:pt x="1220216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877" y="3291840"/>
              <a:ext cx="940308" cy="9258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448" y="4236720"/>
              <a:ext cx="421385" cy="2407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5079" y="4325112"/>
              <a:ext cx="421386" cy="2400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1" y="4401312"/>
              <a:ext cx="421386" cy="2407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08554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19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58300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47" y="5558790"/>
              <a:ext cx="726185" cy="8641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24446" y="3991625"/>
            <a:ext cx="1145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OK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502" y="1877804"/>
            <a:ext cx="1336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Publishers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502" y="5813912"/>
            <a:ext cx="1445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55870" y="1354073"/>
            <a:ext cx="1165225" cy="1786255"/>
            <a:chOff x="5055870" y="1354073"/>
            <a:chExt cx="1165225" cy="178625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5870" y="1642872"/>
              <a:ext cx="726947" cy="8641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22392" y="2539746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4" h="189230">
                  <a:moveTo>
                    <a:pt x="819" y="-19050"/>
                  </a:moveTo>
                  <a:lnTo>
                    <a:pt x="819" y="208165"/>
                  </a:lnTo>
                </a:path>
              </a:pathLst>
            </a:custGeom>
            <a:ln w="39738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48072" y="2823972"/>
              <a:ext cx="553973" cy="3162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66715" y="270931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977"/>
                  </a:lnTo>
                  <a:lnTo>
                    <a:pt x="58140" y="1147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869" y="1354073"/>
              <a:ext cx="784098" cy="78409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743450" y="3291840"/>
            <a:ext cx="1729739" cy="3131185"/>
            <a:chOff x="4743450" y="3291840"/>
            <a:chExt cx="1729739" cy="3131185"/>
          </a:xfrm>
        </p:grpSpPr>
        <p:sp>
          <p:nvSpPr>
            <p:cNvPr id="30" name="object 30"/>
            <p:cNvSpPr/>
            <p:nvPr/>
          </p:nvSpPr>
          <p:spPr>
            <a:xfrm>
              <a:off x="4756023" y="3613026"/>
              <a:ext cx="1350645" cy="1156970"/>
            </a:xfrm>
            <a:custGeom>
              <a:avLst/>
              <a:gdLst/>
              <a:ahLst/>
              <a:cxnLst/>
              <a:rect l="l" t="t" r="r" b="b"/>
              <a:pathLst>
                <a:path w="1350645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19454" y="0"/>
                  </a:lnTo>
                  <a:lnTo>
                    <a:pt x="1270368" y="10278"/>
                  </a:lnTo>
                  <a:lnTo>
                    <a:pt x="1311948" y="38311"/>
                  </a:lnTo>
                  <a:lnTo>
                    <a:pt x="1339983" y="79890"/>
                  </a:lnTo>
                  <a:lnTo>
                    <a:pt x="1350264" y="130810"/>
                  </a:lnTo>
                  <a:lnTo>
                    <a:pt x="1350264" y="1025893"/>
                  </a:lnTo>
                  <a:lnTo>
                    <a:pt x="1339983" y="1076814"/>
                  </a:lnTo>
                  <a:lnTo>
                    <a:pt x="1311948" y="1118398"/>
                  </a:lnTo>
                  <a:lnTo>
                    <a:pt x="1270368" y="1146435"/>
                  </a:lnTo>
                  <a:lnTo>
                    <a:pt x="1219454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715" y="3291840"/>
              <a:ext cx="941069" cy="9258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6672" y="4048506"/>
              <a:ext cx="421386" cy="2400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886" y="4148328"/>
              <a:ext cx="421386" cy="240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6286" y="4300728"/>
              <a:ext cx="421386" cy="2407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8918" y="4389120"/>
              <a:ext cx="421386" cy="2400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991" y="4465320"/>
              <a:ext cx="420624" cy="2407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3297" y="4239768"/>
              <a:ext cx="575310" cy="69799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422391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20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72138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8058" y="5227320"/>
              <a:ext cx="675119" cy="67513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5870" y="5558790"/>
              <a:ext cx="726947" cy="86410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9488423" y="1431035"/>
            <a:ext cx="1195070" cy="1743075"/>
            <a:chOff x="9488423" y="1431035"/>
            <a:chExt cx="1195070" cy="1743075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8423" y="1642872"/>
              <a:ext cx="726947" cy="8641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9662" y="2303525"/>
              <a:ext cx="421385" cy="24002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1531" y="2391155"/>
              <a:ext cx="421385" cy="2407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2605" y="2468117"/>
              <a:ext cx="421385" cy="2400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41585" y="2740152"/>
              <a:ext cx="433577" cy="43357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41635" y="1431035"/>
              <a:ext cx="641604" cy="641604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9164573" y="3291840"/>
            <a:ext cx="1729739" cy="3131185"/>
            <a:chOff x="9164573" y="3291840"/>
            <a:chExt cx="1729739" cy="3131185"/>
          </a:xfrm>
        </p:grpSpPr>
        <p:sp>
          <p:nvSpPr>
            <p:cNvPr id="50" name="object 50"/>
            <p:cNvSpPr/>
            <p:nvPr/>
          </p:nvSpPr>
          <p:spPr>
            <a:xfrm>
              <a:off x="9177146" y="3613026"/>
              <a:ext cx="1350645" cy="1156970"/>
            </a:xfrm>
            <a:custGeom>
              <a:avLst/>
              <a:gdLst/>
              <a:ahLst/>
              <a:cxnLst/>
              <a:rect l="l" t="t" r="r" b="b"/>
              <a:pathLst>
                <a:path w="1350645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19454" y="0"/>
                  </a:lnTo>
                  <a:lnTo>
                    <a:pt x="1270368" y="10278"/>
                  </a:lnTo>
                  <a:lnTo>
                    <a:pt x="1311948" y="38311"/>
                  </a:lnTo>
                  <a:lnTo>
                    <a:pt x="1339983" y="79890"/>
                  </a:lnTo>
                  <a:lnTo>
                    <a:pt x="1350264" y="130810"/>
                  </a:lnTo>
                  <a:lnTo>
                    <a:pt x="1350264" y="1025893"/>
                  </a:lnTo>
                  <a:lnTo>
                    <a:pt x="1339983" y="1076814"/>
                  </a:lnTo>
                  <a:lnTo>
                    <a:pt x="1311948" y="1118398"/>
                  </a:lnTo>
                  <a:lnTo>
                    <a:pt x="1270368" y="1146435"/>
                  </a:lnTo>
                  <a:lnTo>
                    <a:pt x="1219454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7839" y="3291840"/>
              <a:ext cx="941070" cy="9258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97795" y="4048506"/>
              <a:ext cx="421385" cy="2400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5009" y="4148328"/>
              <a:ext cx="421385" cy="2407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7409" y="4300728"/>
              <a:ext cx="421385" cy="2407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0041" y="4389120"/>
              <a:ext cx="421385" cy="24003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0353" y="4465320"/>
              <a:ext cx="421385" cy="24079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34421" y="4239768"/>
              <a:ext cx="575309" cy="6979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843515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20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793260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99497" y="3534918"/>
              <a:ext cx="403859" cy="40385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19181" y="5227320"/>
              <a:ext cx="675119" cy="67513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8423" y="5558790"/>
              <a:ext cx="726947" cy="864107"/>
            </a:xfrm>
            <a:prstGeom prst="rect">
              <a:avLst/>
            </a:prstGeom>
          </p:spPr>
        </p:pic>
      </p:grp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037" y="519066"/>
            <a:ext cx="9759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</a:rPr>
              <a:t>Perils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Messaging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50" dirty="0">
                <a:solidFill>
                  <a:srgbClr val="3E3E3E"/>
                </a:solidFill>
              </a:rPr>
              <a:t>With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0" dirty="0">
                <a:solidFill>
                  <a:srgbClr val="3E3E3E"/>
                </a:solidFill>
              </a:rPr>
              <a:t>Application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-25" dirty="0">
                <a:solidFill>
                  <a:srgbClr val="3E3E3E"/>
                </a:solidFill>
              </a:rPr>
              <a:t>Faults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0480" y="5553116"/>
            <a:ext cx="1271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Message </a:t>
            </a:r>
            <a:r>
              <a:rPr sz="18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bug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3461" y="1640585"/>
            <a:ext cx="726440" cy="1499870"/>
            <a:chOff x="2553461" y="1640585"/>
            <a:chExt cx="726440" cy="149987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3471" y="2823971"/>
              <a:ext cx="554735" cy="3162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8553" y="2539745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5" h="189230">
                  <a:moveTo>
                    <a:pt x="819" y="-19050"/>
                  </a:moveTo>
                  <a:lnTo>
                    <a:pt x="819" y="208165"/>
                  </a:lnTo>
                </a:path>
              </a:pathLst>
            </a:custGeom>
            <a:ln w="39738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52877" y="270931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977"/>
                  </a:lnTo>
                  <a:lnTo>
                    <a:pt x="58140" y="1147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3461" y="1640585"/>
              <a:ext cx="726185" cy="86410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228850" y="3291840"/>
            <a:ext cx="1376680" cy="3131185"/>
            <a:chOff x="2228850" y="3291840"/>
            <a:chExt cx="1376680" cy="3131185"/>
          </a:xfrm>
        </p:grpSpPr>
        <p:sp>
          <p:nvSpPr>
            <p:cNvPr id="10" name="object 10"/>
            <p:cNvSpPr/>
            <p:nvPr/>
          </p:nvSpPr>
          <p:spPr>
            <a:xfrm>
              <a:off x="2241423" y="3613026"/>
              <a:ext cx="1351280" cy="1156970"/>
            </a:xfrm>
            <a:custGeom>
              <a:avLst/>
              <a:gdLst/>
              <a:ahLst/>
              <a:cxnLst/>
              <a:rect l="l" t="t" r="r" b="b"/>
              <a:pathLst>
                <a:path w="1351279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20216" y="0"/>
                  </a:lnTo>
                  <a:lnTo>
                    <a:pt x="1271130" y="10278"/>
                  </a:lnTo>
                  <a:lnTo>
                    <a:pt x="1312710" y="38311"/>
                  </a:lnTo>
                  <a:lnTo>
                    <a:pt x="1340745" y="79890"/>
                  </a:lnTo>
                  <a:lnTo>
                    <a:pt x="1351026" y="130810"/>
                  </a:lnTo>
                  <a:lnTo>
                    <a:pt x="1351026" y="1025893"/>
                  </a:lnTo>
                  <a:lnTo>
                    <a:pt x="1340745" y="1076814"/>
                  </a:lnTo>
                  <a:lnTo>
                    <a:pt x="1312710" y="1118398"/>
                  </a:lnTo>
                  <a:lnTo>
                    <a:pt x="1271130" y="1146435"/>
                  </a:lnTo>
                  <a:lnTo>
                    <a:pt x="1220216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877" y="3291840"/>
              <a:ext cx="940308" cy="9258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448" y="4236720"/>
              <a:ext cx="421385" cy="240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5079" y="4325112"/>
              <a:ext cx="421386" cy="2400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1" y="4401312"/>
              <a:ext cx="421386" cy="2407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08554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19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58300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47" y="5558790"/>
              <a:ext cx="726185" cy="86410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4446" y="3991625"/>
            <a:ext cx="1145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OK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502" y="1877804"/>
            <a:ext cx="1336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Publishers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502" y="5813912"/>
            <a:ext cx="1445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64885" y="3291840"/>
            <a:ext cx="1376680" cy="3131185"/>
            <a:chOff x="5564885" y="3291840"/>
            <a:chExt cx="1376680" cy="313118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9497" y="5558028"/>
              <a:ext cx="726185" cy="8648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44589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20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77458" y="3613026"/>
              <a:ext cx="1351280" cy="1156970"/>
            </a:xfrm>
            <a:custGeom>
              <a:avLst/>
              <a:gdLst/>
              <a:ahLst/>
              <a:cxnLst/>
              <a:rect l="l" t="t" r="r" b="b"/>
              <a:pathLst>
                <a:path w="1351279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20216" y="0"/>
                  </a:lnTo>
                  <a:lnTo>
                    <a:pt x="1271130" y="10278"/>
                  </a:lnTo>
                  <a:lnTo>
                    <a:pt x="1312710" y="38311"/>
                  </a:lnTo>
                  <a:lnTo>
                    <a:pt x="1340745" y="79890"/>
                  </a:lnTo>
                  <a:lnTo>
                    <a:pt x="1351026" y="130810"/>
                  </a:lnTo>
                  <a:lnTo>
                    <a:pt x="1351026" y="1025893"/>
                  </a:lnTo>
                  <a:lnTo>
                    <a:pt x="1340745" y="1076814"/>
                  </a:lnTo>
                  <a:lnTo>
                    <a:pt x="1312710" y="1118398"/>
                  </a:lnTo>
                  <a:lnTo>
                    <a:pt x="1271130" y="1146435"/>
                  </a:lnTo>
                  <a:lnTo>
                    <a:pt x="1220216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8913" y="3291840"/>
              <a:ext cx="940308" cy="9258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8483" y="4252722"/>
              <a:ext cx="421385" cy="2407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1115" y="4341114"/>
              <a:ext cx="420624" cy="2400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1427" y="4417314"/>
              <a:ext cx="421385" cy="2407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94336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9369" y="5288280"/>
              <a:ext cx="499871" cy="585977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889497" y="1640585"/>
            <a:ext cx="726440" cy="1499870"/>
            <a:chOff x="5889497" y="1640585"/>
            <a:chExt cx="726440" cy="1499870"/>
          </a:xfrm>
        </p:grpSpPr>
        <p:pic>
          <p:nvPicPr>
            <p:cNvPr id="32" name="object 3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69507" y="2823971"/>
              <a:ext cx="554735" cy="31622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44589" y="2539745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4" h="189230">
                  <a:moveTo>
                    <a:pt x="819" y="-19050"/>
                  </a:moveTo>
                  <a:lnTo>
                    <a:pt x="819" y="208165"/>
                  </a:lnTo>
                </a:path>
              </a:pathLst>
            </a:custGeom>
            <a:ln w="39738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88913" y="270931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977"/>
                  </a:lnTo>
                  <a:lnTo>
                    <a:pt x="58140" y="1147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9497" y="1640585"/>
              <a:ext cx="726185" cy="864107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9586721" y="1640586"/>
            <a:ext cx="727075" cy="1499870"/>
            <a:chOff x="9586721" y="1640586"/>
            <a:chExt cx="727075" cy="1499870"/>
          </a:xfrm>
        </p:grpSpPr>
        <p:pic>
          <p:nvPicPr>
            <p:cNvPr id="37" name="object 3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67493" y="2823972"/>
              <a:ext cx="553973" cy="3162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41813" y="2539746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4" h="189230">
                  <a:moveTo>
                    <a:pt x="819" y="-19050"/>
                  </a:moveTo>
                  <a:lnTo>
                    <a:pt x="819" y="208165"/>
                  </a:lnTo>
                </a:path>
              </a:pathLst>
            </a:custGeom>
            <a:ln w="39738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886137" y="270931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114300" y="0"/>
                  </a:moveTo>
                  <a:lnTo>
                    <a:pt x="0" y="977"/>
                  </a:lnTo>
                  <a:lnTo>
                    <a:pt x="58140" y="1147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6721" y="1640586"/>
              <a:ext cx="726947" cy="864107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262871" y="3291840"/>
            <a:ext cx="1553845" cy="3293110"/>
            <a:chOff x="9262871" y="3291840"/>
            <a:chExt cx="1553845" cy="3293110"/>
          </a:xfrm>
        </p:grpSpPr>
        <p:sp>
          <p:nvSpPr>
            <p:cNvPr id="42" name="object 42"/>
            <p:cNvSpPr/>
            <p:nvPr/>
          </p:nvSpPr>
          <p:spPr>
            <a:xfrm>
              <a:off x="9275444" y="3613026"/>
              <a:ext cx="1350645" cy="1156970"/>
            </a:xfrm>
            <a:custGeom>
              <a:avLst/>
              <a:gdLst/>
              <a:ahLst/>
              <a:cxnLst/>
              <a:rect l="l" t="t" r="r" b="b"/>
              <a:pathLst>
                <a:path w="1350645" h="1156970">
                  <a:moveTo>
                    <a:pt x="0" y="130810"/>
                  </a:moveTo>
                  <a:lnTo>
                    <a:pt x="10280" y="79890"/>
                  </a:lnTo>
                  <a:lnTo>
                    <a:pt x="38315" y="38311"/>
                  </a:lnTo>
                  <a:lnTo>
                    <a:pt x="79895" y="10278"/>
                  </a:lnTo>
                  <a:lnTo>
                    <a:pt x="130810" y="0"/>
                  </a:lnTo>
                  <a:lnTo>
                    <a:pt x="1219454" y="0"/>
                  </a:lnTo>
                  <a:lnTo>
                    <a:pt x="1270368" y="10278"/>
                  </a:lnTo>
                  <a:lnTo>
                    <a:pt x="1311948" y="38311"/>
                  </a:lnTo>
                  <a:lnTo>
                    <a:pt x="1339983" y="79890"/>
                  </a:lnTo>
                  <a:lnTo>
                    <a:pt x="1350264" y="130810"/>
                  </a:lnTo>
                  <a:lnTo>
                    <a:pt x="1350264" y="1025893"/>
                  </a:lnTo>
                  <a:lnTo>
                    <a:pt x="1339983" y="1076814"/>
                  </a:lnTo>
                  <a:lnTo>
                    <a:pt x="1311948" y="1118398"/>
                  </a:lnTo>
                  <a:lnTo>
                    <a:pt x="1270368" y="1146435"/>
                  </a:lnTo>
                  <a:lnTo>
                    <a:pt x="1219454" y="1156716"/>
                  </a:lnTo>
                  <a:lnTo>
                    <a:pt x="130810" y="1156716"/>
                  </a:lnTo>
                  <a:lnTo>
                    <a:pt x="79895" y="1146435"/>
                  </a:lnTo>
                  <a:lnTo>
                    <a:pt x="38315" y="1118398"/>
                  </a:lnTo>
                  <a:lnTo>
                    <a:pt x="10280" y="1076814"/>
                  </a:lnTo>
                  <a:lnTo>
                    <a:pt x="0" y="1025893"/>
                  </a:lnTo>
                  <a:lnTo>
                    <a:pt x="0" y="13081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6138" y="3291840"/>
              <a:ext cx="941070" cy="92583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941814" y="4864606"/>
              <a:ext cx="7620" cy="646430"/>
            </a:xfrm>
            <a:custGeom>
              <a:avLst/>
              <a:gdLst/>
              <a:ahLst/>
              <a:cxnLst/>
              <a:rect l="l" t="t" r="r" b="b"/>
              <a:pathLst>
                <a:path w="7620" h="646429">
                  <a:moveTo>
                    <a:pt x="0" y="646150"/>
                  </a:moveTo>
                  <a:lnTo>
                    <a:pt x="7086" y="0"/>
                  </a:lnTo>
                </a:path>
              </a:pathLst>
            </a:custGeom>
            <a:ln w="38099">
              <a:solidFill>
                <a:srgbClr val="A62E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891560" y="4769353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8394" y="0"/>
                  </a:moveTo>
                  <a:lnTo>
                    <a:pt x="0" y="113677"/>
                  </a:lnTo>
                  <a:lnTo>
                    <a:pt x="114287" y="114922"/>
                  </a:lnTo>
                  <a:lnTo>
                    <a:pt x="583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6722" y="5563362"/>
              <a:ext cx="726947" cy="8641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6594" y="5292852"/>
              <a:ext cx="500633" cy="58597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95204" y="6179820"/>
              <a:ext cx="421385" cy="24002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17836" y="6267450"/>
              <a:ext cx="420624" cy="2400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8148" y="6343650"/>
              <a:ext cx="421385" cy="24079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04832" y="4227576"/>
              <a:ext cx="490726" cy="467105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3378</Words>
  <Application>WPS Presentation</Application>
  <PresentationFormat>On-screen Show (4:3)</PresentationFormat>
  <Paragraphs>317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Arial MT</vt:lpstr>
      <vt:lpstr>Wingdings</vt:lpstr>
      <vt:lpstr>Courier New</vt:lpstr>
      <vt:lpstr>Times New Roman</vt:lpstr>
      <vt:lpstr>Office Theme</vt:lpstr>
      <vt:lpstr>Getting Started with Apache Kafka</vt:lpstr>
      <vt:lpstr>What Is Apache Kafka?</vt:lpstr>
      <vt:lpstr>What a Typical Enterprise Looks Like</vt:lpstr>
      <vt:lpstr>PowerPoint 演示文稿</vt:lpstr>
      <vt:lpstr>Database Replication and Log Shipping</vt:lpstr>
      <vt:lpstr>Extract, Transform, and Load (ETL)</vt:lpstr>
      <vt:lpstr>Messaging</vt:lpstr>
      <vt:lpstr>Perils of Messaging Under High Volume</vt:lpstr>
      <vt:lpstr>Perils of Messaging With Application Faults</vt:lpstr>
      <vt:lpstr>Middleware Magic</vt:lpstr>
      <vt:lpstr>Middleware Challenges</vt:lpstr>
      <vt:lpstr>Isn’t There a Better Way?</vt:lpstr>
      <vt:lpstr>That’s What LinkedIn  Asked in 2010…</vt:lpstr>
      <vt:lpstr>PowerPoint 演示文稿</vt:lpstr>
      <vt:lpstr>Pre-2010 LinkedIn Data Architecture</vt:lpstr>
      <vt:lpstr>kafkaesque</vt:lpstr>
      <vt:lpstr>Next-generation Messaging Goals</vt:lpstr>
      <vt:lpstr>Post-2010 LinkedIn Data Architecture</vt:lpstr>
      <vt:lpstr>Timeline of Events</vt:lpstr>
      <vt:lpstr>7X since 2015</vt:lpstr>
      <vt:lpstr>Designed to move data at high volumes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Apache Kafka</dc:title>
  <dc:creator>Ryan Plant</dc:creator>
  <cp:keywords>kafka;apache;open source;big data;apache kafka</cp:keywords>
  <dc:subject>Apache Kafka</dc:subject>
  <cp:lastModifiedBy>Steve Sam</cp:lastModifiedBy>
  <cp:revision>1</cp:revision>
  <dcterms:created xsi:type="dcterms:W3CDTF">2022-10-22T17:27:19Z</dcterms:created>
  <dcterms:modified xsi:type="dcterms:W3CDTF">2022-10-22T17:27:19Z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2022-10-22T05:30:00Z</vt:filetime>
  </property>
  <property fmtid="{D5CDD505-2E9C-101B-9397-08002B2CF9AE}" pid="5" name="ICV">
    <vt:lpwstr>413D8EB56786457B8A3224EA3F7CB131</vt:lpwstr>
  </property>
  <property fmtid="{D5CDD505-2E9C-101B-9397-08002B2CF9AE}" pid="6" name="KSOProductBuildVer">
    <vt:lpwstr>1033-11.2.0.11341</vt:lpwstr>
  </property>
</Properties>
</file>