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9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cx="10058400" cy="7772400"/>
  <p:notesSz cx="10058400" cy="7772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notesMaster" Target="notesMasters/notesMaster1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392672" cy="3314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8356234" y="0"/>
            <a:ext cx="6392672" cy="3314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94198" y="825818"/>
            <a:ext cx="3963924" cy="222970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475232" y="3179397"/>
            <a:ext cx="11801856" cy="26013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275066"/>
            <a:ext cx="6392672" cy="3314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8356234" y="6275066"/>
            <a:ext cx="6392672" cy="3314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826008"/>
            <a:ext cx="9143999" cy="85343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57200" y="457200"/>
            <a:ext cx="9144000" cy="311150"/>
          </a:xfrm>
          <a:custGeom>
            <a:avLst/>
            <a:gdLst/>
            <a:ahLst/>
            <a:cxnLst/>
            <a:rect l="l" t="t" r="r" b="b"/>
            <a:pathLst>
              <a:path w="9144000" h="311150">
                <a:moveTo>
                  <a:pt x="9143999" y="310895"/>
                </a:moveTo>
                <a:lnTo>
                  <a:pt x="9143999" y="0"/>
                </a:lnTo>
                <a:lnTo>
                  <a:pt x="0" y="0"/>
                </a:lnTo>
                <a:lnTo>
                  <a:pt x="0" y="310895"/>
                </a:lnTo>
                <a:lnTo>
                  <a:pt x="9143999" y="310895"/>
                </a:lnTo>
                <a:close/>
              </a:path>
            </a:pathLst>
          </a:custGeom>
          <a:solidFill>
            <a:srgbClr val="4143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57200" y="768095"/>
            <a:ext cx="9144000" cy="143510"/>
          </a:xfrm>
          <a:custGeom>
            <a:avLst/>
            <a:gdLst/>
            <a:ahLst/>
            <a:cxnLst/>
            <a:rect l="l" t="t" r="r" b="b"/>
            <a:pathLst>
              <a:path w="9144000" h="143509">
                <a:moveTo>
                  <a:pt x="9144000" y="0"/>
                </a:moveTo>
                <a:lnTo>
                  <a:pt x="0" y="0"/>
                </a:lnTo>
                <a:lnTo>
                  <a:pt x="0" y="91440"/>
                </a:lnTo>
                <a:lnTo>
                  <a:pt x="5410200" y="91440"/>
                </a:lnTo>
                <a:lnTo>
                  <a:pt x="5410200" y="143256"/>
                </a:lnTo>
                <a:lnTo>
                  <a:pt x="9144000" y="143256"/>
                </a:lnTo>
                <a:lnTo>
                  <a:pt x="9144000" y="91440"/>
                </a:lnTo>
                <a:lnTo>
                  <a:pt x="9144000" y="51816"/>
                </a:lnTo>
                <a:lnTo>
                  <a:pt x="9144000" y="0"/>
                </a:lnTo>
                <a:close/>
              </a:path>
            </a:pathLst>
          </a:custGeom>
          <a:solidFill>
            <a:srgbClr val="427F8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67400" y="899159"/>
            <a:ext cx="3733799" cy="179831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5867400" y="957084"/>
            <a:ext cx="3566160" cy="128270"/>
          </a:xfrm>
          <a:custGeom>
            <a:avLst/>
            <a:gdLst/>
            <a:ahLst/>
            <a:cxnLst/>
            <a:rect l="l" t="t" r="r" b="b"/>
            <a:pathLst>
              <a:path w="3566159" h="128269">
                <a:moveTo>
                  <a:pt x="3063240" y="0"/>
                </a:moveTo>
                <a:lnTo>
                  <a:pt x="3060700" y="0"/>
                </a:lnTo>
                <a:lnTo>
                  <a:pt x="0" y="0"/>
                </a:lnTo>
                <a:lnTo>
                  <a:pt x="0" y="27432"/>
                </a:lnTo>
                <a:lnTo>
                  <a:pt x="3060700" y="27432"/>
                </a:lnTo>
                <a:lnTo>
                  <a:pt x="3060700" y="25654"/>
                </a:lnTo>
                <a:lnTo>
                  <a:pt x="3063240" y="25654"/>
                </a:lnTo>
                <a:lnTo>
                  <a:pt x="3063240" y="0"/>
                </a:lnTo>
                <a:close/>
              </a:path>
              <a:path w="3566159" h="128269">
                <a:moveTo>
                  <a:pt x="3566160" y="94475"/>
                </a:moveTo>
                <a:lnTo>
                  <a:pt x="3563112" y="91427"/>
                </a:lnTo>
                <a:lnTo>
                  <a:pt x="1969008" y="91427"/>
                </a:lnTo>
                <a:lnTo>
                  <a:pt x="1965960" y="94475"/>
                </a:lnTo>
                <a:lnTo>
                  <a:pt x="1965960" y="97523"/>
                </a:lnTo>
                <a:lnTo>
                  <a:pt x="1965960" y="124955"/>
                </a:lnTo>
                <a:lnTo>
                  <a:pt x="1969008" y="128003"/>
                </a:lnTo>
                <a:lnTo>
                  <a:pt x="3563112" y="128003"/>
                </a:lnTo>
                <a:lnTo>
                  <a:pt x="3566160" y="124955"/>
                </a:lnTo>
                <a:lnTo>
                  <a:pt x="3566160" y="944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bg 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32976" y="457200"/>
            <a:ext cx="268223" cy="62179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5876" y="2764030"/>
            <a:ext cx="8486646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826008"/>
            <a:ext cx="9143999" cy="85343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57200" y="457200"/>
            <a:ext cx="9144000" cy="311150"/>
          </a:xfrm>
          <a:custGeom>
            <a:avLst/>
            <a:gdLst/>
            <a:ahLst/>
            <a:cxnLst/>
            <a:rect l="l" t="t" r="r" b="b"/>
            <a:pathLst>
              <a:path w="9144000" h="311150">
                <a:moveTo>
                  <a:pt x="9143999" y="310895"/>
                </a:moveTo>
                <a:lnTo>
                  <a:pt x="9143999" y="0"/>
                </a:lnTo>
                <a:lnTo>
                  <a:pt x="0" y="0"/>
                </a:lnTo>
                <a:lnTo>
                  <a:pt x="0" y="310895"/>
                </a:lnTo>
                <a:lnTo>
                  <a:pt x="9143999" y="310895"/>
                </a:lnTo>
                <a:close/>
              </a:path>
            </a:pathLst>
          </a:custGeom>
          <a:solidFill>
            <a:srgbClr val="4143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57200" y="768095"/>
            <a:ext cx="9144000" cy="143510"/>
          </a:xfrm>
          <a:custGeom>
            <a:avLst/>
            <a:gdLst/>
            <a:ahLst/>
            <a:cxnLst/>
            <a:rect l="l" t="t" r="r" b="b"/>
            <a:pathLst>
              <a:path w="9144000" h="143509">
                <a:moveTo>
                  <a:pt x="9144000" y="0"/>
                </a:moveTo>
                <a:lnTo>
                  <a:pt x="0" y="0"/>
                </a:lnTo>
                <a:lnTo>
                  <a:pt x="0" y="91440"/>
                </a:lnTo>
                <a:lnTo>
                  <a:pt x="5410200" y="91440"/>
                </a:lnTo>
                <a:lnTo>
                  <a:pt x="5410200" y="143256"/>
                </a:lnTo>
                <a:lnTo>
                  <a:pt x="9144000" y="143256"/>
                </a:lnTo>
                <a:lnTo>
                  <a:pt x="9144000" y="91440"/>
                </a:lnTo>
                <a:lnTo>
                  <a:pt x="9144000" y="51816"/>
                </a:lnTo>
                <a:lnTo>
                  <a:pt x="9144000" y="0"/>
                </a:lnTo>
                <a:close/>
              </a:path>
            </a:pathLst>
          </a:custGeom>
          <a:solidFill>
            <a:srgbClr val="427F8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67400" y="899159"/>
            <a:ext cx="3733799" cy="179831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5867400" y="957084"/>
            <a:ext cx="3566160" cy="128270"/>
          </a:xfrm>
          <a:custGeom>
            <a:avLst/>
            <a:gdLst/>
            <a:ahLst/>
            <a:cxnLst/>
            <a:rect l="l" t="t" r="r" b="b"/>
            <a:pathLst>
              <a:path w="3566159" h="128269">
                <a:moveTo>
                  <a:pt x="3063240" y="0"/>
                </a:moveTo>
                <a:lnTo>
                  <a:pt x="3060700" y="0"/>
                </a:lnTo>
                <a:lnTo>
                  <a:pt x="0" y="0"/>
                </a:lnTo>
                <a:lnTo>
                  <a:pt x="0" y="27432"/>
                </a:lnTo>
                <a:lnTo>
                  <a:pt x="3060700" y="27432"/>
                </a:lnTo>
                <a:lnTo>
                  <a:pt x="3060700" y="25654"/>
                </a:lnTo>
                <a:lnTo>
                  <a:pt x="3063240" y="25654"/>
                </a:lnTo>
                <a:lnTo>
                  <a:pt x="3063240" y="0"/>
                </a:lnTo>
                <a:close/>
              </a:path>
              <a:path w="3566159" h="128269">
                <a:moveTo>
                  <a:pt x="3566160" y="94475"/>
                </a:moveTo>
                <a:lnTo>
                  <a:pt x="3563112" y="91427"/>
                </a:lnTo>
                <a:lnTo>
                  <a:pt x="1969008" y="91427"/>
                </a:lnTo>
                <a:lnTo>
                  <a:pt x="1965960" y="94475"/>
                </a:lnTo>
                <a:lnTo>
                  <a:pt x="1965960" y="97523"/>
                </a:lnTo>
                <a:lnTo>
                  <a:pt x="1965960" y="124955"/>
                </a:lnTo>
                <a:lnTo>
                  <a:pt x="1969008" y="128003"/>
                </a:lnTo>
                <a:lnTo>
                  <a:pt x="3563112" y="128003"/>
                </a:lnTo>
                <a:lnTo>
                  <a:pt x="3566160" y="124955"/>
                </a:lnTo>
                <a:lnTo>
                  <a:pt x="3566160" y="944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826008"/>
            <a:ext cx="9143999" cy="85343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57200" y="457200"/>
            <a:ext cx="9144000" cy="311150"/>
          </a:xfrm>
          <a:custGeom>
            <a:avLst/>
            <a:gdLst/>
            <a:ahLst/>
            <a:cxnLst/>
            <a:rect l="l" t="t" r="r" b="b"/>
            <a:pathLst>
              <a:path w="9144000" h="311150">
                <a:moveTo>
                  <a:pt x="9143999" y="310895"/>
                </a:moveTo>
                <a:lnTo>
                  <a:pt x="9143999" y="0"/>
                </a:lnTo>
                <a:lnTo>
                  <a:pt x="0" y="0"/>
                </a:lnTo>
                <a:lnTo>
                  <a:pt x="0" y="310895"/>
                </a:lnTo>
                <a:lnTo>
                  <a:pt x="9143999" y="310895"/>
                </a:lnTo>
                <a:close/>
              </a:path>
            </a:pathLst>
          </a:custGeom>
          <a:solidFill>
            <a:srgbClr val="4143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57200" y="768095"/>
            <a:ext cx="9144000" cy="143510"/>
          </a:xfrm>
          <a:custGeom>
            <a:avLst/>
            <a:gdLst/>
            <a:ahLst/>
            <a:cxnLst/>
            <a:rect l="l" t="t" r="r" b="b"/>
            <a:pathLst>
              <a:path w="9144000" h="143509">
                <a:moveTo>
                  <a:pt x="9144000" y="0"/>
                </a:moveTo>
                <a:lnTo>
                  <a:pt x="0" y="0"/>
                </a:lnTo>
                <a:lnTo>
                  <a:pt x="0" y="91440"/>
                </a:lnTo>
                <a:lnTo>
                  <a:pt x="5410200" y="91440"/>
                </a:lnTo>
                <a:lnTo>
                  <a:pt x="5410200" y="143256"/>
                </a:lnTo>
                <a:lnTo>
                  <a:pt x="9144000" y="143256"/>
                </a:lnTo>
                <a:lnTo>
                  <a:pt x="9144000" y="91440"/>
                </a:lnTo>
                <a:lnTo>
                  <a:pt x="9144000" y="51816"/>
                </a:lnTo>
                <a:lnTo>
                  <a:pt x="9144000" y="0"/>
                </a:lnTo>
                <a:close/>
              </a:path>
            </a:pathLst>
          </a:custGeom>
          <a:solidFill>
            <a:srgbClr val="427F8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67400" y="899159"/>
            <a:ext cx="3733799" cy="179831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5867400" y="957084"/>
            <a:ext cx="3566160" cy="128270"/>
          </a:xfrm>
          <a:custGeom>
            <a:avLst/>
            <a:gdLst/>
            <a:ahLst/>
            <a:cxnLst/>
            <a:rect l="l" t="t" r="r" b="b"/>
            <a:pathLst>
              <a:path w="3566159" h="128269">
                <a:moveTo>
                  <a:pt x="3063240" y="0"/>
                </a:moveTo>
                <a:lnTo>
                  <a:pt x="3060700" y="0"/>
                </a:lnTo>
                <a:lnTo>
                  <a:pt x="0" y="0"/>
                </a:lnTo>
                <a:lnTo>
                  <a:pt x="0" y="27432"/>
                </a:lnTo>
                <a:lnTo>
                  <a:pt x="3060700" y="27432"/>
                </a:lnTo>
                <a:lnTo>
                  <a:pt x="3060700" y="25654"/>
                </a:lnTo>
                <a:lnTo>
                  <a:pt x="3063240" y="25654"/>
                </a:lnTo>
                <a:lnTo>
                  <a:pt x="3063240" y="0"/>
                </a:lnTo>
                <a:close/>
              </a:path>
              <a:path w="3566159" h="128269">
                <a:moveTo>
                  <a:pt x="3566160" y="94475"/>
                </a:moveTo>
                <a:lnTo>
                  <a:pt x="3563112" y="91427"/>
                </a:lnTo>
                <a:lnTo>
                  <a:pt x="1969008" y="91427"/>
                </a:lnTo>
                <a:lnTo>
                  <a:pt x="1965960" y="94475"/>
                </a:lnTo>
                <a:lnTo>
                  <a:pt x="1965960" y="97523"/>
                </a:lnTo>
                <a:lnTo>
                  <a:pt x="1965960" y="124955"/>
                </a:lnTo>
                <a:lnTo>
                  <a:pt x="1969008" y="128003"/>
                </a:lnTo>
                <a:lnTo>
                  <a:pt x="3563112" y="128003"/>
                </a:lnTo>
                <a:lnTo>
                  <a:pt x="3566160" y="124955"/>
                </a:lnTo>
                <a:lnTo>
                  <a:pt x="3566160" y="944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2.png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7200" y="826008"/>
            <a:ext cx="9143999" cy="85343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57200" y="457200"/>
            <a:ext cx="9144000" cy="311150"/>
          </a:xfrm>
          <a:custGeom>
            <a:avLst/>
            <a:gdLst/>
            <a:ahLst/>
            <a:cxnLst/>
            <a:rect l="l" t="t" r="r" b="b"/>
            <a:pathLst>
              <a:path w="9144000" h="311150">
                <a:moveTo>
                  <a:pt x="9143999" y="310895"/>
                </a:moveTo>
                <a:lnTo>
                  <a:pt x="9143999" y="0"/>
                </a:lnTo>
                <a:lnTo>
                  <a:pt x="0" y="0"/>
                </a:lnTo>
                <a:lnTo>
                  <a:pt x="0" y="310895"/>
                </a:lnTo>
                <a:lnTo>
                  <a:pt x="9143999" y="310895"/>
                </a:lnTo>
                <a:close/>
              </a:path>
            </a:pathLst>
          </a:custGeom>
          <a:solidFill>
            <a:srgbClr val="4143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57200" y="768095"/>
            <a:ext cx="9144000" cy="143510"/>
          </a:xfrm>
          <a:custGeom>
            <a:avLst/>
            <a:gdLst/>
            <a:ahLst/>
            <a:cxnLst/>
            <a:rect l="l" t="t" r="r" b="b"/>
            <a:pathLst>
              <a:path w="9144000" h="143509">
                <a:moveTo>
                  <a:pt x="9144000" y="0"/>
                </a:moveTo>
                <a:lnTo>
                  <a:pt x="0" y="0"/>
                </a:lnTo>
                <a:lnTo>
                  <a:pt x="0" y="91440"/>
                </a:lnTo>
                <a:lnTo>
                  <a:pt x="5410200" y="91440"/>
                </a:lnTo>
                <a:lnTo>
                  <a:pt x="5410200" y="143256"/>
                </a:lnTo>
                <a:lnTo>
                  <a:pt x="9144000" y="143256"/>
                </a:lnTo>
                <a:lnTo>
                  <a:pt x="9144000" y="91440"/>
                </a:lnTo>
                <a:lnTo>
                  <a:pt x="9144000" y="51816"/>
                </a:lnTo>
                <a:lnTo>
                  <a:pt x="9144000" y="0"/>
                </a:lnTo>
                <a:close/>
              </a:path>
            </a:pathLst>
          </a:custGeom>
          <a:solidFill>
            <a:srgbClr val="427F8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867400" y="899159"/>
            <a:ext cx="3733799" cy="179831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5867400" y="957084"/>
            <a:ext cx="3566160" cy="128270"/>
          </a:xfrm>
          <a:custGeom>
            <a:avLst/>
            <a:gdLst/>
            <a:ahLst/>
            <a:cxnLst/>
            <a:rect l="l" t="t" r="r" b="b"/>
            <a:pathLst>
              <a:path w="3566159" h="128269">
                <a:moveTo>
                  <a:pt x="3063240" y="0"/>
                </a:moveTo>
                <a:lnTo>
                  <a:pt x="3060700" y="0"/>
                </a:lnTo>
                <a:lnTo>
                  <a:pt x="0" y="0"/>
                </a:lnTo>
                <a:lnTo>
                  <a:pt x="0" y="27432"/>
                </a:lnTo>
                <a:lnTo>
                  <a:pt x="3060700" y="27432"/>
                </a:lnTo>
                <a:lnTo>
                  <a:pt x="3060700" y="25654"/>
                </a:lnTo>
                <a:lnTo>
                  <a:pt x="3063240" y="25654"/>
                </a:lnTo>
                <a:lnTo>
                  <a:pt x="3063240" y="0"/>
                </a:lnTo>
                <a:close/>
              </a:path>
              <a:path w="3566159" h="128269">
                <a:moveTo>
                  <a:pt x="3566160" y="94475"/>
                </a:moveTo>
                <a:lnTo>
                  <a:pt x="3563112" y="91427"/>
                </a:lnTo>
                <a:lnTo>
                  <a:pt x="1969008" y="91427"/>
                </a:lnTo>
                <a:lnTo>
                  <a:pt x="1965960" y="94475"/>
                </a:lnTo>
                <a:lnTo>
                  <a:pt x="1965960" y="97523"/>
                </a:lnTo>
                <a:lnTo>
                  <a:pt x="1965960" y="124955"/>
                </a:lnTo>
                <a:lnTo>
                  <a:pt x="1969008" y="128003"/>
                </a:lnTo>
                <a:lnTo>
                  <a:pt x="3563112" y="128003"/>
                </a:lnTo>
                <a:lnTo>
                  <a:pt x="3566160" y="124955"/>
                </a:lnTo>
                <a:lnTo>
                  <a:pt x="3566160" y="944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9144000" cy="3703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78408" y="3797808"/>
            <a:ext cx="8118475" cy="2390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hyperlink" Target="http://del.icio.us/api/" TargetMode="Externa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hyperlink" Target="http://del.icio.us/api/" TargetMode="External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hyperlink" Target="http://del.icio.us/api/" TargetMode="External"/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hyperlink" Target="mailto:ohn@example.com" TargetMode="External"/><Relationship Id="rId5" Type="http://schemas.openxmlformats.org/officeDocument/2006/relationships/hyperlink" Target="mailto:mark@example.com" TargetMode="External"/><Relationship Id="rId4" Type="http://schemas.openxmlformats.org/officeDocument/2006/relationships/hyperlink" Target="mailto:bob@example.com" TargetMode="External"/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9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4.jpeg"/><Relationship Id="rId1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hyperlink" Target="http://sales.com/customers/32341/address" TargetMode="External"/><Relationship Id="rId2" Type="http://schemas.openxmlformats.org/officeDocument/2006/relationships/hyperlink" Target="http://sales.com/customers/323421" TargetMode="Externa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hyperlink" Target="http://sales.com/cars/mercedes/amg/e55%3Bcolor%3Dblack" TargetMode="External"/><Relationship Id="rId5" Type="http://schemas.openxmlformats.org/officeDocument/2006/relationships/hyperlink" Target="http://sales.com/customers?zip=49009" TargetMode="External"/><Relationship Id="rId4" Type="http://schemas.openxmlformats.org/officeDocument/2006/relationships/hyperlink" Target="http://sales.com/customers/323421" TargetMode="External"/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82547" y="3517088"/>
            <a:ext cx="8893307" cy="3143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6503" y="2956417"/>
            <a:ext cx="8650748" cy="579120"/>
          </a:xfrm>
          <a:prstGeom prst="rect">
            <a:avLst/>
          </a:prstGeom>
        </p:spPr>
        <p:txBody>
          <a:bodyPr vert="horz" wrap="square" lIns="0" tIns="785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15" spc="-5" dirty="0">
                <a:solidFill>
                  <a:schemeClr val="tx1"/>
                </a:solidFill>
                <a:sym typeface="+mn-ea"/>
              </a:rPr>
              <a:t>RESTful</a:t>
            </a:r>
            <a:r>
              <a:rPr sz="3715" spc="-25" dirty="0">
                <a:solidFill>
                  <a:schemeClr val="tx1"/>
                </a:solidFill>
                <a:sym typeface="+mn-ea"/>
              </a:rPr>
              <a:t> </a:t>
            </a:r>
            <a:r>
              <a:rPr sz="3715" spc="-5" dirty="0">
                <a:solidFill>
                  <a:schemeClr val="tx1"/>
                </a:solidFill>
                <a:sym typeface="+mn-ea"/>
              </a:rPr>
              <a:t>Services</a:t>
            </a:r>
            <a:endParaRPr sz="3715" spc="-5" dirty="0">
              <a:solidFill>
                <a:schemeClr val="tx1"/>
              </a:solidFill>
              <a:latin typeface="Verdana" panose="020B0604030504040204"/>
              <a:cs typeface="Verdana" panose="020B0604030504040204"/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42048" y="7228332"/>
            <a:ext cx="2313432" cy="228600"/>
          </a:xfrm>
        </p:spPr>
        <p:txBody>
          <a:bodyPr/>
          <a:p>
            <a:fld id="{9B618960-8005-486C-9A75-10CB2AAC16F9}" type="slidenum">
              <a:rPr lang="en-US" sz="1485" smtClean="0"/>
            </a:fld>
            <a:endParaRPr lang="en-US" sz="1485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332976" y="457200"/>
            <a:ext cx="268223" cy="62179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901700"/>
            <a:ext cx="677418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5" dirty="0">
                <a:solidFill>
                  <a:srgbClr val="414355"/>
                </a:solidFill>
              </a:rPr>
              <a:t>REST</a:t>
            </a:r>
            <a:r>
              <a:rPr sz="4000" spc="-125" dirty="0">
                <a:solidFill>
                  <a:srgbClr val="414355"/>
                </a:solidFill>
              </a:rPr>
              <a:t> </a:t>
            </a:r>
            <a:r>
              <a:rPr sz="4000" spc="5" dirty="0">
                <a:solidFill>
                  <a:srgbClr val="414355"/>
                </a:solidFill>
              </a:rPr>
              <a:t>Core</a:t>
            </a:r>
            <a:r>
              <a:rPr sz="4000" spc="-60" dirty="0">
                <a:solidFill>
                  <a:srgbClr val="414355"/>
                </a:solidFill>
              </a:rPr>
              <a:t> </a:t>
            </a:r>
            <a:r>
              <a:rPr sz="4000" dirty="0">
                <a:solidFill>
                  <a:srgbClr val="414355"/>
                </a:solidFill>
              </a:rPr>
              <a:t>Id</a:t>
            </a:r>
            <a:r>
              <a:rPr lang="en-US" sz="4000" dirty="0">
                <a:solidFill>
                  <a:srgbClr val="414355"/>
                </a:solidFill>
              </a:rPr>
              <a:t>eo</a:t>
            </a:r>
            <a:r>
              <a:rPr sz="4000" dirty="0">
                <a:solidFill>
                  <a:srgbClr val="414355"/>
                </a:solidFill>
              </a:rPr>
              <a:t>logies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535940" y="1783792"/>
            <a:ext cx="7828280" cy="184531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385"/>
              </a:spcBef>
              <a:buClr>
                <a:srgbClr val="A04CA3"/>
              </a:buClr>
              <a:buChar char="•"/>
              <a:tabLst>
                <a:tab pos="286385" algn="l"/>
                <a:tab pos="287020" algn="l"/>
              </a:tabLst>
            </a:pPr>
            <a:r>
              <a:rPr sz="2800" spc="-5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Simple</a:t>
            </a:r>
            <a:r>
              <a:rPr sz="2800" spc="-6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800" spc="-5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is</a:t>
            </a:r>
            <a:r>
              <a:rPr sz="2800" spc="-15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80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better</a:t>
            </a:r>
            <a:endParaRPr sz="2800">
              <a:latin typeface="Georgia" panose="02040502050405020303"/>
              <a:cs typeface="Georgia" panose="02040502050405020303"/>
            </a:endParaRPr>
          </a:p>
          <a:p>
            <a:pPr marL="287020" indent="-274320">
              <a:lnSpc>
                <a:spcPct val="100000"/>
              </a:lnSpc>
              <a:spcBef>
                <a:spcPts val="290"/>
              </a:spcBef>
              <a:buClr>
                <a:srgbClr val="A04CA3"/>
              </a:buClr>
              <a:buChar char="•"/>
              <a:tabLst>
                <a:tab pos="286385" algn="l"/>
                <a:tab pos="287020" algn="l"/>
              </a:tabLst>
            </a:pPr>
            <a:r>
              <a:rPr sz="2800" spc="-5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The</a:t>
            </a:r>
            <a:r>
              <a:rPr sz="2800" spc="-5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80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web</a:t>
            </a:r>
            <a:r>
              <a:rPr sz="2800" spc="-25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80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works</a:t>
            </a:r>
            <a:r>
              <a:rPr sz="2800" spc="-25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80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and</a:t>
            </a:r>
            <a:r>
              <a:rPr sz="2800" spc="-2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80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works</a:t>
            </a:r>
            <a:r>
              <a:rPr sz="2800" spc="-25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800" spc="-5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well</a:t>
            </a:r>
            <a:endParaRPr sz="2800">
              <a:latin typeface="Georgia" panose="02040502050405020303"/>
              <a:cs typeface="Georgia" panose="02040502050405020303"/>
            </a:endParaRPr>
          </a:p>
          <a:p>
            <a:pPr marL="286385" marR="5080" indent="-274320">
              <a:lnSpc>
                <a:spcPct val="100000"/>
              </a:lnSpc>
              <a:spcBef>
                <a:spcPts val="310"/>
              </a:spcBef>
              <a:buClr>
                <a:srgbClr val="A04CA3"/>
              </a:buClr>
              <a:buChar char="•"/>
              <a:tabLst>
                <a:tab pos="286385" algn="l"/>
                <a:tab pos="287020" algn="l"/>
              </a:tabLst>
            </a:pPr>
            <a:r>
              <a:rPr sz="280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Some</a:t>
            </a:r>
            <a:r>
              <a:rPr sz="2800" spc="-45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80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web</a:t>
            </a:r>
            <a:r>
              <a:rPr sz="2800" spc="-35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80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services</a:t>
            </a:r>
            <a:r>
              <a:rPr sz="2800" spc="-4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800" spc="-5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should follow</a:t>
            </a:r>
            <a:r>
              <a:rPr sz="2800" spc="15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800" spc="-5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the</a:t>
            </a:r>
            <a:r>
              <a:rPr sz="2800" spc="-15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800" spc="-5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“way</a:t>
            </a:r>
            <a:r>
              <a:rPr sz="2800" spc="-2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80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of</a:t>
            </a:r>
            <a:r>
              <a:rPr sz="2800" spc="-5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 the </a:t>
            </a:r>
            <a:r>
              <a:rPr sz="2800" spc="-66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80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web”.</a:t>
            </a:r>
            <a:endParaRPr sz="28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332976" y="457200"/>
            <a:ext cx="268223" cy="62179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901700"/>
            <a:ext cx="374904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5" dirty="0">
                <a:solidFill>
                  <a:srgbClr val="414355"/>
                </a:solidFill>
              </a:rPr>
              <a:t>RESTful</a:t>
            </a:r>
            <a:r>
              <a:rPr sz="4000" spc="-75" dirty="0">
                <a:solidFill>
                  <a:srgbClr val="414355"/>
                </a:solidFill>
              </a:rPr>
              <a:t> </a:t>
            </a:r>
            <a:r>
              <a:rPr sz="4000" dirty="0">
                <a:solidFill>
                  <a:srgbClr val="414355"/>
                </a:solidFill>
              </a:rPr>
              <a:t>Services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535940" y="1777544"/>
            <a:ext cx="8199755" cy="438785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435"/>
              </a:spcBef>
              <a:buClr>
                <a:srgbClr val="A04CA3"/>
              </a:buClr>
              <a:buChar char="•"/>
              <a:tabLst>
                <a:tab pos="286385" algn="l"/>
                <a:tab pos="287020" algn="l"/>
              </a:tabLst>
            </a:pPr>
            <a:r>
              <a:rPr sz="280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Resources</a:t>
            </a:r>
            <a:r>
              <a:rPr sz="2800" spc="-85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80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as</a:t>
            </a:r>
            <a:r>
              <a:rPr sz="2800" spc="-35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800" spc="-5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URI</a:t>
            </a:r>
            <a:endParaRPr sz="2800">
              <a:latin typeface="Georgia" panose="02040502050405020303"/>
              <a:cs typeface="Georgia" panose="02040502050405020303"/>
            </a:endParaRPr>
          </a:p>
          <a:p>
            <a:pPr marL="652145" marR="5080" indent="-247015">
              <a:lnSpc>
                <a:spcPct val="100000"/>
              </a:lnSpc>
              <a:spcBef>
                <a:spcPts val="295"/>
              </a:spcBef>
              <a:tabLst>
                <a:tab pos="652145" algn="l"/>
              </a:tabLst>
            </a:pPr>
            <a:r>
              <a:rPr sz="26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▫	</a:t>
            </a:r>
            <a:r>
              <a:rPr sz="2600" spc="-5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Use</a:t>
            </a:r>
            <a:r>
              <a:rPr sz="2600" spc="-4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unique</a:t>
            </a:r>
            <a:r>
              <a:rPr sz="2600" spc="35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spc="-5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URI </a:t>
            </a:r>
            <a:r>
              <a:rPr sz="2600" spc="-1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to</a:t>
            </a:r>
            <a:r>
              <a:rPr sz="2600" spc="1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reference</a:t>
            </a:r>
            <a:r>
              <a:rPr sz="2600" spc="85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every</a:t>
            </a:r>
            <a:r>
              <a:rPr sz="2600" spc="1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resource</a:t>
            </a:r>
            <a:r>
              <a:rPr sz="2600" spc="35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on</a:t>
            </a:r>
            <a:r>
              <a:rPr sz="2600" spc="2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your </a:t>
            </a:r>
            <a:r>
              <a:rPr sz="2600" spc="-61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API</a:t>
            </a:r>
            <a:endParaRPr sz="2600">
              <a:latin typeface="Georgia" panose="02040502050405020303"/>
              <a:cs typeface="Georgia" panose="02040502050405020303"/>
            </a:endParaRPr>
          </a:p>
          <a:p>
            <a:pPr marL="287020" indent="-274320">
              <a:lnSpc>
                <a:spcPct val="100000"/>
              </a:lnSpc>
              <a:spcBef>
                <a:spcPts val="305"/>
              </a:spcBef>
              <a:buClr>
                <a:srgbClr val="A04CA3"/>
              </a:buClr>
              <a:buChar char="•"/>
              <a:tabLst>
                <a:tab pos="286385" algn="l"/>
                <a:tab pos="287020" algn="l"/>
              </a:tabLst>
            </a:pPr>
            <a:r>
              <a:rPr sz="280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Operations</a:t>
            </a:r>
            <a:r>
              <a:rPr sz="2800" spc="-55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80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as</a:t>
            </a:r>
            <a:r>
              <a:rPr sz="2800" spc="-3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800" spc="-5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HTTP</a:t>
            </a:r>
            <a:r>
              <a:rPr sz="2800" spc="25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800" spc="-5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Methods</a:t>
            </a:r>
            <a:endParaRPr sz="2800">
              <a:latin typeface="Georgia" panose="02040502050405020303"/>
              <a:cs typeface="Georgia" panose="02040502050405020303"/>
            </a:endParaRPr>
          </a:p>
          <a:p>
            <a:pPr marL="405765">
              <a:lnSpc>
                <a:spcPct val="100000"/>
              </a:lnSpc>
              <a:spcBef>
                <a:spcPts val="295"/>
              </a:spcBef>
              <a:tabLst>
                <a:tab pos="652145" algn="l"/>
              </a:tabLst>
            </a:pPr>
            <a:r>
              <a:rPr sz="26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▫	</a:t>
            </a:r>
            <a:r>
              <a:rPr sz="2600" spc="-1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GET</a:t>
            </a:r>
            <a:r>
              <a:rPr sz="2600" spc="-25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–</a:t>
            </a:r>
            <a:r>
              <a:rPr sz="2600" spc="-2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Queries</a:t>
            </a:r>
            <a:endParaRPr sz="2600">
              <a:latin typeface="Georgia" panose="02040502050405020303"/>
              <a:cs typeface="Georgia" panose="02040502050405020303"/>
            </a:endParaRPr>
          </a:p>
          <a:p>
            <a:pPr marL="405765">
              <a:lnSpc>
                <a:spcPct val="100000"/>
              </a:lnSpc>
              <a:spcBef>
                <a:spcPts val="310"/>
              </a:spcBef>
              <a:tabLst>
                <a:tab pos="652145" algn="l"/>
              </a:tabLst>
            </a:pPr>
            <a:r>
              <a:rPr sz="26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▫	</a:t>
            </a:r>
            <a:r>
              <a:rPr sz="2600" spc="-1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POST</a:t>
            </a:r>
            <a:r>
              <a:rPr sz="2600" spc="-25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–</a:t>
            </a:r>
            <a:r>
              <a:rPr sz="2600" spc="-15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Queries</a:t>
            </a:r>
            <a:endParaRPr sz="2600">
              <a:latin typeface="Georgia" panose="02040502050405020303"/>
              <a:cs typeface="Georgia" panose="02040502050405020303"/>
            </a:endParaRPr>
          </a:p>
          <a:p>
            <a:pPr marL="405765">
              <a:lnSpc>
                <a:spcPct val="100000"/>
              </a:lnSpc>
              <a:spcBef>
                <a:spcPts val="290"/>
              </a:spcBef>
              <a:tabLst>
                <a:tab pos="652145" algn="l"/>
              </a:tabLst>
            </a:pPr>
            <a:r>
              <a:rPr sz="26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▫	</a:t>
            </a:r>
            <a:r>
              <a:rPr sz="2600" spc="-5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PUT,</a:t>
            </a:r>
            <a:r>
              <a:rPr sz="2600" spc="-35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spc="-5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DELETE</a:t>
            </a:r>
            <a:r>
              <a:rPr sz="2600" spc="3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–</a:t>
            </a:r>
            <a:r>
              <a:rPr sz="260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Inset,</a:t>
            </a:r>
            <a:r>
              <a:rPr sz="2600" spc="15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Update</a:t>
            </a:r>
            <a:r>
              <a:rPr sz="2600" spc="3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and</a:t>
            </a:r>
            <a:r>
              <a:rPr sz="2600" spc="15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delete</a:t>
            </a:r>
            <a:endParaRPr sz="2600">
              <a:latin typeface="Georgia" panose="02040502050405020303"/>
              <a:cs typeface="Georgia" panose="02040502050405020303"/>
            </a:endParaRPr>
          </a:p>
          <a:p>
            <a:pPr marL="287020" indent="-274320">
              <a:lnSpc>
                <a:spcPct val="100000"/>
              </a:lnSpc>
              <a:spcBef>
                <a:spcPts val="305"/>
              </a:spcBef>
              <a:buClr>
                <a:srgbClr val="A04CA3"/>
              </a:buClr>
              <a:buChar char="•"/>
              <a:tabLst>
                <a:tab pos="286385" algn="l"/>
                <a:tab pos="287020" algn="l"/>
              </a:tabLst>
            </a:pPr>
            <a:r>
              <a:rPr sz="280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Connectedness</a:t>
            </a:r>
            <a:r>
              <a:rPr sz="2800" spc="-4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80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and</a:t>
            </a:r>
            <a:r>
              <a:rPr sz="2800" spc="-95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80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Discoverability</a:t>
            </a:r>
            <a:endParaRPr sz="2800">
              <a:latin typeface="Georgia" panose="02040502050405020303"/>
              <a:cs typeface="Georgia" panose="02040502050405020303"/>
            </a:endParaRPr>
          </a:p>
          <a:p>
            <a:pPr marL="652780" marR="473075" indent="-247015">
              <a:lnSpc>
                <a:spcPct val="100000"/>
              </a:lnSpc>
              <a:spcBef>
                <a:spcPts val="295"/>
              </a:spcBef>
              <a:tabLst>
                <a:tab pos="652145" algn="l"/>
              </a:tabLst>
            </a:pPr>
            <a:r>
              <a:rPr sz="26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▫	</a:t>
            </a:r>
            <a:r>
              <a:rPr sz="2600" spc="-5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Like</a:t>
            </a:r>
            <a:r>
              <a:rPr sz="2600" spc="-15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the</a:t>
            </a:r>
            <a:r>
              <a:rPr sz="2600" spc="5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spc="-15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Web,</a:t>
            </a:r>
            <a:r>
              <a:rPr sz="2600" spc="4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spc="-5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HTTP</a:t>
            </a:r>
            <a:r>
              <a:rPr sz="2600" spc="15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spc="-5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Responses</a:t>
            </a:r>
            <a:r>
              <a:rPr sz="2600" spc="2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contains</a:t>
            </a:r>
            <a:r>
              <a:rPr sz="2600" spc="5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spc="-5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links</a:t>
            </a:r>
            <a:r>
              <a:rPr sz="2600" spc="-3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to </a:t>
            </a:r>
            <a:r>
              <a:rPr sz="2600" spc="-61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other</a:t>
            </a:r>
            <a:r>
              <a:rPr sz="2600" spc="1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resources</a:t>
            </a:r>
            <a:endParaRPr sz="26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332976" y="457200"/>
            <a:ext cx="268223" cy="621791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246375" y="1850135"/>
          <a:ext cx="5573395" cy="40754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2930"/>
                <a:gridCol w="1852930"/>
                <a:gridCol w="1852930"/>
              </a:tblGrid>
              <a:tr h="536447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1600" spc="5" dirty="0">
                          <a:latin typeface="Georgia" panose="02040502050405020303"/>
                          <a:cs typeface="Georgia" panose="02040502050405020303"/>
                        </a:rPr>
                        <a:t>URL</a:t>
                      </a:r>
                      <a:endParaRPr sz="1600">
                        <a:latin typeface="Georgia" panose="02040502050405020303"/>
                        <a:cs typeface="Georgia" panose="02040502050405020303"/>
                      </a:endParaRPr>
                    </a:p>
                  </a:txBody>
                  <a:tcPr marL="0" marR="0" marT="13970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0640" marR="6731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dirty="0">
                          <a:latin typeface="Georgia" panose="02040502050405020303"/>
                          <a:cs typeface="Georgia" panose="02040502050405020303"/>
                          <a:hlinkClick r:id="rId2"/>
                        </a:rPr>
                        <a:t>h</a:t>
                      </a:r>
                      <a:r>
                        <a:rPr sz="1600" spc="-5" dirty="0">
                          <a:latin typeface="Georgia" panose="02040502050405020303"/>
                          <a:cs typeface="Georgia" panose="02040502050405020303"/>
                          <a:hlinkClick r:id="rId2"/>
                        </a:rPr>
                        <a:t>tt</a:t>
                      </a:r>
                      <a:r>
                        <a:rPr sz="1600" spc="-10" dirty="0">
                          <a:latin typeface="Georgia" panose="02040502050405020303"/>
                          <a:cs typeface="Georgia" panose="02040502050405020303"/>
                          <a:hlinkClick r:id="rId2"/>
                        </a:rPr>
                        <a:t>p</a:t>
                      </a:r>
                      <a:r>
                        <a:rPr sz="1600" dirty="0">
                          <a:latin typeface="Georgia" panose="02040502050405020303"/>
                          <a:cs typeface="Georgia" panose="02040502050405020303"/>
                          <a:hlinkClick r:id="rId2"/>
                        </a:rPr>
                        <a:t>:</a:t>
                      </a:r>
                      <a:r>
                        <a:rPr sz="1600" spc="-10" dirty="0">
                          <a:latin typeface="Georgia" panose="02040502050405020303"/>
                          <a:cs typeface="Georgia" panose="02040502050405020303"/>
                          <a:hlinkClick r:id="rId2"/>
                        </a:rPr>
                        <a:t>//</a:t>
                      </a:r>
                      <a:r>
                        <a:rPr sz="1600" spc="-15" dirty="0">
                          <a:latin typeface="Georgia" panose="02040502050405020303"/>
                          <a:cs typeface="Georgia" panose="02040502050405020303"/>
                          <a:hlinkClick r:id="rId2"/>
                        </a:rPr>
                        <a:t>d</a:t>
                      </a:r>
                      <a:r>
                        <a:rPr sz="1600" spc="-10" dirty="0">
                          <a:latin typeface="Georgia" panose="02040502050405020303"/>
                          <a:cs typeface="Georgia" panose="02040502050405020303"/>
                          <a:hlinkClick r:id="rId2"/>
                        </a:rPr>
                        <a:t>e</a:t>
                      </a:r>
                      <a:r>
                        <a:rPr sz="1600" spc="-5" dirty="0">
                          <a:latin typeface="Georgia" panose="02040502050405020303"/>
                          <a:cs typeface="Georgia" panose="02040502050405020303"/>
                          <a:hlinkClick r:id="rId2"/>
                        </a:rPr>
                        <a:t>l.</a:t>
                      </a:r>
                      <a:r>
                        <a:rPr sz="1600" spc="5" dirty="0">
                          <a:latin typeface="Georgia" panose="02040502050405020303"/>
                          <a:cs typeface="Georgia" panose="02040502050405020303"/>
                          <a:hlinkClick r:id="rId2"/>
                        </a:rPr>
                        <a:t>i</a:t>
                      </a:r>
                      <a:r>
                        <a:rPr sz="1600" spc="-15" dirty="0">
                          <a:latin typeface="Georgia" panose="02040502050405020303"/>
                          <a:cs typeface="Georgia" panose="02040502050405020303"/>
                          <a:hlinkClick r:id="rId2"/>
                        </a:rPr>
                        <a:t>c</a:t>
                      </a:r>
                      <a:r>
                        <a:rPr sz="1600" spc="5" dirty="0">
                          <a:latin typeface="Georgia" panose="02040502050405020303"/>
                          <a:cs typeface="Georgia" panose="02040502050405020303"/>
                          <a:hlinkClick r:id="rId2"/>
                        </a:rPr>
                        <a:t>i</a:t>
                      </a:r>
                      <a:r>
                        <a:rPr sz="1600" spc="-5" dirty="0">
                          <a:latin typeface="Georgia" panose="02040502050405020303"/>
                          <a:cs typeface="Georgia" panose="02040502050405020303"/>
                          <a:hlinkClick r:id="rId2"/>
                        </a:rPr>
                        <a:t>o.</a:t>
                      </a:r>
                      <a:r>
                        <a:rPr sz="1600" spc="10" dirty="0">
                          <a:latin typeface="Georgia" panose="02040502050405020303"/>
                          <a:cs typeface="Georgia" panose="02040502050405020303"/>
                          <a:hlinkClick r:id="rId2"/>
                        </a:rPr>
                        <a:t>u</a:t>
                      </a:r>
                      <a:r>
                        <a:rPr sz="1600" dirty="0">
                          <a:latin typeface="Georgia" panose="02040502050405020303"/>
                          <a:cs typeface="Georgia" panose="02040502050405020303"/>
                          <a:hlinkClick r:id="rId2"/>
                        </a:rPr>
                        <a:t>s</a:t>
                      </a:r>
                      <a:r>
                        <a:rPr sz="1600" spc="-10" dirty="0">
                          <a:latin typeface="Georgia" panose="02040502050405020303"/>
                          <a:cs typeface="Georgia" panose="02040502050405020303"/>
                          <a:hlinkClick r:id="rId2"/>
                        </a:rPr>
                        <a:t>/</a:t>
                      </a:r>
                      <a:r>
                        <a:rPr sz="1600" spc="5" dirty="0">
                          <a:latin typeface="Georgia" panose="02040502050405020303"/>
                          <a:cs typeface="Georgia" panose="02040502050405020303"/>
                          <a:hlinkClick r:id="rId2"/>
                        </a:rPr>
                        <a:t>a</a:t>
                      </a:r>
                      <a:r>
                        <a:rPr sz="1600" spc="-10" dirty="0">
                          <a:latin typeface="Georgia" panose="02040502050405020303"/>
                          <a:cs typeface="Georgia" panose="02040502050405020303"/>
                          <a:hlinkClick r:id="rId2"/>
                        </a:rPr>
                        <a:t>p</a:t>
                      </a:r>
                      <a:r>
                        <a:rPr sz="1600" spc="5" dirty="0">
                          <a:latin typeface="Georgia" panose="02040502050405020303"/>
                          <a:cs typeface="Georgia" panose="02040502050405020303"/>
                          <a:hlinkClick r:id="rId2"/>
                        </a:rPr>
                        <a:t>i</a:t>
                      </a:r>
                      <a:r>
                        <a:rPr sz="1600" spc="-10" dirty="0">
                          <a:latin typeface="Georgia" panose="02040502050405020303"/>
                          <a:cs typeface="Georgia" panose="02040502050405020303"/>
                          <a:hlinkClick r:id="rId2"/>
                        </a:rPr>
                        <a:t>/</a:t>
                      </a:r>
                      <a:r>
                        <a:rPr sz="1600" spc="-5" dirty="0">
                          <a:latin typeface="Georgia" panose="02040502050405020303"/>
                          <a:cs typeface="Georgia" panose="02040502050405020303"/>
                        </a:rPr>
                        <a:t>[</a:t>
                      </a:r>
                      <a:r>
                        <a:rPr sz="1600" spc="10" dirty="0">
                          <a:latin typeface="Georgia" panose="02040502050405020303"/>
                          <a:cs typeface="Georgia" panose="02040502050405020303"/>
                        </a:rPr>
                        <a:t>u</a:t>
                      </a:r>
                      <a:r>
                        <a:rPr sz="1600" dirty="0">
                          <a:latin typeface="Georgia" panose="02040502050405020303"/>
                          <a:cs typeface="Georgia" panose="02040502050405020303"/>
                        </a:rPr>
                        <a:t>s</a:t>
                      </a:r>
                      <a:r>
                        <a:rPr sz="1600" spc="-10" dirty="0">
                          <a:latin typeface="Georgia" panose="02040502050405020303"/>
                          <a:cs typeface="Georgia" panose="02040502050405020303"/>
                        </a:rPr>
                        <a:t>e</a:t>
                      </a:r>
                      <a:r>
                        <a:rPr sz="1600" spc="-15" dirty="0">
                          <a:latin typeface="Georgia" panose="02040502050405020303"/>
                          <a:cs typeface="Georgia" panose="02040502050405020303"/>
                        </a:rPr>
                        <a:t>r</a:t>
                      </a:r>
                      <a:r>
                        <a:rPr sz="1600" spc="10" dirty="0">
                          <a:latin typeface="Georgia" panose="02040502050405020303"/>
                          <a:cs typeface="Georgia" panose="02040502050405020303"/>
                        </a:rPr>
                        <a:t>n</a:t>
                      </a:r>
                      <a:r>
                        <a:rPr sz="1600" spc="5" dirty="0">
                          <a:latin typeface="Georgia" panose="02040502050405020303"/>
                          <a:cs typeface="Georgia" panose="02040502050405020303"/>
                        </a:rPr>
                        <a:t>a</a:t>
                      </a:r>
                      <a:r>
                        <a:rPr sz="1600" spc="-5" dirty="0">
                          <a:latin typeface="Georgia" panose="02040502050405020303"/>
                          <a:cs typeface="Georgia" panose="02040502050405020303"/>
                        </a:rPr>
                        <a:t>m</a:t>
                      </a:r>
                      <a:r>
                        <a:rPr sz="1600" spc="-10" dirty="0">
                          <a:latin typeface="Georgia" panose="02040502050405020303"/>
                          <a:cs typeface="Georgia" panose="02040502050405020303"/>
                        </a:rPr>
                        <a:t>e</a:t>
                      </a:r>
                      <a:r>
                        <a:rPr sz="1600" spc="-5" dirty="0">
                          <a:latin typeface="Georgia" panose="02040502050405020303"/>
                          <a:cs typeface="Georgia" panose="02040502050405020303"/>
                        </a:rPr>
                        <a:t>]</a:t>
                      </a:r>
                      <a:r>
                        <a:rPr sz="1600" spc="-15" dirty="0">
                          <a:latin typeface="Georgia" panose="02040502050405020303"/>
                          <a:cs typeface="Georgia" panose="02040502050405020303"/>
                        </a:rPr>
                        <a:t>/</a:t>
                      </a:r>
                      <a:r>
                        <a:rPr sz="1600" spc="10" dirty="0">
                          <a:latin typeface="Georgia" panose="02040502050405020303"/>
                          <a:cs typeface="Georgia" panose="02040502050405020303"/>
                        </a:rPr>
                        <a:t>b</a:t>
                      </a:r>
                      <a:r>
                        <a:rPr sz="1600" spc="-5" dirty="0">
                          <a:latin typeface="Georgia" panose="02040502050405020303"/>
                          <a:cs typeface="Georgia" panose="02040502050405020303"/>
                        </a:rPr>
                        <a:t>oo</a:t>
                      </a:r>
                      <a:r>
                        <a:rPr sz="1600" dirty="0">
                          <a:latin typeface="Georgia" panose="02040502050405020303"/>
                          <a:cs typeface="Georgia" panose="02040502050405020303"/>
                        </a:rPr>
                        <a:t>k  </a:t>
                      </a:r>
                      <a:r>
                        <a:rPr sz="1600" dirty="0">
                          <a:latin typeface="Georgia" panose="02040502050405020303"/>
                          <a:cs typeface="Georgia" panose="02040502050405020303"/>
                        </a:rPr>
                        <a:t>marks/</a:t>
                      </a:r>
                      <a:endParaRPr sz="1600">
                        <a:latin typeface="Georgia" panose="02040502050405020303"/>
                        <a:cs typeface="Georgia" panose="02040502050405020303"/>
                      </a:endParaRPr>
                    </a:p>
                  </a:txBody>
                  <a:tcPr marL="0" marR="0" marT="1778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</a:tr>
              <a:tr h="283463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600" dirty="0">
                          <a:latin typeface="Georgia" panose="02040502050405020303"/>
                          <a:cs typeface="Georgia" panose="02040502050405020303"/>
                        </a:rPr>
                        <a:t>Method</a:t>
                      </a:r>
                      <a:endParaRPr sz="1600">
                        <a:latin typeface="Georgia" panose="02040502050405020303"/>
                        <a:cs typeface="Georgia" panose="02040502050405020303"/>
                      </a:endParaRPr>
                    </a:p>
                  </a:txBody>
                  <a:tcPr marL="0" marR="0" marT="14604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600" spc="5" dirty="0">
                          <a:latin typeface="Georgia" panose="02040502050405020303"/>
                          <a:cs typeface="Georgia" panose="02040502050405020303"/>
                        </a:rPr>
                        <a:t>GET</a:t>
                      </a:r>
                      <a:endParaRPr sz="1600">
                        <a:latin typeface="Georgia" panose="02040502050405020303"/>
                        <a:cs typeface="Georgia" panose="02040502050405020303"/>
                      </a:endParaRPr>
                    </a:p>
                  </a:txBody>
                  <a:tcPr marL="0" marR="0" marT="14604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</a:tr>
              <a:tr h="286511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43815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600" dirty="0">
                          <a:latin typeface="Georgia" panose="02040502050405020303"/>
                          <a:cs typeface="Georgia" panose="02040502050405020303"/>
                        </a:rPr>
                        <a:t>Querystring</a:t>
                      </a:r>
                      <a:endParaRPr sz="1600">
                        <a:latin typeface="Georgia" panose="02040502050405020303"/>
                        <a:cs typeface="Georgia" panose="02040502050405020303"/>
                      </a:endParaRPr>
                    </a:p>
                  </a:txBody>
                  <a:tcPr marL="0" marR="0" marT="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600" dirty="0">
                          <a:latin typeface="Georgia" panose="02040502050405020303"/>
                          <a:cs typeface="Georgia" panose="02040502050405020303"/>
                        </a:rPr>
                        <a:t>tag=</a:t>
                      </a:r>
                      <a:endParaRPr sz="1600">
                        <a:latin typeface="Georgia" panose="02040502050405020303"/>
                        <a:cs typeface="Georgia" panose="02040502050405020303"/>
                      </a:endParaRPr>
                    </a:p>
                  </a:txBody>
                  <a:tcPr marL="0" marR="0" marT="14604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600" spc="-5" dirty="0">
                          <a:latin typeface="Georgia" panose="02040502050405020303"/>
                          <a:cs typeface="Georgia" panose="02040502050405020303"/>
                        </a:rPr>
                        <a:t>Filter</a:t>
                      </a:r>
                      <a:r>
                        <a:rPr sz="1600" spc="-35" dirty="0">
                          <a:latin typeface="Georgia" panose="02040502050405020303"/>
                          <a:cs typeface="Georgia" panose="02040502050405020303"/>
                        </a:rPr>
                        <a:t> </a:t>
                      </a:r>
                      <a:r>
                        <a:rPr sz="1600" spc="5" dirty="0">
                          <a:latin typeface="Georgia" panose="02040502050405020303"/>
                          <a:cs typeface="Georgia" panose="02040502050405020303"/>
                        </a:rPr>
                        <a:t>by</a:t>
                      </a:r>
                      <a:r>
                        <a:rPr sz="1600" spc="-40" dirty="0">
                          <a:latin typeface="Georgia" panose="02040502050405020303"/>
                          <a:cs typeface="Georgia" panose="02040502050405020303"/>
                        </a:rPr>
                        <a:t> </a:t>
                      </a:r>
                      <a:r>
                        <a:rPr sz="1600" dirty="0">
                          <a:latin typeface="Georgia" panose="02040502050405020303"/>
                          <a:cs typeface="Georgia" panose="02040502050405020303"/>
                        </a:rPr>
                        <a:t>tag</a:t>
                      </a:r>
                      <a:endParaRPr sz="1600">
                        <a:latin typeface="Georgia" panose="02040502050405020303"/>
                        <a:cs typeface="Georgia" panose="02040502050405020303"/>
                      </a:endParaRPr>
                    </a:p>
                  </a:txBody>
                  <a:tcPr marL="0" marR="0" marT="14604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  <a:tr h="283463">
                <a:tc vMerge="1">
                  <a:tcPr marL="0" marR="0" marT="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spc="-5" dirty="0">
                          <a:latin typeface="Georgia" panose="02040502050405020303"/>
                          <a:cs typeface="Georgia" panose="02040502050405020303"/>
                        </a:rPr>
                        <a:t>dt=</a:t>
                      </a:r>
                      <a:endParaRPr sz="1600">
                        <a:latin typeface="Georgia" panose="02040502050405020303"/>
                        <a:cs typeface="Georgia" panose="02040502050405020303"/>
                      </a:endParaRPr>
                    </a:p>
                  </a:txBody>
                  <a:tcPr marL="0" marR="0" marT="1143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spc="-5" dirty="0">
                          <a:latin typeface="Georgia" panose="02040502050405020303"/>
                          <a:cs typeface="Georgia" panose="02040502050405020303"/>
                        </a:rPr>
                        <a:t>Filter</a:t>
                      </a:r>
                      <a:r>
                        <a:rPr sz="1600" spc="-35" dirty="0">
                          <a:latin typeface="Georgia" panose="02040502050405020303"/>
                          <a:cs typeface="Georgia" panose="02040502050405020303"/>
                        </a:rPr>
                        <a:t> </a:t>
                      </a:r>
                      <a:r>
                        <a:rPr sz="1600" spc="5" dirty="0">
                          <a:latin typeface="Georgia" panose="02040502050405020303"/>
                          <a:cs typeface="Georgia" panose="02040502050405020303"/>
                        </a:rPr>
                        <a:t>by</a:t>
                      </a:r>
                      <a:r>
                        <a:rPr sz="1600" spc="-50" dirty="0">
                          <a:latin typeface="Georgia" panose="02040502050405020303"/>
                          <a:cs typeface="Georgia" panose="02040502050405020303"/>
                        </a:rPr>
                        <a:t> </a:t>
                      </a:r>
                      <a:r>
                        <a:rPr sz="1600" dirty="0">
                          <a:latin typeface="Georgia" panose="02040502050405020303"/>
                          <a:cs typeface="Georgia" panose="02040502050405020303"/>
                        </a:rPr>
                        <a:t>date</a:t>
                      </a:r>
                      <a:endParaRPr sz="1600">
                        <a:latin typeface="Georgia" panose="02040502050405020303"/>
                        <a:cs typeface="Georgia" panose="02040502050405020303"/>
                      </a:endParaRPr>
                    </a:p>
                  </a:txBody>
                  <a:tcPr marL="0" marR="0" marT="1143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  <a:tr h="786383">
                <a:tc vMerge="1">
                  <a:tcPr marL="0" marR="0" marT="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406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Georgia" panose="02040502050405020303"/>
                          <a:cs typeface="Georgia" panose="02040502050405020303"/>
                        </a:rPr>
                        <a:t>start=</a:t>
                      </a:r>
                      <a:endParaRPr sz="1600">
                        <a:latin typeface="Georgia" panose="02040502050405020303"/>
                        <a:cs typeface="Georgia" panose="02040502050405020303"/>
                      </a:endParaRPr>
                    </a:p>
                  </a:txBody>
                  <a:tcPr marL="0" marR="0" marT="127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 marR="13906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600" spc="-5" dirty="0">
                          <a:latin typeface="Georgia" panose="02040502050405020303"/>
                          <a:cs typeface="Georgia" panose="02040502050405020303"/>
                        </a:rPr>
                        <a:t>The</a:t>
                      </a:r>
                      <a:r>
                        <a:rPr sz="1600" spc="-40" dirty="0">
                          <a:latin typeface="Georgia" panose="02040502050405020303"/>
                          <a:cs typeface="Georgia" panose="02040502050405020303"/>
                        </a:rPr>
                        <a:t> </a:t>
                      </a:r>
                      <a:r>
                        <a:rPr sz="1600" spc="5" dirty="0">
                          <a:latin typeface="Georgia" panose="02040502050405020303"/>
                          <a:cs typeface="Georgia" panose="02040502050405020303"/>
                        </a:rPr>
                        <a:t>number</a:t>
                      </a:r>
                      <a:r>
                        <a:rPr sz="1600" spc="-60" dirty="0">
                          <a:latin typeface="Georgia" panose="02040502050405020303"/>
                          <a:cs typeface="Georgia" panose="02040502050405020303"/>
                        </a:rPr>
                        <a:t> </a:t>
                      </a:r>
                      <a:r>
                        <a:rPr sz="1600" dirty="0">
                          <a:latin typeface="Georgia" panose="02040502050405020303"/>
                          <a:cs typeface="Georgia" panose="02040502050405020303"/>
                        </a:rPr>
                        <a:t>of</a:t>
                      </a:r>
                      <a:r>
                        <a:rPr sz="1600" spc="-20" dirty="0">
                          <a:latin typeface="Georgia" panose="02040502050405020303"/>
                          <a:cs typeface="Georgia" panose="02040502050405020303"/>
                        </a:rPr>
                        <a:t> </a:t>
                      </a:r>
                      <a:r>
                        <a:rPr sz="1600" dirty="0">
                          <a:latin typeface="Georgia" panose="02040502050405020303"/>
                          <a:cs typeface="Georgia" panose="02040502050405020303"/>
                        </a:rPr>
                        <a:t>the </a:t>
                      </a:r>
                      <a:r>
                        <a:rPr sz="1600" spc="-370" dirty="0">
                          <a:latin typeface="Georgia" panose="02040502050405020303"/>
                          <a:cs typeface="Georgia" panose="02040502050405020303"/>
                        </a:rPr>
                        <a:t> </a:t>
                      </a:r>
                      <a:r>
                        <a:rPr sz="1600" dirty="0">
                          <a:latin typeface="Georgia" panose="02040502050405020303"/>
                          <a:cs typeface="Georgia" panose="02040502050405020303"/>
                        </a:rPr>
                        <a:t>first bookmark to </a:t>
                      </a:r>
                      <a:r>
                        <a:rPr sz="1600" spc="5" dirty="0">
                          <a:latin typeface="Georgia" panose="02040502050405020303"/>
                          <a:cs typeface="Georgia" panose="02040502050405020303"/>
                        </a:rPr>
                        <a:t> </a:t>
                      </a:r>
                      <a:r>
                        <a:rPr sz="1600" spc="-5" dirty="0">
                          <a:latin typeface="Georgia" panose="02040502050405020303"/>
                          <a:cs typeface="Georgia" panose="02040502050405020303"/>
                        </a:rPr>
                        <a:t>return</a:t>
                      </a:r>
                      <a:endParaRPr sz="1600">
                        <a:latin typeface="Georgia" panose="02040502050405020303"/>
                        <a:cs typeface="Georgia" panose="02040502050405020303"/>
                      </a:endParaRPr>
                    </a:p>
                  </a:txBody>
                  <a:tcPr marL="0" marR="0" marT="2095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  <a:tr h="783335">
                <a:tc vMerge="1">
                  <a:tcPr marL="0" marR="0" marT="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406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Georgia" panose="02040502050405020303"/>
                          <a:cs typeface="Georgia" panose="02040502050405020303"/>
                        </a:rPr>
                        <a:t>end=</a:t>
                      </a:r>
                      <a:endParaRPr sz="1600">
                        <a:latin typeface="Georgia" panose="02040502050405020303"/>
                        <a:cs typeface="Georgia" panose="02040502050405020303"/>
                      </a:endParaRPr>
                    </a:p>
                  </a:txBody>
                  <a:tcPr marL="0" marR="0" marT="127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 marR="13906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600" spc="-5" dirty="0">
                          <a:latin typeface="Georgia" panose="02040502050405020303"/>
                          <a:cs typeface="Georgia" panose="02040502050405020303"/>
                        </a:rPr>
                        <a:t>The</a:t>
                      </a:r>
                      <a:r>
                        <a:rPr sz="1600" spc="-40" dirty="0">
                          <a:latin typeface="Georgia" panose="02040502050405020303"/>
                          <a:cs typeface="Georgia" panose="02040502050405020303"/>
                        </a:rPr>
                        <a:t> </a:t>
                      </a:r>
                      <a:r>
                        <a:rPr sz="1600" spc="5" dirty="0">
                          <a:latin typeface="Georgia" panose="02040502050405020303"/>
                          <a:cs typeface="Georgia" panose="02040502050405020303"/>
                        </a:rPr>
                        <a:t>number</a:t>
                      </a:r>
                      <a:r>
                        <a:rPr sz="1600" spc="-60" dirty="0">
                          <a:latin typeface="Georgia" panose="02040502050405020303"/>
                          <a:cs typeface="Georgia" panose="02040502050405020303"/>
                        </a:rPr>
                        <a:t> </a:t>
                      </a:r>
                      <a:r>
                        <a:rPr sz="1600" dirty="0">
                          <a:latin typeface="Georgia" panose="02040502050405020303"/>
                          <a:cs typeface="Georgia" panose="02040502050405020303"/>
                        </a:rPr>
                        <a:t>of</a:t>
                      </a:r>
                      <a:r>
                        <a:rPr sz="1600" spc="-20" dirty="0">
                          <a:latin typeface="Georgia" panose="02040502050405020303"/>
                          <a:cs typeface="Georgia" panose="02040502050405020303"/>
                        </a:rPr>
                        <a:t> </a:t>
                      </a:r>
                      <a:r>
                        <a:rPr sz="1600" dirty="0">
                          <a:latin typeface="Georgia" panose="02040502050405020303"/>
                          <a:cs typeface="Georgia" panose="02040502050405020303"/>
                        </a:rPr>
                        <a:t>the </a:t>
                      </a:r>
                      <a:r>
                        <a:rPr sz="1600" spc="-370" dirty="0">
                          <a:latin typeface="Georgia" panose="02040502050405020303"/>
                          <a:cs typeface="Georgia" panose="02040502050405020303"/>
                        </a:rPr>
                        <a:t> </a:t>
                      </a:r>
                      <a:r>
                        <a:rPr sz="1600" dirty="0">
                          <a:latin typeface="Georgia" panose="02040502050405020303"/>
                          <a:cs typeface="Georgia" panose="02040502050405020303"/>
                        </a:rPr>
                        <a:t>last bookmark to </a:t>
                      </a:r>
                      <a:r>
                        <a:rPr sz="1600" spc="5" dirty="0">
                          <a:latin typeface="Georgia" panose="02040502050405020303"/>
                          <a:cs typeface="Georgia" panose="02040502050405020303"/>
                        </a:rPr>
                        <a:t> </a:t>
                      </a:r>
                      <a:r>
                        <a:rPr sz="1600" spc="-5" dirty="0">
                          <a:latin typeface="Georgia" panose="02040502050405020303"/>
                          <a:cs typeface="Georgia" panose="02040502050405020303"/>
                        </a:rPr>
                        <a:t>return</a:t>
                      </a:r>
                      <a:endParaRPr sz="1600">
                        <a:latin typeface="Georgia" panose="02040502050405020303"/>
                        <a:cs typeface="Georgia" panose="02040502050405020303"/>
                      </a:endParaRPr>
                    </a:p>
                  </a:txBody>
                  <a:tcPr marL="0" marR="0" marT="2095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  <a:tr h="536447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43815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600" dirty="0">
                          <a:latin typeface="Georgia" panose="02040502050405020303"/>
                          <a:cs typeface="Georgia" panose="02040502050405020303"/>
                        </a:rPr>
                        <a:t>Returns</a:t>
                      </a:r>
                      <a:endParaRPr sz="1600">
                        <a:latin typeface="Georgia" panose="02040502050405020303"/>
                        <a:cs typeface="Georgia" panose="02040502050405020303"/>
                      </a:endParaRPr>
                    </a:p>
                  </a:txBody>
                  <a:tcPr marL="0" marR="0" marT="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spc="-5" dirty="0">
                          <a:latin typeface="Georgia" panose="02040502050405020303"/>
                          <a:cs typeface="Georgia" panose="02040502050405020303"/>
                        </a:rPr>
                        <a:t>200</a:t>
                      </a:r>
                      <a:r>
                        <a:rPr sz="1600" spc="-25" dirty="0">
                          <a:latin typeface="Georgia" panose="02040502050405020303"/>
                          <a:cs typeface="Georgia" panose="02040502050405020303"/>
                        </a:rPr>
                        <a:t> </a:t>
                      </a:r>
                      <a:r>
                        <a:rPr sz="1600" spc="5" dirty="0">
                          <a:latin typeface="Georgia" panose="02040502050405020303"/>
                          <a:cs typeface="Georgia" panose="02040502050405020303"/>
                        </a:rPr>
                        <a:t>OK</a:t>
                      </a:r>
                      <a:r>
                        <a:rPr sz="1600" spc="-40" dirty="0">
                          <a:latin typeface="Georgia" panose="02040502050405020303"/>
                          <a:cs typeface="Georgia" panose="02040502050405020303"/>
                        </a:rPr>
                        <a:t> </a:t>
                      </a:r>
                      <a:r>
                        <a:rPr sz="1600" spc="5" dirty="0">
                          <a:latin typeface="Georgia" panose="02040502050405020303"/>
                          <a:cs typeface="Georgia" panose="02040502050405020303"/>
                        </a:rPr>
                        <a:t>&amp;</a:t>
                      </a:r>
                      <a:r>
                        <a:rPr sz="1600" spc="-35" dirty="0">
                          <a:latin typeface="Georgia" panose="02040502050405020303"/>
                          <a:cs typeface="Georgia" panose="02040502050405020303"/>
                        </a:rPr>
                        <a:t> </a:t>
                      </a:r>
                      <a:r>
                        <a:rPr sz="1600" spc="5" dirty="0">
                          <a:latin typeface="Georgia" panose="02040502050405020303"/>
                          <a:cs typeface="Georgia" panose="02040502050405020303"/>
                        </a:rPr>
                        <a:t>XML</a:t>
                      </a:r>
                      <a:endParaRPr sz="1600">
                        <a:latin typeface="Georgia" panose="02040502050405020303"/>
                        <a:cs typeface="Georgia" panose="02040502050405020303"/>
                      </a:endParaRPr>
                    </a:p>
                    <a:p>
                      <a:pPr marL="4064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Georgia" panose="02040502050405020303"/>
                          <a:cs typeface="Georgia" panose="02040502050405020303"/>
                        </a:rPr>
                        <a:t>(delicious/bookmarks+xml)</a:t>
                      </a:r>
                      <a:endParaRPr sz="1600">
                        <a:latin typeface="Georgia" panose="02040502050405020303"/>
                        <a:cs typeface="Georgia" panose="02040502050405020303"/>
                      </a:endParaRPr>
                    </a:p>
                  </a:txBody>
                  <a:tcPr marL="0" marR="0" marT="1778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</a:tr>
              <a:tr h="283463">
                <a:tc vMerge="1">
                  <a:tcPr marL="0" marR="0" marT="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600" dirty="0">
                          <a:latin typeface="Georgia" panose="02040502050405020303"/>
                          <a:cs typeface="Georgia" panose="02040502050405020303"/>
                        </a:rPr>
                        <a:t>401</a:t>
                      </a:r>
                      <a:r>
                        <a:rPr sz="1600" spc="-60" dirty="0">
                          <a:latin typeface="Georgia" panose="02040502050405020303"/>
                          <a:cs typeface="Georgia" panose="02040502050405020303"/>
                        </a:rPr>
                        <a:t> </a:t>
                      </a:r>
                      <a:r>
                        <a:rPr sz="1600" dirty="0">
                          <a:latin typeface="Georgia" panose="02040502050405020303"/>
                          <a:cs typeface="Georgia" panose="02040502050405020303"/>
                        </a:rPr>
                        <a:t>Unauthorized</a:t>
                      </a:r>
                      <a:endParaRPr sz="1600">
                        <a:latin typeface="Georgia" panose="02040502050405020303"/>
                        <a:cs typeface="Georgia" panose="02040502050405020303"/>
                      </a:endParaRPr>
                    </a:p>
                  </a:txBody>
                  <a:tcPr marL="0" marR="0" marT="14604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</a:tr>
              <a:tr h="286511">
                <a:tc vMerge="1">
                  <a:tcPr marL="0" marR="0" marT="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600" dirty="0">
                          <a:latin typeface="Georgia" panose="02040502050405020303"/>
                          <a:cs typeface="Georgia" panose="02040502050405020303"/>
                        </a:rPr>
                        <a:t>404</a:t>
                      </a:r>
                      <a:r>
                        <a:rPr sz="1600" spc="-70" dirty="0">
                          <a:latin typeface="Georgia" panose="02040502050405020303"/>
                          <a:cs typeface="Georgia" panose="02040502050405020303"/>
                        </a:rPr>
                        <a:t> </a:t>
                      </a:r>
                      <a:r>
                        <a:rPr sz="1600" spc="-5" dirty="0">
                          <a:latin typeface="Georgia" panose="02040502050405020303"/>
                          <a:cs typeface="Georgia" panose="02040502050405020303"/>
                        </a:rPr>
                        <a:t>Not</a:t>
                      </a:r>
                      <a:r>
                        <a:rPr sz="1600" spc="-30" dirty="0">
                          <a:latin typeface="Georgia" panose="02040502050405020303"/>
                          <a:cs typeface="Georgia" panose="02040502050405020303"/>
                        </a:rPr>
                        <a:t> </a:t>
                      </a:r>
                      <a:r>
                        <a:rPr sz="1600" spc="5" dirty="0">
                          <a:latin typeface="Georgia" panose="02040502050405020303"/>
                          <a:cs typeface="Georgia" panose="02040502050405020303"/>
                        </a:rPr>
                        <a:t>Found</a:t>
                      </a:r>
                      <a:endParaRPr sz="1600">
                        <a:latin typeface="Georgia" panose="02040502050405020303"/>
                        <a:cs typeface="Georgia" panose="02040502050405020303"/>
                      </a:endParaRPr>
                    </a:p>
                  </a:txBody>
                  <a:tcPr marL="0" marR="0" marT="14604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32180" y="1105916"/>
            <a:ext cx="302260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5" dirty="0">
                <a:latin typeface="Arial" panose="020B0604020202020204"/>
                <a:cs typeface="Arial" panose="020B0604020202020204"/>
              </a:rPr>
              <a:t>R</a:t>
            </a:r>
            <a:r>
              <a:rPr sz="1600" b="1" spc="10" dirty="0">
                <a:latin typeface="Arial" panose="020B0604020202020204"/>
                <a:cs typeface="Arial" panose="020B0604020202020204"/>
              </a:rPr>
              <a:t>ES</a:t>
            </a:r>
            <a:r>
              <a:rPr sz="1600" b="1" spc="5" dirty="0">
                <a:latin typeface="Arial" panose="020B0604020202020204"/>
                <a:cs typeface="Arial" panose="020B0604020202020204"/>
              </a:rPr>
              <a:t>T</a:t>
            </a:r>
            <a:r>
              <a:rPr sz="1600" b="1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spc="-80" dirty="0">
                <a:latin typeface="Arial" panose="020B0604020202020204"/>
                <a:cs typeface="Arial" panose="020B0604020202020204"/>
              </a:rPr>
              <a:t>A</a:t>
            </a:r>
            <a:r>
              <a:rPr sz="1600" b="1" spc="10" dirty="0">
                <a:latin typeface="Arial" panose="020B0604020202020204"/>
                <a:cs typeface="Arial" panose="020B0604020202020204"/>
              </a:rPr>
              <a:t>P</a:t>
            </a:r>
            <a:r>
              <a:rPr sz="1600" b="1" dirty="0">
                <a:latin typeface="Arial" panose="020B0604020202020204"/>
                <a:cs typeface="Arial" panose="020B0604020202020204"/>
              </a:rPr>
              <a:t>I</a:t>
            </a:r>
            <a:r>
              <a:rPr sz="1600" b="1" spc="65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spc="10" dirty="0">
                <a:latin typeface="Arial" panose="020B0604020202020204"/>
                <a:cs typeface="Arial" panose="020B0604020202020204"/>
              </a:rPr>
              <a:t>EX</a:t>
            </a:r>
            <a:r>
              <a:rPr sz="1600" b="1" spc="-80" dirty="0">
                <a:latin typeface="Arial" panose="020B0604020202020204"/>
                <a:cs typeface="Arial" panose="020B0604020202020204"/>
              </a:rPr>
              <a:t>A</a:t>
            </a:r>
            <a:r>
              <a:rPr sz="1600" b="1" spc="30" dirty="0">
                <a:latin typeface="Arial" panose="020B0604020202020204"/>
                <a:cs typeface="Arial" panose="020B0604020202020204"/>
              </a:rPr>
              <a:t>M</a:t>
            </a:r>
            <a:r>
              <a:rPr sz="1600" b="1" spc="10" dirty="0">
                <a:latin typeface="Arial" panose="020B0604020202020204"/>
                <a:cs typeface="Arial" panose="020B0604020202020204"/>
              </a:rPr>
              <a:t>P</a:t>
            </a:r>
            <a:r>
              <a:rPr sz="1600" b="1" spc="5" dirty="0">
                <a:latin typeface="Arial" panose="020B0604020202020204"/>
                <a:cs typeface="Arial" panose="020B0604020202020204"/>
              </a:rPr>
              <a:t>L</a:t>
            </a:r>
            <a:r>
              <a:rPr sz="1600" b="1" spc="10" dirty="0">
                <a:latin typeface="Arial" panose="020B0604020202020204"/>
                <a:cs typeface="Arial" panose="020B0604020202020204"/>
              </a:rPr>
              <a:t>E</a:t>
            </a:r>
            <a:r>
              <a:rPr sz="1600" b="1" dirty="0">
                <a:latin typeface="Arial" panose="020B0604020202020204"/>
                <a:cs typeface="Arial" panose="020B0604020202020204"/>
              </a:rPr>
              <a:t>:</a:t>
            </a:r>
            <a:r>
              <a:rPr sz="16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spc="-10" dirty="0">
                <a:latin typeface="Arial" panose="020B0604020202020204"/>
                <a:cs typeface="Arial" panose="020B0604020202020204"/>
              </a:rPr>
              <a:t>De</a:t>
            </a:r>
            <a:r>
              <a:rPr sz="1600" b="1" spc="5" dirty="0">
                <a:latin typeface="Arial" panose="020B0604020202020204"/>
                <a:cs typeface="Arial" panose="020B0604020202020204"/>
              </a:rPr>
              <a:t>li</a:t>
            </a:r>
            <a:r>
              <a:rPr sz="1600" b="1" spc="-10" dirty="0">
                <a:latin typeface="Arial" panose="020B0604020202020204"/>
                <a:cs typeface="Arial" panose="020B0604020202020204"/>
              </a:rPr>
              <a:t>c</a:t>
            </a:r>
            <a:r>
              <a:rPr sz="1600" b="1" spc="5" dirty="0">
                <a:latin typeface="Arial" panose="020B0604020202020204"/>
                <a:cs typeface="Arial" panose="020B0604020202020204"/>
              </a:rPr>
              <a:t>i</a:t>
            </a:r>
            <a:r>
              <a:rPr sz="1600" b="1" spc="5" dirty="0">
                <a:latin typeface="Arial" panose="020B0604020202020204"/>
                <a:cs typeface="Arial" panose="020B0604020202020204"/>
              </a:rPr>
              <a:t>ou</a:t>
            </a:r>
            <a:r>
              <a:rPr sz="1600" b="1" dirty="0">
                <a:latin typeface="Arial" panose="020B0604020202020204"/>
                <a:cs typeface="Arial" panose="020B0604020202020204"/>
              </a:rPr>
              <a:t>s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332976" y="457200"/>
            <a:ext cx="268223" cy="62179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32180" y="1105916"/>
            <a:ext cx="302260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5" dirty="0">
                <a:latin typeface="Arial" panose="020B0604020202020204"/>
                <a:cs typeface="Arial" panose="020B0604020202020204"/>
              </a:rPr>
              <a:t>R</a:t>
            </a:r>
            <a:r>
              <a:rPr sz="1600" b="1" spc="10" dirty="0">
                <a:latin typeface="Arial" panose="020B0604020202020204"/>
                <a:cs typeface="Arial" panose="020B0604020202020204"/>
              </a:rPr>
              <a:t>ES</a:t>
            </a:r>
            <a:r>
              <a:rPr sz="1600" b="1" spc="5" dirty="0">
                <a:latin typeface="Arial" panose="020B0604020202020204"/>
                <a:cs typeface="Arial" panose="020B0604020202020204"/>
              </a:rPr>
              <a:t>T</a:t>
            </a:r>
            <a:r>
              <a:rPr sz="1600" b="1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spc="-80" dirty="0">
                <a:latin typeface="Arial" panose="020B0604020202020204"/>
                <a:cs typeface="Arial" panose="020B0604020202020204"/>
              </a:rPr>
              <a:t>A</a:t>
            </a:r>
            <a:r>
              <a:rPr sz="1600" b="1" spc="10" dirty="0">
                <a:latin typeface="Arial" panose="020B0604020202020204"/>
                <a:cs typeface="Arial" panose="020B0604020202020204"/>
              </a:rPr>
              <a:t>P</a:t>
            </a:r>
            <a:r>
              <a:rPr sz="1600" b="1" dirty="0">
                <a:latin typeface="Arial" panose="020B0604020202020204"/>
                <a:cs typeface="Arial" panose="020B0604020202020204"/>
              </a:rPr>
              <a:t>I</a:t>
            </a:r>
            <a:r>
              <a:rPr sz="1600" b="1" spc="65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spc="10" dirty="0">
                <a:latin typeface="Arial" panose="020B0604020202020204"/>
                <a:cs typeface="Arial" panose="020B0604020202020204"/>
              </a:rPr>
              <a:t>EX</a:t>
            </a:r>
            <a:r>
              <a:rPr sz="1600" b="1" spc="-80" dirty="0">
                <a:latin typeface="Arial" panose="020B0604020202020204"/>
                <a:cs typeface="Arial" panose="020B0604020202020204"/>
              </a:rPr>
              <a:t>A</a:t>
            </a:r>
            <a:r>
              <a:rPr sz="1600" b="1" spc="30" dirty="0">
                <a:latin typeface="Arial" panose="020B0604020202020204"/>
                <a:cs typeface="Arial" panose="020B0604020202020204"/>
              </a:rPr>
              <a:t>M</a:t>
            </a:r>
            <a:r>
              <a:rPr sz="1600" b="1" spc="10" dirty="0">
                <a:latin typeface="Arial" panose="020B0604020202020204"/>
                <a:cs typeface="Arial" panose="020B0604020202020204"/>
              </a:rPr>
              <a:t>P</a:t>
            </a:r>
            <a:r>
              <a:rPr sz="1600" b="1" spc="5" dirty="0">
                <a:latin typeface="Arial" panose="020B0604020202020204"/>
                <a:cs typeface="Arial" panose="020B0604020202020204"/>
              </a:rPr>
              <a:t>L</a:t>
            </a:r>
            <a:r>
              <a:rPr sz="1600" b="1" spc="10" dirty="0">
                <a:latin typeface="Arial" panose="020B0604020202020204"/>
                <a:cs typeface="Arial" panose="020B0604020202020204"/>
              </a:rPr>
              <a:t>E</a:t>
            </a:r>
            <a:r>
              <a:rPr sz="1600" b="1" dirty="0">
                <a:latin typeface="Arial" panose="020B0604020202020204"/>
                <a:cs typeface="Arial" panose="020B0604020202020204"/>
              </a:rPr>
              <a:t>:</a:t>
            </a:r>
            <a:r>
              <a:rPr sz="16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spc="-10" dirty="0">
                <a:latin typeface="Arial" panose="020B0604020202020204"/>
                <a:cs typeface="Arial" panose="020B0604020202020204"/>
              </a:rPr>
              <a:t>De</a:t>
            </a:r>
            <a:r>
              <a:rPr sz="1600" b="1" spc="5" dirty="0">
                <a:latin typeface="Arial" panose="020B0604020202020204"/>
                <a:cs typeface="Arial" panose="020B0604020202020204"/>
              </a:rPr>
              <a:t>li</a:t>
            </a:r>
            <a:r>
              <a:rPr sz="1600" b="1" spc="-10" dirty="0">
                <a:latin typeface="Arial" panose="020B0604020202020204"/>
                <a:cs typeface="Arial" panose="020B0604020202020204"/>
              </a:rPr>
              <a:t>c</a:t>
            </a:r>
            <a:r>
              <a:rPr sz="1600" b="1" spc="5" dirty="0">
                <a:latin typeface="Arial" panose="020B0604020202020204"/>
                <a:cs typeface="Arial" panose="020B0604020202020204"/>
              </a:rPr>
              <a:t>i</a:t>
            </a:r>
            <a:r>
              <a:rPr sz="1600" b="1" spc="5" dirty="0">
                <a:latin typeface="Arial" panose="020B0604020202020204"/>
                <a:cs typeface="Arial" panose="020B0604020202020204"/>
              </a:rPr>
              <a:t>ou</a:t>
            </a:r>
            <a:r>
              <a:rPr sz="1600" b="1" dirty="0">
                <a:latin typeface="Arial" panose="020B0604020202020204"/>
                <a:cs typeface="Arial" panose="020B0604020202020204"/>
              </a:rPr>
              <a:t>s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78151" y="2532888"/>
          <a:ext cx="6109970" cy="2710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3048000"/>
              </a:tblGrid>
              <a:tr h="586739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800" dirty="0">
                          <a:latin typeface="Georgia" panose="02040502050405020303"/>
                          <a:cs typeface="Georgia" panose="02040502050405020303"/>
                        </a:rPr>
                        <a:t>URL</a:t>
                      </a:r>
                      <a:endParaRPr sz="1800">
                        <a:latin typeface="Georgia" panose="02040502050405020303"/>
                        <a:cs typeface="Georgia" panose="02040502050405020303"/>
                      </a:endParaRPr>
                    </a:p>
                  </a:txBody>
                  <a:tcPr marL="0" marR="0" marT="14922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 marR="9017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spc="5" dirty="0">
                          <a:latin typeface="Georgia" panose="02040502050405020303"/>
                          <a:cs typeface="Georgia" panose="02040502050405020303"/>
                          <a:hlinkClick r:id="rId2"/>
                        </a:rPr>
                        <a:t>h</a:t>
                      </a:r>
                      <a:r>
                        <a:rPr sz="1800" dirty="0">
                          <a:latin typeface="Georgia" panose="02040502050405020303"/>
                          <a:cs typeface="Georgia" panose="02040502050405020303"/>
                          <a:hlinkClick r:id="rId2"/>
                        </a:rPr>
                        <a:t>ttp</a:t>
                      </a:r>
                      <a:r>
                        <a:rPr sz="1800" spc="-10" dirty="0">
                          <a:latin typeface="Georgia" panose="02040502050405020303"/>
                          <a:cs typeface="Georgia" panose="02040502050405020303"/>
                          <a:hlinkClick r:id="rId2"/>
                        </a:rPr>
                        <a:t>:</a:t>
                      </a:r>
                      <a:r>
                        <a:rPr sz="1800" spc="-5" dirty="0">
                          <a:latin typeface="Georgia" panose="02040502050405020303"/>
                          <a:cs typeface="Georgia" panose="02040502050405020303"/>
                          <a:hlinkClick r:id="rId2"/>
                        </a:rPr>
                        <a:t>//d</a:t>
                      </a:r>
                      <a:r>
                        <a:rPr sz="1800" spc="-10" dirty="0">
                          <a:latin typeface="Georgia" panose="02040502050405020303"/>
                          <a:cs typeface="Georgia" panose="02040502050405020303"/>
                          <a:hlinkClick r:id="rId2"/>
                        </a:rPr>
                        <a:t>e</a:t>
                      </a:r>
                      <a:r>
                        <a:rPr sz="1800" spc="-15" dirty="0">
                          <a:latin typeface="Georgia" panose="02040502050405020303"/>
                          <a:cs typeface="Georgia" panose="02040502050405020303"/>
                          <a:hlinkClick r:id="rId2"/>
                        </a:rPr>
                        <a:t>l</a:t>
                      </a:r>
                      <a:r>
                        <a:rPr sz="1800" spc="-5" dirty="0">
                          <a:latin typeface="Georgia" panose="02040502050405020303"/>
                          <a:cs typeface="Georgia" panose="02040502050405020303"/>
                          <a:hlinkClick r:id="rId2"/>
                        </a:rPr>
                        <a:t>.</a:t>
                      </a:r>
                      <a:r>
                        <a:rPr sz="1800" dirty="0">
                          <a:latin typeface="Georgia" panose="02040502050405020303"/>
                          <a:cs typeface="Georgia" panose="02040502050405020303"/>
                          <a:hlinkClick r:id="rId2"/>
                        </a:rPr>
                        <a:t>i</a:t>
                      </a:r>
                      <a:r>
                        <a:rPr sz="1800" spc="-5" dirty="0">
                          <a:latin typeface="Georgia" panose="02040502050405020303"/>
                          <a:cs typeface="Georgia" panose="02040502050405020303"/>
                          <a:hlinkClick r:id="rId2"/>
                        </a:rPr>
                        <a:t>c</a:t>
                      </a:r>
                      <a:r>
                        <a:rPr sz="1800" dirty="0">
                          <a:latin typeface="Georgia" panose="02040502050405020303"/>
                          <a:cs typeface="Georgia" panose="02040502050405020303"/>
                          <a:hlinkClick r:id="rId2"/>
                        </a:rPr>
                        <a:t>i</a:t>
                      </a:r>
                      <a:r>
                        <a:rPr sz="1800" spc="-15" dirty="0">
                          <a:latin typeface="Georgia" panose="02040502050405020303"/>
                          <a:cs typeface="Georgia" panose="02040502050405020303"/>
                          <a:hlinkClick r:id="rId2"/>
                        </a:rPr>
                        <a:t>o</a:t>
                      </a:r>
                      <a:r>
                        <a:rPr sz="1800" spc="-5" dirty="0">
                          <a:latin typeface="Georgia" panose="02040502050405020303"/>
                          <a:cs typeface="Georgia" panose="02040502050405020303"/>
                          <a:hlinkClick r:id="rId2"/>
                        </a:rPr>
                        <a:t>.u</a:t>
                      </a:r>
                      <a:r>
                        <a:rPr sz="1800" spc="-15" dirty="0">
                          <a:latin typeface="Georgia" panose="02040502050405020303"/>
                          <a:cs typeface="Georgia" panose="02040502050405020303"/>
                          <a:hlinkClick r:id="rId2"/>
                        </a:rPr>
                        <a:t>s</a:t>
                      </a:r>
                      <a:r>
                        <a:rPr sz="1800" spc="-5" dirty="0">
                          <a:latin typeface="Georgia" panose="02040502050405020303"/>
                          <a:cs typeface="Georgia" panose="02040502050405020303"/>
                          <a:hlinkClick r:id="rId2"/>
                        </a:rPr>
                        <a:t>/</a:t>
                      </a:r>
                      <a:r>
                        <a:rPr sz="1800" spc="5" dirty="0">
                          <a:latin typeface="Georgia" panose="02040502050405020303"/>
                          <a:cs typeface="Georgia" panose="02040502050405020303"/>
                          <a:hlinkClick r:id="rId2"/>
                        </a:rPr>
                        <a:t>a</a:t>
                      </a:r>
                      <a:r>
                        <a:rPr sz="1800" dirty="0">
                          <a:latin typeface="Georgia" panose="02040502050405020303"/>
                          <a:cs typeface="Georgia" panose="02040502050405020303"/>
                          <a:hlinkClick r:id="rId2"/>
                        </a:rPr>
                        <a:t>pi</a:t>
                      </a:r>
                      <a:r>
                        <a:rPr sz="1800" spc="-5" dirty="0">
                          <a:latin typeface="Georgia" panose="02040502050405020303"/>
                          <a:cs typeface="Georgia" panose="02040502050405020303"/>
                          <a:hlinkClick r:id="rId2"/>
                        </a:rPr>
                        <a:t>/</a:t>
                      </a:r>
                      <a:r>
                        <a:rPr sz="1800" spc="-5" dirty="0">
                          <a:latin typeface="Georgia" panose="02040502050405020303"/>
                          <a:cs typeface="Georgia" panose="02040502050405020303"/>
                        </a:rPr>
                        <a:t>[u</a:t>
                      </a:r>
                      <a:r>
                        <a:rPr sz="1800" spc="-15" dirty="0">
                          <a:latin typeface="Georgia" panose="02040502050405020303"/>
                          <a:cs typeface="Georgia" panose="02040502050405020303"/>
                        </a:rPr>
                        <a:t>s</a:t>
                      </a:r>
                      <a:r>
                        <a:rPr sz="1800" spc="-10" dirty="0">
                          <a:latin typeface="Georgia" panose="02040502050405020303"/>
                          <a:cs typeface="Georgia" panose="02040502050405020303"/>
                        </a:rPr>
                        <a:t>e</a:t>
                      </a:r>
                      <a:r>
                        <a:rPr sz="1800" spc="5" dirty="0">
                          <a:latin typeface="Georgia" panose="02040502050405020303"/>
                          <a:cs typeface="Georgia" panose="02040502050405020303"/>
                        </a:rPr>
                        <a:t>r</a:t>
                      </a:r>
                      <a:r>
                        <a:rPr sz="1800" dirty="0">
                          <a:latin typeface="Georgia" panose="02040502050405020303"/>
                          <a:cs typeface="Georgia" panose="02040502050405020303"/>
                        </a:rPr>
                        <a:t>n  </a:t>
                      </a:r>
                      <a:r>
                        <a:rPr sz="1800" spc="-5" dirty="0">
                          <a:latin typeface="Georgia" panose="02040502050405020303"/>
                          <a:cs typeface="Georgia" panose="02040502050405020303"/>
                        </a:rPr>
                        <a:t>ame]/bookmarks/</a:t>
                      </a:r>
                      <a:endParaRPr sz="1800">
                        <a:latin typeface="Georgia" panose="02040502050405020303"/>
                        <a:cs typeface="Georgia" panose="02040502050405020303"/>
                      </a:endParaRPr>
                    </a:p>
                  </a:txBody>
                  <a:tcPr marL="0" marR="0" marT="1206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  <a:tr h="312419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spc="-5" dirty="0">
                          <a:latin typeface="Georgia" panose="02040502050405020303"/>
                          <a:cs typeface="Georgia" panose="02040502050405020303"/>
                        </a:rPr>
                        <a:t>Method</a:t>
                      </a:r>
                      <a:endParaRPr sz="1800">
                        <a:latin typeface="Georgia" panose="02040502050405020303"/>
                        <a:cs typeface="Georgia" panose="02040502050405020303"/>
                      </a:endParaRPr>
                    </a:p>
                  </a:txBody>
                  <a:tcPr marL="0" marR="0" marT="1079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latin typeface="Georgia" panose="02040502050405020303"/>
                          <a:cs typeface="Georgia" panose="02040502050405020303"/>
                        </a:rPr>
                        <a:t>POST</a:t>
                      </a:r>
                      <a:endParaRPr sz="1800">
                        <a:latin typeface="Georgia" panose="02040502050405020303"/>
                        <a:cs typeface="Georgia" panose="02040502050405020303"/>
                      </a:endParaRPr>
                    </a:p>
                  </a:txBody>
                  <a:tcPr marL="0" marR="0" marT="1079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  <a:tr h="586739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800" spc="-5" dirty="0">
                          <a:latin typeface="Georgia" panose="02040502050405020303"/>
                          <a:cs typeface="Georgia" panose="02040502050405020303"/>
                        </a:rPr>
                        <a:t>Request</a:t>
                      </a:r>
                      <a:r>
                        <a:rPr sz="1800" spc="-20" dirty="0">
                          <a:latin typeface="Georgia" panose="02040502050405020303"/>
                          <a:cs typeface="Georgia" panose="02040502050405020303"/>
                        </a:rPr>
                        <a:t> </a:t>
                      </a:r>
                      <a:r>
                        <a:rPr sz="1800" spc="-10" dirty="0">
                          <a:latin typeface="Georgia" panose="02040502050405020303"/>
                          <a:cs typeface="Georgia" panose="02040502050405020303"/>
                        </a:rPr>
                        <a:t>Body</a:t>
                      </a:r>
                      <a:endParaRPr sz="1800">
                        <a:latin typeface="Georgia" panose="02040502050405020303"/>
                        <a:cs typeface="Georgia" panose="02040502050405020303"/>
                      </a:endParaRPr>
                    </a:p>
                  </a:txBody>
                  <a:tcPr marL="0" marR="0" marT="14922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dirty="0">
                          <a:latin typeface="Georgia" panose="02040502050405020303"/>
                          <a:cs typeface="Georgia" panose="02040502050405020303"/>
                        </a:rPr>
                        <a:t>XML</a:t>
                      </a:r>
                      <a:endParaRPr sz="1800">
                        <a:latin typeface="Georgia" panose="02040502050405020303"/>
                        <a:cs typeface="Georgia" panose="02040502050405020303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Georgia" panose="02040502050405020303"/>
                          <a:cs typeface="Georgia" panose="02040502050405020303"/>
                        </a:rPr>
                        <a:t>(delicious/bookmark+xml)</a:t>
                      </a:r>
                      <a:endParaRPr sz="1800">
                        <a:latin typeface="Georgia" panose="02040502050405020303"/>
                        <a:cs typeface="Georgia" panose="02040502050405020303"/>
                      </a:endParaRPr>
                    </a:p>
                  </a:txBody>
                  <a:tcPr marL="0" marR="0" marT="1206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  <a:tr h="312419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  <a:spcBef>
                          <a:spcPts val="1335"/>
                        </a:spcBef>
                      </a:pPr>
                      <a:r>
                        <a:rPr sz="1800" spc="-5" dirty="0">
                          <a:latin typeface="Georgia" panose="02040502050405020303"/>
                          <a:cs typeface="Georgia" panose="02040502050405020303"/>
                        </a:rPr>
                        <a:t>Returns</a:t>
                      </a:r>
                      <a:endParaRPr sz="1800">
                        <a:latin typeface="Georgia" panose="02040502050405020303"/>
                        <a:cs typeface="Georgia" panose="02040502050405020303"/>
                      </a:endParaRPr>
                    </a:p>
                  </a:txBody>
                  <a:tcPr marL="0" marR="0" marT="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spc="-5" dirty="0">
                          <a:latin typeface="Georgia" panose="02040502050405020303"/>
                          <a:cs typeface="Georgia" panose="02040502050405020303"/>
                        </a:rPr>
                        <a:t>201</a:t>
                      </a:r>
                      <a:r>
                        <a:rPr sz="1800" spc="-50" dirty="0">
                          <a:latin typeface="Georgia" panose="02040502050405020303"/>
                          <a:cs typeface="Georgia" panose="02040502050405020303"/>
                        </a:rPr>
                        <a:t> </a:t>
                      </a:r>
                      <a:r>
                        <a:rPr sz="1800" spc="-5" dirty="0">
                          <a:latin typeface="Georgia" panose="02040502050405020303"/>
                          <a:cs typeface="Georgia" panose="02040502050405020303"/>
                        </a:rPr>
                        <a:t>Created </a:t>
                      </a:r>
                      <a:r>
                        <a:rPr sz="1800" dirty="0">
                          <a:latin typeface="Georgia" panose="02040502050405020303"/>
                          <a:cs typeface="Georgia" panose="02040502050405020303"/>
                        </a:rPr>
                        <a:t>&amp;</a:t>
                      </a:r>
                      <a:r>
                        <a:rPr sz="1800" spc="-30" dirty="0">
                          <a:latin typeface="Georgia" panose="02040502050405020303"/>
                          <a:cs typeface="Georgia" panose="02040502050405020303"/>
                        </a:rPr>
                        <a:t> </a:t>
                      </a:r>
                      <a:r>
                        <a:rPr sz="1800" spc="-5" dirty="0">
                          <a:latin typeface="Georgia" panose="02040502050405020303"/>
                          <a:cs typeface="Georgia" panose="02040502050405020303"/>
                        </a:rPr>
                        <a:t>Location</a:t>
                      </a:r>
                      <a:endParaRPr sz="1800">
                        <a:latin typeface="Georgia" panose="02040502050405020303"/>
                        <a:cs typeface="Georgia" panose="02040502050405020303"/>
                      </a:endParaRPr>
                    </a:p>
                  </a:txBody>
                  <a:tcPr marL="0" marR="0" marT="1079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  <a:tr h="312419">
                <a:tc vMerge="1">
                  <a:tcPr marL="0" marR="0" marT="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spc="-5" dirty="0">
                          <a:latin typeface="Georgia" panose="02040502050405020303"/>
                          <a:cs typeface="Georgia" panose="02040502050405020303"/>
                        </a:rPr>
                        <a:t>401</a:t>
                      </a:r>
                      <a:r>
                        <a:rPr sz="1800" spc="-40" dirty="0">
                          <a:latin typeface="Georgia" panose="02040502050405020303"/>
                          <a:cs typeface="Georgia" panose="02040502050405020303"/>
                        </a:rPr>
                        <a:t> </a:t>
                      </a:r>
                      <a:r>
                        <a:rPr sz="1800" spc="-5" dirty="0">
                          <a:latin typeface="Georgia" panose="02040502050405020303"/>
                          <a:cs typeface="Georgia" panose="02040502050405020303"/>
                        </a:rPr>
                        <a:t>Unauthorized</a:t>
                      </a:r>
                      <a:endParaRPr sz="1800">
                        <a:latin typeface="Georgia" panose="02040502050405020303"/>
                        <a:cs typeface="Georgia" panose="02040502050405020303"/>
                      </a:endParaRPr>
                    </a:p>
                  </a:txBody>
                  <a:tcPr marL="0" marR="0" marT="1206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  <a:tr h="586739">
                <a:tc vMerge="1">
                  <a:tcPr marL="0" marR="0" marT="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 marR="56197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spc="-5" dirty="0">
                          <a:latin typeface="Georgia" panose="02040502050405020303"/>
                          <a:cs typeface="Georgia" panose="02040502050405020303"/>
                        </a:rPr>
                        <a:t>415 Unsupported Media </a:t>
                      </a:r>
                      <a:r>
                        <a:rPr sz="1800" spc="-420" dirty="0">
                          <a:latin typeface="Georgia" panose="02040502050405020303"/>
                          <a:cs typeface="Georgia" panose="02040502050405020303"/>
                        </a:rPr>
                        <a:t> </a:t>
                      </a:r>
                      <a:r>
                        <a:rPr sz="1800" spc="-5" dirty="0">
                          <a:latin typeface="Georgia" panose="02040502050405020303"/>
                          <a:cs typeface="Georgia" panose="02040502050405020303"/>
                        </a:rPr>
                        <a:t>Type</a:t>
                      </a:r>
                      <a:endParaRPr sz="1800">
                        <a:latin typeface="Georgia" panose="02040502050405020303"/>
                        <a:cs typeface="Georgia" panose="02040502050405020303"/>
                      </a:endParaRPr>
                    </a:p>
                  </a:txBody>
                  <a:tcPr marL="0" marR="0" marT="1079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57200" y="826008"/>
            <a:ext cx="9143999" cy="8534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57200" y="457200"/>
            <a:ext cx="9144000" cy="628015"/>
            <a:chOff x="457200" y="457200"/>
            <a:chExt cx="9144000" cy="628015"/>
          </a:xfrm>
        </p:grpSpPr>
        <p:sp>
          <p:nvSpPr>
            <p:cNvPr id="4" name="object 4"/>
            <p:cNvSpPr/>
            <p:nvPr/>
          </p:nvSpPr>
          <p:spPr>
            <a:xfrm>
              <a:off x="457200" y="457200"/>
              <a:ext cx="9144000" cy="311150"/>
            </a:xfrm>
            <a:custGeom>
              <a:avLst/>
              <a:gdLst/>
              <a:ahLst/>
              <a:cxnLst/>
              <a:rect l="l" t="t" r="r" b="b"/>
              <a:pathLst>
                <a:path w="9144000" h="311150">
                  <a:moveTo>
                    <a:pt x="9143999" y="310895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310895"/>
                  </a:lnTo>
                  <a:lnTo>
                    <a:pt x="9143999" y="310895"/>
                  </a:lnTo>
                  <a:close/>
                </a:path>
              </a:pathLst>
            </a:custGeom>
            <a:solidFill>
              <a:srgbClr val="41435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57200" y="768095"/>
              <a:ext cx="9144000" cy="143510"/>
            </a:xfrm>
            <a:custGeom>
              <a:avLst/>
              <a:gdLst/>
              <a:ahLst/>
              <a:cxnLst/>
              <a:rect l="l" t="t" r="r" b="b"/>
              <a:pathLst>
                <a:path w="9144000" h="143509">
                  <a:moveTo>
                    <a:pt x="9144000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5410200" y="91440"/>
                  </a:lnTo>
                  <a:lnTo>
                    <a:pt x="5410200" y="143256"/>
                  </a:lnTo>
                  <a:lnTo>
                    <a:pt x="9144000" y="143256"/>
                  </a:lnTo>
                  <a:lnTo>
                    <a:pt x="9144000" y="91440"/>
                  </a:lnTo>
                  <a:lnTo>
                    <a:pt x="9144000" y="5181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27F8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67400" y="899159"/>
              <a:ext cx="3733799" cy="17983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867400" y="957084"/>
              <a:ext cx="3566160" cy="128270"/>
            </a:xfrm>
            <a:custGeom>
              <a:avLst/>
              <a:gdLst/>
              <a:ahLst/>
              <a:cxnLst/>
              <a:rect l="l" t="t" r="r" b="b"/>
              <a:pathLst>
                <a:path w="3566159" h="128269">
                  <a:moveTo>
                    <a:pt x="3063240" y="0"/>
                  </a:moveTo>
                  <a:lnTo>
                    <a:pt x="3060700" y="0"/>
                  </a:lnTo>
                  <a:lnTo>
                    <a:pt x="0" y="0"/>
                  </a:lnTo>
                  <a:lnTo>
                    <a:pt x="0" y="27432"/>
                  </a:lnTo>
                  <a:lnTo>
                    <a:pt x="3060700" y="27432"/>
                  </a:lnTo>
                  <a:lnTo>
                    <a:pt x="3060700" y="25654"/>
                  </a:lnTo>
                  <a:lnTo>
                    <a:pt x="3063240" y="25654"/>
                  </a:lnTo>
                  <a:lnTo>
                    <a:pt x="3063240" y="0"/>
                  </a:lnTo>
                  <a:close/>
                </a:path>
                <a:path w="3566159" h="128269">
                  <a:moveTo>
                    <a:pt x="3566160" y="94475"/>
                  </a:moveTo>
                  <a:lnTo>
                    <a:pt x="3563112" y="91427"/>
                  </a:lnTo>
                  <a:lnTo>
                    <a:pt x="1969008" y="91427"/>
                  </a:lnTo>
                  <a:lnTo>
                    <a:pt x="1965960" y="94475"/>
                  </a:lnTo>
                  <a:lnTo>
                    <a:pt x="1965960" y="97523"/>
                  </a:lnTo>
                  <a:lnTo>
                    <a:pt x="1965960" y="124955"/>
                  </a:lnTo>
                  <a:lnTo>
                    <a:pt x="1969008" y="128003"/>
                  </a:lnTo>
                  <a:lnTo>
                    <a:pt x="3563112" y="128003"/>
                  </a:lnTo>
                  <a:lnTo>
                    <a:pt x="3566160" y="124955"/>
                  </a:lnTo>
                  <a:lnTo>
                    <a:pt x="3566160" y="944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32976" y="457200"/>
              <a:ext cx="268223" cy="62179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932180" y="1105916"/>
            <a:ext cx="302260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5" dirty="0">
                <a:latin typeface="Arial" panose="020B0604020202020204"/>
                <a:cs typeface="Arial" panose="020B0604020202020204"/>
              </a:rPr>
              <a:t>R</a:t>
            </a:r>
            <a:r>
              <a:rPr sz="1600" b="1" spc="10" dirty="0">
                <a:latin typeface="Arial" panose="020B0604020202020204"/>
                <a:cs typeface="Arial" panose="020B0604020202020204"/>
              </a:rPr>
              <a:t>ES</a:t>
            </a:r>
            <a:r>
              <a:rPr sz="1600" b="1" spc="5" dirty="0">
                <a:latin typeface="Arial" panose="020B0604020202020204"/>
                <a:cs typeface="Arial" panose="020B0604020202020204"/>
              </a:rPr>
              <a:t>T</a:t>
            </a:r>
            <a:r>
              <a:rPr sz="1600" b="1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spc="-80" dirty="0">
                <a:latin typeface="Arial" panose="020B0604020202020204"/>
                <a:cs typeface="Arial" panose="020B0604020202020204"/>
              </a:rPr>
              <a:t>A</a:t>
            </a:r>
            <a:r>
              <a:rPr sz="1600" b="1" spc="10" dirty="0">
                <a:latin typeface="Arial" panose="020B0604020202020204"/>
                <a:cs typeface="Arial" panose="020B0604020202020204"/>
              </a:rPr>
              <a:t>P</a:t>
            </a:r>
            <a:r>
              <a:rPr sz="1600" b="1" dirty="0">
                <a:latin typeface="Arial" panose="020B0604020202020204"/>
                <a:cs typeface="Arial" panose="020B0604020202020204"/>
              </a:rPr>
              <a:t>I</a:t>
            </a:r>
            <a:r>
              <a:rPr sz="1600" b="1" spc="65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spc="10" dirty="0">
                <a:latin typeface="Arial" panose="020B0604020202020204"/>
                <a:cs typeface="Arial" panose="020B0604020202020204"/>
              </a:rPr>
              <a:t>EX</a:t>
            </a:r>
            <a:r>
              <a:rPr sz="1600" b="1" spc="-80" dirty="0">
                <a:latin typeface="Arial" panose="020B0604020202020204"/>
                <a:cs typeface="Arial" panose="020B0604020202020204"/>
              </a:rPr>
              <a:t>A</a:t>
            </a:r>
            <a:r>
              <a:rPr sz="1600" b="1" spc="30" dirty="0">
                <a:latin typeface="Arial" panose="020B0604020202020204"/>
                <a:cs typeface="Arial" panose="020B0604020202020204"/>
              </a:rPr>
              <a:t>M</a:t>
            </a:r>
            <a:r>
              <a:rPr sz="1600" b="1" spc="10" dirty="0">
                <a:latin typeface="Arial" panose="020B0604020202020204"/>
                <a:cs typeface="Arial" panose="020B0604020202020204"/>
              </a:rPr>
              <a:t>P</a:t>
            </a:r>
            <a:r>
              <a:rPr sz="1600" b="1" spc="5" dirty="0">
                <a:latin typeface="Arial" panose="020B0604020202020204"/>
                <a:cs typeface="Arial" panose="020B0604020202020204"/>
              </a:rPr>
              <a:t>L</a:t>
            </a:r>
            <a:r>
              <a:rPr sz="1600" b="1" spc="10" dirty="0">
                <a:latin typeface="Arial" panose="020B0604020202020204"/>
                <a:cs typeface="Arial" panose="020B0604020202020204"/>
              </a:rPr>
              <a:t>E</a:t>
            </a:r>
            <a:r>
              <a:rPr sz="1600" b="1" dirty="0">
                <a:latin typeface="Arial" panose="020B0604020202020204"/>
                <a:cs typeface="Arial" panose="020B0604020202020204"/>
              </a:rPr>
              <a:t>:</a:t>
            </a:r>
            <a:r>
              <a:rPr sz="16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spc="-10" dirty="0">
                <a:latin typeface="Arial" panose="020B0604020202020204"/>
                <a:cs typeface="Arial" panose="020B0604020202020204"/>
              </a:rPr>
              <a:t>De</a:t>
            </a:r>
            <a:r>
              <a:rPr sz="1600" b="1" spc="5" dirty="0">
                <a:latin typeface="Arial" panose="020B0604020202020204"/>
                <a:cs typeface="Arial" panose="020B0604020202020204"/>
              </a:rPr>
              <a:t>li</a:t>
            </a:r>
            <a:r>
              <a:rPr sz="1600" b="1" spc="-10" dirty="0">
                <a:latin typeface="Arial" panose="020B0604020202020204"/>
                <a:cs typeface="Arial" panose="020B0604020202020204"/>
              </a:rPr>
              <a:t>c</a:t>
            </a:r>
            <a:r>
              <a:rPr sz="1600" b="1" spc="5" dirty="0">
                <a:latin typeface="Arial" panose="020B0604020202020204"/>
                <a:cs typeface="Arial" panose="020B0604020202020204"/>
              </a:rPr>
              <a:t>i</a:t>
            </a:r>
            <a:r>
              <a:rPr sz="1600" b="1" spc="5" dirty="0">
                <a:latin typeface="Arial" panose="020B0604020202020204"/>
                <a:cs typeface="Arial" panose="020B0604020202020204"/>
              </a:rPr>
              <a:t>ou</a:t>
            </a:r>
            <a:r>
              <a:rPr sz="1600" b="1" dirty="0">
                <a:latin typeface="Arial" panose="020B0604020202020204"/>
                <a:cs typeface="Arial" panose="020B0604020202020204"/>
              </a:rPr>
              <a:t>s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978151" y="2965703"/>
          <a:ext cx="6109970" cy="18440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3048000"/>
              </a:tblGrid>
              <a:tr h="585215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1800" dirty="0">
                          <a:latin typeface="Georgia" panose="02040502050405020303"/>
                          <a:cs typeface="Georgia" panose="02040502050405020303"/>
                        </a:rPr>
                        <a:t>URL</a:t>
                      </a:r>
                      <a:endParaRPr sz="1800">
                        <a:latin typeface="Georgia" panose="02040502050405020303"/>
                        <a:cs typeface="Georgia" panose="02040502050405020303"/>
                      </a:endParaRPr>
                    </a:p>
                  </a:txBody>
                  <a:tcPr marL="0" marR="0" marT="14795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 marR="9017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spc="5" dirty="0">
                          <a:latin typeface="Georgia" panose="02040502050405020303"/>
                          <a:cs typeface="Georgia" panose="02040502050405020303"/>
                          <a:hlinkClick r:id="rId4"/>
                        </a:rPr>
                        <a:t>h</a:t>
                      </a:r>
                      <a:r>
                        <a:rPr sz="1800" dirty="0">
                          <a:latin typeface="Georgia" panose="02040502050405020303"/>
                          <a:cs typeface="Georgia" panose="02040502050405020303"/>
                          <a:hlinkClick r:id="rId4"/>
                        </a:rPr>
                        <a:t>ttp</a:t>
                      </a:r>
                      <a:r>
                        <a:rPr sz="1800" spc="-10" dirty="0">
                          <a:latin typeface="Georgia" panose="02040502050405020303"/>
                          <a:cs typeface="Georgia" panose="02040502050405020303"/>
                          <a:hlinkClick r:id="rId4"/>
                        </a:rPr>
                        <a:t>:</a:t>
                      </a:r>
                      <a:r>
                        <a:rPr sz="1800" spc="-5" dirty="0">
                          <a:latin typeface="Georgia" panose="02040502050405020303"/>
                          <a:cs typeface="Georgia" panose="02040502050405020303"/>
                          <a:hlinkClick r:id="rId4"/>
                        </a:rPr>
                        <a:t>//d</a:t>
                      </a:r>
                      <a:r>
                        <a:rPr sz="1800" spc="-10" dirty="0">
                          <a:latin typeface="Georgia" panose="02040502050405020303"/>
                          <a:cs typeface="Georgia" panose="02040502050405020303"/>
                          <a:hlinkClick r:id="rId4"/>
                        </a:rPr>
                        <a:t>e</a:t>
                      </a:r>
                      <a:r>
                        <a:rPr sz="1800" spc="-15" dirty="0">
                          <a:latin typeface="Georgia" panose="02040502050405020303"/>
                          <a:cs typeface="Georgia" panose="02040502050405020303"/>
                          <a:hlinkClick r:id="rId4"/>
                        </a:rPr>
                        <a:t>l</a:t>
                      </a:r>
                      <a:r>
                        <a:rPr sz="1800" spc="-5" dirty="0">
                          <a:latin typeface="Georgia" panose="02040502050405020303"/>
                          <a:cs typeface="Georgia" panose="02040502050405020303"/>
                          <a:hlinkClick r:id="rId4"/>
                        </a:rPr>
                        <a:t>.</a:t>
                      </a:r>
                      <a:r>
                        <a:rPr sz="1800" dirty="0">
                          <a:latin typeface="Georgia" panose="02040502050405020303"/>
                          <a:cs typeface="Georgia" panose="02040502050405020303"/>
                          <a:hlinkClick r:id="rId4"/>
                        </a:rPr>
                        <a:t>i</a:t>
                      </a:r>
                      <a:r>
                        <a:rPr sz="1800" spc="-5" dirty="0">
                          <a:latin typeface="Georgia" panose="02040502050405020303"/>
                          <a:cs typeface="Georgia" panose="02040502050405020303"/>
                          <a:hlinkClick r:id="rId4"/>
                        </a:rPr>
                        <a:t>c</a:t>
                      </a:r>
                      <a:r>
                        <a:rPr sz="1800" dirty="0">
                          <a:latin typeface="Georgia" panose="02040502050405020303"/>
                          <a:cs typeface="Georgia" panose="02040502050405020303"/>
                          <a:hlinkClick r:id="rId4"/>
                        </a:rPr>
                        <a:t>i</a:t>
                      </a:r>
                      <a:r>
                        <a:rPr sz="1800" spc="-15" dirty="0">
                          <a:latin typeface="Georgia" panose="02040502050405020303"/>
                          <a:cs typeface="Georgia" panose="02040502050405020303"/>
                          <a:hlinkClick r:id="rId4"/>
                        </a:rPr>
                        <a:t>o</a:t>
                      </a:r>
                      <a:r>
                        <a:rPr sz="1800" spc="-5" dirty="0">
                          <a:latin typeface="Georgia" panose="02040502050405020303"/>
                          <a:cs typeface="Georgia" panose="02040502050405020303"/>
                          <a:hlinkClick r:id="rId4"/>
                        </a:rPr>
                        <a:t>.u</a:t>
                      </a:r>
                      <a:r>
                        <a:rPr sz="1800" spc="-15" dirty="0">
                          <a:latin typeface="Georgia" panose="02040502050405020303"/>
                          <a:cs typeface="Georgia" panose="02040502050405020303"/>
                          <a:hlinkClick r:id="rId4"/>
                        </a:rPr>
                        <a:t>s</a:t>
                      </a:r>
                      <a:r>
                        <a:rPr sz="1800" spc="-5" dirty="0">
                          <a:latin typeface="Georgia" panose="02040502050405020303"/>
                          <a:cs typeface="Georgia" panose="02040502050405020303"/>
                          <a:hlinkClick r:id="rId4"/>
                        </a:rPr>
                        <a:t>/</a:t>
                      </a:r>
                      <a:r>
                        <a:rPr sz="1800" spc="5" dirty="0">
                          <a:latin typeface="Georgia" panose="02040502050405020303"/>
                          <a:cs typeface="Georgia" panose="02040502050405020303"/>
                          <a:hlinkClick r:id="rId4"/>
                        </a:rPr>
                        <a:t>a</a:t>
                      </a:r>
                      <a:r>
                        <a:rPr sz="1800" dirty="0">
                          <a:latin typeface="Georgia" panose="02040502050405020303"/>
                          <a:cs typeface="Georgia" panose="02040502050405020303"/>
                          <a:hlinkClick r:id="rId4"/>
                        </a:rPr>
                        <a:t>pi</a:t>
                      </a:r>
                      <a:r>
                        <a:rPr sz="1800" spc="-5" dirty="0">
                          <a:latin typeface="Georgia" panose="02040502050405020303"/>
                          <a:cs typeface="Georgia" panose="02040502050405020303"/>
                          <a:hlinkClick r:id="rId4"/>
                        </a:rPr>
                        <a:t>/</a:t>
                      </a:r>
                      <a:r>
                        <a:rPr sz="1800" spc="-5" dirty="0">
                          <a:latin typeface="Georgia" panose="02040502050405020303"/>
                          <a:cs typeface="Georgia" panose="02040502050405020303"/>
                        </a:rPr>
                        <a:t>[u</a:t>
                      </a:r>
                      <a:r>
                        <a:rPr sz="1800" spc="-15" dirty="0">
                          <a:latin typeface="Georgia" panose="02040502050405020303"/>
                          <a:cs typeface="Georgia" panose="02040502050405020303"/>
                        </a:rPr>
                        <a:t>s</a:t>
                      </a:r>
                      <a:r>
                        <a:rPr sz="1800" spc="-10" dirty="0">
                          <a:latin typeface="Georgia" panose="02040502050405020303"/>
                          <a:cs typeface="Georgia" panose="02040502050405020303"/>
                        </a:rPr>
                        <a:t>e</a:t>
                      </a:r>
                      <a:r>
                        <a:rPr sz="1800" spc="5" dirty="0">
                          <a:latin typeface="Georgia" panose="02040502050405020303"/>
                          <a:cs typeface="Georgia" panose="02040502050405020303"/>
                        </a:rPr>
                        <a:t>r</a:t>
                      </a:r>
                      <a:r>
                        <a:rPr sz="1800" dirty="0">
                          <a:latin typeface="Georgia" panose="02040502050405020303"/>
                          <a:cs typeface="Georgia" panose="02040502050405020303"/>
                        </a:rPr>
                        <a:t>n  </a:t>
                      </a:r>
                      <a:r>
                        <a:rPr sz="1800" spc="-5" dirty="0">
                          <a:latin typeface="Georgia" panose="02040502050405020303"/>
                          <a:cs typeface="Georgia" panose="02040502050405020303"/>
                        </a:rPr>
                        <a:t>ame]/bookmarks/[hash]</a:t>
                      </a:r>
                      <a:endParaRPr sz="1800">
                        <a:latin typeface="Georgia" panose="02040502050405020303"/>
                        <a:cs typeface="Georgia" panose="02040502050405020303"/>
                      </a:endParaRPr>
                    </a:p>
                  </a:txBody>
                  <a:tcPr marL="0" marR="0" marT="1079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  <a:tr h="313943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latin typeface="Georgia" panose="02040502050405020303"/>
                          <a:cs typeface="Georgia" panose="02040502050405020303"/>
                        </a:rPr>
                        <a:t>Method</a:t>
                      </a:r>
                      <a:endParaRPr sz="1800">
                        <a:latin typeface="Georgia" panose="02040502050405020303"/>
                        <a:cs typeface="Georgia" panose="02040502050405020303"/>
                      </a:endParaRPr>
                    </a:p>
                  </a:txBody>
                  <a:tcPr marL="0" marR="0" marT="1333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10" dirty="0">
                          <a:latin typeface="Georgia" panose="02040502050405020303"/>
                          <a:cs typeface="Georgia" panose="02040502050405020303"/>
                        </a:rPr>
                        <a:t>DELETE</a:t>
                      </a:r>
                      <a:endParaRPr sz="1800">
                        <a:latin typeface="Georgia" panose="02040502050405020303"/>
                        <a:cs typeface="Georgia" panose="02040502050405020303"/>
                      </a:endParaRPr>
                    </a:p>
                  </a:txBody>
                  <a:tcPr marL="0" marR="0" marT="1333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  <a:tr h="3108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Georgia" panose="02040502050405020303"/>
                          <a:cs typeface="Georgia" panose="02040502050405020303"/>
                        </a:rPr>
                        <a:t>Returns</a:t>
                      </a:r>
                      <a:endParaRPr sz="1800">
                        <a:latin typeface="Georgia" panose="02040502050405020303"/>
                        <a:cs typeface="Georgia" panose="02040502050405020303"/>
                      </a:endParaRPr>
                    </a:p>
                  </a:txBody>
                  <a:tcPr marL="0" marR="0" marT="317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spc="-5" dirty="0">
                          <a:latin typeface="Georgia" panose="02040502050405020303"/>
                          <a:cs typeface="Georgia" panose="02040502050405020303"/>
                        </a:rPr>
                        <a:t>204</a:t>
                      </a:r>
                      <a:r>
                        <a:rPr sz="1800" spc="-60" dirty="0">
                          <a:latin typeface="Georgia" panose="02040502050405020303"/>
                          <a:cs typeface="Georgia" panose="02040502050405020303"/>
                        </a:rPr>
                        <a:t> </a:t>
                      </a:r>
                      <a:r>
                        <a:rPr sz="1800" spc="5" dirty="0">
                          <a:latin typeface="Georgia" panose="02040502050405020303"/>
                          <a:cs typeface="Georgia" panose="02040502050405020303"/>
                        </a:rPr>
                        <a:t>No</a:t>
                      </a:r>
                      <a:r>
                        <a:rPr sz="1800" spc="-40" dirty="0">
                          <a:latin typeface="Georgia" panose="02040502050405020303"/>
                          <a:cs typeface="Georgia" panose="02040502050405020303"/>
                        </a:rPr>
                        <a:t> </a:t>
                      </a:r>
                      <a:r>
                        <a:rPr sz="1800" spc="-10" dirty="0">
                          <a:latin typeface="Georgia" panose="02040502050405020303"/>
                          <a:cs typeface="Georgia" panose="02040502050405020303"/>
                        </a:rPr>
                        <a:t>Content</a:t>
                      </a:r>
                      <a:endParaRPr sz="1800">
                        <a:latin typeface="Georgia" panose="02040502050405020303"/>
                        <a:cs typeface="Georgia" panose="02040502050405020303"/>
                      </a:endParaRPr>
                    </a:p>
                  </a:txBody>
                  <a:tcPr marL="0" marR="0" marT="1079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  <a:tr h="313943">
                <a:tc vMerge="1">
                  <a:tcPr marL="0" marR="0" marT="317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latin typeface="Georgia" panose="02040502050405020303"/>
                          <a:cs typeface="Georgia" panose="02040502050405020303"/>
                        </a:rPr>
                        <a:t>401</a:t>
                      </a:r>
                      <a:r>
                        <a:rPr sz="1800" spc="-40" dirty="0">
                          <a:latin typeface="Georgia" panose="02040502050405020303"/>
                          <a:cs typeface="Georgia" panose="02040502050405020303"/>
                        </a:rPr>
                        <a:t> </a:t>
                      </a:r>
                      <a:r>
                        <a:rPr sz="1800" spc="-5" dirty="0">
                          <a:latin typeface="Georgia" panose="02040502050405020303"/>
                          <a:cs typeface="Georgia" panose="02040502050405020303"/>
                        </a:rPr>
                        <a:t>Unauthorized</a:t>
                      </a:r>
                      <a:endParaRPr sz="1800">
                        <a:latin typeface="Georgia" panose="02040502050405020303"/>
                        <a:cs typeface="Georgia" panose="02040502050405020303"/>
                      </a:endParaRPr>
                    </a:p>
                  </a:txBody>
                  <a:tcPr marL="0" marR="0" marT="1333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  <a:tr h="310895">
                <a:tc vMerge="1">
                  <a:tcPr marL="0" marR="0" marT="317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spc="-5" dirty="0">
                          <a:latin typeface="Georgia" panose="02040502050405020303"/>
                          <a:cs typeface="Georgia" panose="02040502050405020303"/>
                        </a:rPr>
                        <a:t>404</a:t>
                      </a:r>
                      <a:r>
                        <a:rPr sz="1800" spc="-60" dirty="0">
                          <a:latin typeface="Georgia" panose="02040502050405020303"/>
                          <a:cs typeface="Georgia" panose="02040502050405020303"/>
                        </a:rPr>
                        <a:t> </a:t>
                      </a:r>
                      <a:r>
                        <a:rPr sz="1800" spc="-5" dirty="0">
                          <a:latin typeface="Georgia" panose="02040502050405020303"/>
                          <a:cs typeface="Georgia" panose="02040502050405020303"/>
                        </a:rPr>
                        <a:t>Not </a:t>
                      </a:r>
                      <a:r>
                        <a:rPr sz="1800" spc="-10" dirty="0">
                          <a:latin typeface="Georgia" panose="02040502050405020303"/>
                          <a:cs typeface="Georgia" panose="02040502050405020303"/>
                        </a:rPr>
                        <a:t>Found</a:t>
                      </a:r>
                      <a:endParaRPr sz="1800">
                        <a:latin typeface="Georgia" panose="02040502050405020303"/>
                        <a:cs typeface="Georgia" panose="02040502050405020303"/>
                      </a:endParaRPr>
                    </a:p>
                  </a:txBody>
                  <a:tcPr marL="0" marR="0" marT="1079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332976" y="457200"/>
            <a:ext cx="268223" cy="62179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2620" y="1270509"/>
            <a:ext cx="774509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solidFill>
                  <a:srgbClr val="414355"/>
                </a:solidFill>
              </a:rPr>
              <a:t>Designing</a:t>
            </a:r>
            <a:r>
              <a:rPr sz="3200" spc="-25" dirty="0">
                <a:solidFill>
                  <a:srgbClr val="414355"/>
                </a:solidFill>
              </a:rPr>
              <a:t> </a:t>
            </a:r>
            <a:r>
              <a:rPr sz="3200" spc="-5" dirty="0">
                <a:solidFill>
                  <a:srgbClr val="414355"/>
                </a:solidFill>
              </a:rPr>
              <a:t>services</a:t>
            </a:r>
            <a:r>
              <a:rPr sz="3200" spc="25" dirty="0">
                <a:solidFill>
                  <a:srgbClr val="414355"/>
                </a:solidFill>
              </a:rPr>
              <a:t> </a:t>
            </a:r>
            <a:r>
              <a:rPr sz="3200" spc="-5" dirty="0">
                <a:solidFill>
                  <a:srgbClr val="414355"/>
                </a:solidFill>
              </a:rPr>
              <a:t>with</a:t>
            </a:r>
            <a:r>
              <a:rPr sz="3200" spc="5" dirty="0">
                <a:solidFill>
                  <a:srgbClr val="414355"/>
                </a:solidFill>
              </a:rPr>
              <a:t> </a:t>
            </a:r>
            <a:r>
              <a:rPr sz="3200" spc="-5" dirty="0">
                <a:solidFill>
                  <a:srgbClr val="414355"/>
                </a:solidFill>
              </a:rPr>
              <a:t>a</a:t>
            </a:r>
            <a:r>
              <a:rPr sz="3200" spc="25" dirty="0">
                <a:solidFill>
                  <a:srgbClr val="414355"/>
                </a:solidFill>
              </a:rPr>
              <a:t> </a:t>
            </a:r>
            <a:r>
              <a:rPr sz="3200" spc="-10" dirty="0">
                <a:solidFill>
                  <a:srgbClr val="414355"/>
                </a:solidFill>
              </a:rPr>
              <a:t>Uniform</a:t>
            </a:r>
            <a:r>
              <a:rPr sz="3200" spc="50" dirty="0">
                <a:solidFill>
                  <a:srgbClr val="414355"/>
                </a:solidFill>
              </a:rPr>
              <a:t> </a:t>
            </a:r>
            <a:r>
              <a:rPr sz="2800" spc="-5" dirty="0">
                <a:solidFill>
                  <a:srgbClr val="414355"/>
                </a:solidFill>
              </a:rPr>
              <a:t>Interface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898652" y="2084325"/>
            <a:ext cx="4095115" cy="4842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00"/>
              </a:spcBef>
              <a:buClr>
                <a:srgbClr val="A04CA3"/>
              </a:buClr>
              <a:buChar char="•"/>
              <a:tabLst>
                <a:tab pos="267970" algn="l"/>
                <a:tab pos="269240" algn="l"/>
              </a:tabLst>
            </a:pPr>
            <a:r>
              <a:rPr sz="1800" spc="-5" dirty="0">
                <a:latin typeface="Georgia" panose="02040502050405020303"/>
                <a:cs typeface="Georgia" panose="02040502050405020303"/>
              </a:rPr>
              <a:t>When</a:t>
            </a:r>
            <a:r>
              <a:rPr sz="1800" spc="-20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dirty="0">
                <a:latin typeface="Georgia" panose="02040502050405020303"/>
                <a:cs typeface="Georgia" panose="02040502050405020303"/>
              </a:rPr>
              <a:t>in</a:t>
            </a:r>
            <a:r>
              <a:rPr sz="1800" spc="-15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spc="-5" dirty="0">
                <a:latin typeface="Georgia" panose="02040502050405020303"/>
                <a:cs typeface="Georgia" panose="02040502050405020303"/>
              </a:rPr>
              <a:t>doubt,</a:t>
            </a:r>
            <a:r>
              <a:rPr sz="1800" spc="30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spc="-10" dirty="0">
                <a:latin typeface="Georgia" panose="02040502050405020303"/>
                <a:cs typeface="Georgia" panose="02040502050405020303"/>
              </a:rPr>
              <a:t>define</a:t>
            </a:r>
            <a:r>
              <a:rPr sz="1800" spc="25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dirty="0">
                <a:latin typeface="Georgia" panose="02040502050405020303"/>
                <a:cs typeface="Georgia" panose="02040502050405020303"/>
              </a:rPr>
              <a:t>a</a:t>
            </a:r>
            <a:r>
              <a:rPr sz="1800" spc="-5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spc="-10" dirty="0">
                <a:latin typeface="Georgia" panose="02040502050405020303"/>
                <a:cs typeface="Georgia" panose="02040502050405020303"/>
              </a:rPr>
              <a:t>new</a:t>
            </a:r>
            <a:r>
              <a:rPr sz="1800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spc="-5" dirty="0">
                <a:latin typeface="Georgia" panose="02040502050405020303"/>
                <a:cs typeface="Georgia" panose="02040502050405020303"/>
              </a:rPr>
              <a:t>resource</a:t>
            </a:r>
            <a:endParaRPr sz="1800">
              <a:latin typeface="Georgia" panose="02040502050405020303"/>
              <a:cs typeface="Georgia" panose="02040502050405020303"/>
            </a:endParaRPr>
          </a:p>
          <a:p>
            <a:pPr marL="268605" indent="-256540">
              <a:lnSpc>
                <a:spcPct val="100000"/>
              </a:lnSpc>
              <a:spcBef>
                <a:spcPts val="70"/>
              </a:spcBef>
              <a:buClr>
                <a:srgbClr val="A04CA3"/>
              </a:buClr>
              <a:buChar char="•"/>
              <a:tabLst>
                <a:tab pos="268605" algn="l"/>
                <a:tab pos="269240" algn="l"/>
              </a:tabLst>
            </a:pPr>
            <a:r>
              <a:rPr sz="1800" spc="-5" dirty="0">
                <a:latin typeface="Georgia" panose="02040502050405020303"/>
                <a:cs typeface="Georgia" panose="02040502050405020303"/>
              </a:rPr>
              <a:t>/orders</a:t>
            </a:r>
            <a:endParaRPr sz="1800">
              <a:latin typeface="Georgia" panose="02040502050405020303"/>
              <a:cs typeface="Georgia" panose="02040502050405020303"/>
            </a:endParaRPr>
          </a:p>
          <a:p>
            <a:pPr marL="314325">
              <a:lnSpc>
                <a:spcPct val="100000"/>
              </a:lnSpc>
              <a:spcBef>
                <a:spcPts val="130"/>
              </a:spcBef>
              <a:tabLst>
                <a:tab pos="560705" algn="l"/>
              </a:tabLst>
            </a:pPr>
            <a:r>
              <a:rPr sz="16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▫	</a:t>
            </a:r>
            <a:r>
              <a:rPr sz="1600" spc="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GET</a:t>
            </a:r>
            <a:r>
              <a:rPr sz="1600" spc="-7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-</a:t>
            </a:r>
            <a:r>
              <a:rPr sz="1600" spc="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list</a:t>
            </a:r>
            <a:r>
              <a:rPr sz="1600" spc="-4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all</a:t>
            </a:r>
            <a:r>
              <a:rPr sz="1600" spc="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spc="-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orders</a:t>
            </a:r>
            <a:endParaRPr sz="1600">
              <a:latin typeface="Georgia" panose="02040502050405020303"/>
              <a:cs typeface="Georgia" panose="02040502050405020303"/>
            </a:endParaRPr>
          </a:p>
          <a:p>
            <a:pPr marL="314325">
              <a:lnSpc>
                <a:spcPct val="100000"/>
              </a:lnSpc>
              <a:spcBef>
                <a:spcPts val="95"/>
              </a:spcBef>
              <a:tabLst>
                <a:tab pos="560705" algn="l"/>
              </a:tabLst>
            </a:pPr>
            <a:r>
              <a:rPr sz="16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▫	</a:t>
            </a:r>
            <a:r>
              <a:rPr sz="1600" spc="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POST</a:t>
            </a:r>
            <a:r>
              <a:rPr sz="1600" spc="-7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-</a:t>
            </a:r>
            <a:r>
              <a:rPr sz="1600" spc="-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spc="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submit</a:t>
            </a:r>
            <a:r>
              <a:rPr sz="1600" spc="-6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a</a:t>
            </a:r>
            <a:r>
              <a:rPr sz="16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new</a:t>
            </a:r>
            <a:r>
              <a:rPr sz="1600" spc="-2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spc="-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order</a:t>
            </a:r>
            <a:endParaRPr sz="1600">
              <a:latin typeface="Georgia" panose="02040502050405020303"/>
              <a:cs typeface="Georgia" panose="02040502050405020303"/>
            </a:endParaRPr>
          </a:p>
          <a:p>
            <a:pPr marL="268605" indent="-256540">
              <a:lnSpc>
                <a:spcPct val="100000"/>
              </a:lnSpc>
              <a:spcBef>
                <a:spcPts val="90"/>
              </a:spcBef>
              <a:buClr>
                <a:srgbClr val="A04CA3"/>
              </a:buClr>
              <a:buChar char="•"/>
              <a:tabLst>
                <a:tab pos="268605" algn="l"/>
                <a:tab pos="269240" algn="l"/>
              </a:tabLst>
            </a:pPr>
            <a:r>
              <a:rPr sz="1800" spc="-5" dirty="0">
                <a:latin typeface="Georgia" panose="02040502050405020303"/>
                <a:cs typeface="Georgia" panose="02040502050405020303"/>
              </a:rPr>
              <a:t>/orders/{order-id}</a:t>
            </a:r>
            <a:endParaRPr sz="1800">
              <a:latin typeface="Georgia" panose="02040502050405020303"/>
              <a:cs typeface="Georgia" panose="02040502050405020303"/>
            </a:endParaRPr>
          </a:p>
          <a:p>
            <a:pPr marL="314325">
              <a:lnSpc>
                <a:spcPct val="100000"/>
              </a:lnSpc>
              <a:spcBef>
                <a:spcPts val="100"/>
              </a:spcBef>
              <a:tabLst>
                <a:tab pos="560705" algn="l"/>
              </a:tabLst>
            </a:pPr>
            <a:r>
              <a:rPr sz="16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▫	</a:t>
            </a:r>
            <a:r>
              <a:rPr sz="1600" spc="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GET</a:t>
            </a:r>
            <a:r>
              <a:rPr sz="1600" spc="-6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-</a:t>
            </a:r>
            <a:r>
              <a:rPr sz="1600" spc="2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get</a:t>
            </a:r>
            <a:r>
              <a:rPr sz="1600" spc="-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spc="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an</a:t>
            </a:r>
            <a:r>
              <a:rPr sz="1600" spc="-2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spc="-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order</a:t>
            </a:r>
            <a:r>
              <a:rPr sz="1600" spc="3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representation</a:t>
            </a:r>
            <a:endParaRPr sz="1600">
              <a:latin typeface="Georgia" panose="02040502050405020303"/>
              <a:cs typeface="Georgia" panose="02040502050405020303"/>
            </a:endParaRPr>
          </a:p>
          <a:p>
            <a:pPr marL="314325">
              <a:lnSpc>
                <a:spcPct val="100000"/>
              </a:lnSpc>
              <a:spcBef>
                <a:spcPts val="120"/>
              </a:spcBef>
              <a:tabLst>
                <a:tab pos="560705" algn="l"/>
              </a:tabLst>
            </a:pPr>
            <a:r>
              <a:rPr sz="16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▫	</a:t>
            </a:r>
            <a:r>
              <a:rPr sz="1600" spc="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PUT</a:t>
            </a:r>
            <a:r>
              <a:rPr sz="1600" spc="-7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-</a:t>
            </a:r>
            <a:r>
              <a:rPr sz="1600" spc="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update</a:t>
            </a:r>
            <a:r>
              <a:rPr sz="1600" spc="-2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spc="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an</a:t>
            </a:r>
            <a:r>
              <a:rPr sz="1600" spc="-3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spc="-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order</a:t>
            </a:r>
            <a:endParaRPr sz="1600">
              <a:latin typeface="Georgia" panose="02040502050405020303"/>
              <a:cs typeface="Georgia" panose="02040502050405020303"/>
            </a:endParaRPr>
          </a:p>
          <a:p>
            <a:pPr marL="314325">
              <a:lnSpc>
                <a:spcPct val="100000"/>
              </a:lnSpc>
              <a:spcBef>
                <a:spcPts val="100"/>
              </a:spcBef>
              <a:tabLst>
                <a:tab pos="560705" algn="l"/>
              </a:tabLst>
            </a:pPr>
            <a:r>
              <a:rPr sz="16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▫	DELETE</a:t>
            </a:r>
            <a:r>
              <a:rPr sz="1600" spc="-3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-</a:t>
            </a:r>
            <a:r>
              <a:rPr sz="1600" spc="-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cancel</a:t>
            </a:r>
            <a:r>
              <a:rPr sz="1600" spc="-2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spc="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an</a:t>
            </a:r>
            <a:r>
              <a:rPr sz="16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spc="-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order</a:t>
            </a:r>
            <a:endParaRPr sz="1600">
              <a:latin typeface="Georgia" panose="02040502050405020303"/>
              <a:cs typeface="Georgia" panose="02040502050405020303"/>
            </a:endParaRPr>
          </a:p>
          <a:p>
            <a:pPr marL="268605" indent="-256540">
              <a:lnSpc>
                <a:spcPct val="100000"/>
              </a:lnSpc>
              <a:spcBef>
                <a:spcPts val="85"/>
              </a:spcBef>
              <a:buClr>
                <a:srgbClr val="A04CA3"/>
              </a:buClr>
              <a:buChar char="•"/>
              <a:tabLst>
                <a:tab pos="268605" algn="l"/>
                <a:tab pos="269240" algn="l"/>
              </a:tabLst>
            </a:pPr>
            <a:r>
              <a:rPr sz="1800" spc="-5" dirty="0">
                <a:latin typeface="Georgia" panose="02040502050405020303"/>
                <a:cs typeface="Georgia" panose="02040502050405020303"/>
              </a:rPr>
              <a:t>/orders/average-sale</a:t>
            </a:r>
            <a:endParaRPr sz="1800">
              <a:latin typeface="Georgia" panose="02040502050405020303"/>
              <a:cs typeface="Georgia" panose="02040502050405020303"/>
            </a:endParaRPr>
          </a:p>
          <a:p>
            <a:pPr marL="314325">
              <a:lnSpc>
                <a:spcPct val="100000"/>
              </a:lnSpc>
              <a:spcBef>
                <a:spcPts val="105"/>
              </a:spcBef>
              <a:tabLst>
                <a:tab pos="560705" algn="l"/>
              </a:tabLst>
            </a:pPr>
            <a:r>
              <a:rPr sz="16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▫	</a:t>
            </a:r>
            <a:r>
              <a:rPr sz="1600" spc="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GET</a:t>
            </a:r>
            <a:r>
              <a:rPr sz="1600" spc="-8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-</a:t>
            </a:r>
            <a:r>
              <a:rPr sz="1600" spc="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calculate</a:t>
            </a:r>
            <a:r>
              <a:rPr sz="1600" spc="-3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average</a:t>
            </a:r>
            <a:r>
              <a:rPr sz="16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sale</a:t>
            </a:r>
            <a:endParaRPr sz="1600">
              <a:latin typeface="Georgia" panose="02040502050405020303"/>
              <a:cs typeface="Georgia" panose="02040502050405020303"/>
            </a:endParaRPr>
          </a:p>
          <a:p>
            <a:pPr marL="268605" indent="-256540">
              <a:lnSpc>
                <a:spcPct val="100000"/>
              </a:lnSpc>
              <a:spcBef>
                <a:spcPts val="90"/>
              </a:spcBef>
              <a:buClr>
                <a:srgbClr val="A04CA3"/>
              </a:buClr>
              <a:buChar char="•"/>
              <a:tabLst>
                <a:tab pos="268605" algn="l"/>
                <a:tab pos="269240" algn="l"/>
              </a:tabLst>
            </a:pPr>
            <a:r>
              <a:rPr sz="1800" spc="-10" dirty="0">
                <a:latin typeface="Georgia" panose="02040502050405020303"/>
                <a:cs typeface="Georgia" panose="02040502050405020303"/>
              </a:rPr>
              <a:t>/customers</a:t>
            </a:r>
            <a:endParaRPr sz="1800">
              <a:latin typeface="Georgia" panose="02040502050405020303"/>
              <a:cs typeface="Georgia" panose="02040502050405020303"/>
            </a:endParaRPr>
          </a:p>
          <a:p>
            <a:pPr marL="314325">
              <a:lnSpc>
                <a:spcPct val="100000"/>
              </a:lnSpc>
              <a:spcBef>
                <a:spcPts val="100"/>
              </a:spcBef>
              <a:tabLst>
                <a:tab pos="560705" algn="l"/>
              </a:tabLst>
            </a:pPr>
            <a:r>
              <a:rPr sz="16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▫	</a:t>
            </a:r>
            <a:r>
              <a:rPr sz="1600" spc="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GET</a:t>
            </a:r>
            <a:r>
              <a:rPr sz="1600" spc="-7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-</a:t>
            </a:r>
            <a:r>
              <a:rPr sz="1600" spc="1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list</a:t>
            </a:r>
            <a:r>
              <a:rPr sz="1600" spc="-3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all</a:t>
            </a:r>
            <a:r>
              <a:rPr sz="1600" spc="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customers</a:t>
            </a:r>
            <a:endParaRPr sz="1600">
              <a:latin typeface="Georgia" panose="02040502050405020303"/>
              <a:cs typeface="Georgia" panose="02040502050405020303"/>
            </a:endParaRPr>
          </a:p>
          <a:p>
            <a:pPr marL="314325">
              <a:lnSpc>
                <a:spcPct val="100000"/>
              </a:lnSpc>
              <a:spcBef>
                <a:spcPts val="120"/>
              </a:spcBef>
              <a:tabLst>
                <a:tab pos="560705" algn="l"/>
              </a:tabLst>
            </a:pPr>
            <a:r>
              <a:rPr sz="16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▫	</a:t>
            </a:r>
            <a:r>
              <a:rPr sz="1600" spc="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POST</a:t>
            </a:r>
            <a:r>
              <a:rPr sz="1600" spc="-7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-</a:t>
            </a:r>
            <a:r>
              <a:rPr sz="1600" spc="-1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create</a:t>
            </a:r>
            <a:r>
              <a:rPr sz="16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a</a:t>
            </a:r>
            <a:r>
              <a:rPr sz="1600" spc="-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new</a:t>
            </a:r>
            <a:r>
              <a:rPr sz="1600" spc="-2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customer</a:t>
            </a:r>
            <a:endParaRPr sz="1600">
              <a:latin typeface="Georgia" panose="02040502050405020303"/>
              <a:cs typeface="Georgia" panose="02040502050405020303"/>
            </a:endParaRPr>
          </a:p>
          <a:p>
            <a:pPr marL="268605" indent="-256540">
              <a:lnSpc>
                <a:spcPct val="100000"/>
              </a:lnSpc>
              <a:spcBef>
                <a:spcPts val="65"/>
              </a:spcBef>
              <a:buClr>
                <a:srgbClr val="A04CA3"/>
              </a:buClr>
              <a:buChar char="•"/>
              <a:tabLst>
                <a:tab pos="268605" algn="l"/>
                <a:tab pos="269240" algn="l"/>
              </a:tabLst>
            </a:pPr>
            <a:r>
              <a:rPr sz="1800" spc="-10" dirty="0">
                <a:latin typeface="Georgia" panose="02040502050405020303"/>
                <a:cs typeface="Georgia" panose="02040502050405020303"/>
              </a:rPr>
              <a:t>/customers/{cust-id}</a:t>
            </a:r>
            <a:endParaRPr sz="1800">
              <a:latin typeface="Georgia" panose="02040502050405020303"/>
              <a:cs typeface="Georgia" panose="02040502050405020303"/>
            </a:endParaRPr>
          </a:p>
          <a:p>
            <a:pPr marL="314325">
              <a:lnSpc>
                <a:spcPct val="100000"/>
              </a:lnSpc>
              <a:spcBef>
                <a:spcPts val="130"/>
              </a:spcBef>
              <a:tabLst>
                <a:tab pos="560705" algn="l"/>
              </a:tabLst>
            </a:pPr>
            <a:r>
              <a:rPr sz="16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▫	</a:t>
            </a:r>
            <a:r>
              <a:rPr sz="1600" spc="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GET</a:t>
            </a:r>
            <a:r>
              <a:rPr sz="1600" spc="-7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-</a:t>
            </a:r>
            <a:r>
              <a:rPr sz="1600" spc="1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get</a:t>
            </a:r>
            <a:r>
              <a:rPr sz="1600" spc="-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a</a:t>
            </a:r>
            <a:r>
              <a:rPr sz="16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customer</a:t>
            </a:r>
            <a:r>
              <a:rPr sz="1600" spc="-4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representation</a:t>
            </a:r>
            <a:endParaRPr sz="1600">
              <a:latin typeface="Georgia" panose="02040502050405020303"/>
              <a:cs typeface="Georgia" panose="02040502050405020303"/>
            </a:endParaRPr>
          </a:p>
          <a:p>
            <a:pPr marL="314325">
              <a:lnSpc>
                <a:spcPct val="100000"/>
              </a:lnSpc>
              <a:spcBef>
                <a:spcPts val="95"/>
              </a:spcBef>
              <a:tabLst>
                <a:tab pos="560705" algn="l"/>
              </a:tabLst>
            </a:pPr>
            <a:r>
              <a:rPr sz="16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▫	DELETE-</a:t>
            </a:r>
            <a:r>
              <a:rPr sz="1600" spc="-5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remove </a:t>
            </a:r>
            <a:r>
              <a:rPr sz="16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a</a:t>
            </a:r>
            <a:r>
              <a:rPr sz="1600" spc="-1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customer</a:t>
            </a:r>
            <a:endParaRPr sz="1600">
              <a:latin typeface="Georgia" panose="02040502050405020303"/>
              <a:cs typeface="Georgia" panose="02040502050405020303"/>
            </a:endParaRPr>
          </a:p>
          <a:p>
            <a:pPr marL="268605" indent="-256540">
              <a:lnSpc>
                <a:spcPct val="100000"/>
              </a:lnSpc>
              <a:spcBef>
                <a:spcPts val="90"/>
              </a:spcBef>
              <a:buClr>
                <a:srgbClr val="A04CA3"/>
              </a:buClr>
              <a:buChar char="•"/>
              <a:tabLst>
                <a:tab pos="268605" algn="l"/>
                <a:tab pos="269240" algn="l"/>
              </a:tabLst>
            </a:pPr>
            <a:r>
              <a:rPr sz="1800" spc="-10" dirty="0">
                <a:latin typeface="Georgia" panose="02040502050405020303"/>
                <a:cs typeface="Georgia" panose="02040502050405020303"/>
              </a:rPr>
              <a:t>/customers/{cust-id}/orders</a:t>
            </a:r>
            <a:endParaRPr sz="1800">
              <a:latin typeface="Georgia" panose="02040502050405020303"/>
              <a:cs typeface="Georgia" panose="02040502050405020303"/>
            </a:endParaRPr>
          </a:p>
          <a:p>
            <a:pPr marL="314325">
              <a:lnSpc>
                <a:spcPct val="100000"/>
              </a:lnSpc>
              <a:spcBef>
                <a:spcPts val="100"/>
              </a:spcBef>
              <a:tabLst>
                <a:tab pos="560705" algn="l"/>
              </a:tabLst>
            </a:pPr>
            <a:r>
              <a:rPr sz="16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▫	</a:t>
            </a:r>
            <a:r>
              <a:rPr sz="1600" spc="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GET</a:t>
            </a:r>
            <a:r>
              <a:rPr sz="1600" spc="-7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-</a:t>
            </a:r>
            <a:r>
              <a:rPr sz="1600" spc="1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get</a:t>
            </a:r>
            <a:r>
              <a:rPr sz="1600" spc="-1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the</a:t>
            </a:r>
            <a:r>
              <a:rPr sz="1600" spc="-2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spc="-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orders</a:t>
            </a:r>
            <a:r>
              <a:rPr sz="1600" spc="1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of</a:t>
            </a:r>
            <a:r>
              <a:rPr sz="1600" spc="-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a</a:t>
            </a:r>
            <a:r>
              <a:rPr sz="16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customer</a:t>
            </a:r>
            <a:endParaRPr sz="16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57200" y="826008"/>
            <a:ext cx="9143999" cy="8534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57200" y="457200"/>
            <a:ext cx="9144000" cy="628015"/>
            <a:chOff x="457200" y="457200"/>
            <a:chExt cx="9144000" cy="628015"/>
          </a:xfrm>
        </p:grpSpPr>
        <p:sp>
          <p:nvSpPr>
            <p:cNvPr id="4" name="object 4"/>
            <p:cNvSpPr/>
            <p:nvPr/>
          </p:nvSpPr>
          <p:spPr>
            <a:xfrm>
              <a:off x="457200" y="457200"/>
              <a:ext cx="9144000" cy="311150"/>
            </a:xfrm>
            <a:custGeom>
              <a:avLst/>
              <a:gdLst/>
              <a:ahLst/>
              <a:cxnLst/>
              <a:rect l="l" t="t" r="r" b="b"/>
              <a:pathLst>
                <a:path w="9144000" h="311150">
                  <a:moveTo>
                    <a:pt x="9143999" y="310895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310895"/>
                  </a:lnTo>
                  <a:lnTo>
                    <a:pt x="9143999" y="310895"/>
                  </a:lnTo>
                  <a:close/>
                </a:path>
              </a:pathLst>
            </a:custGeom>
            <a:solidFill>
              <a:srgbClr val="41435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57200" y="768095"/>
              <a:ext cx="9144000" cy="143510"/>
            </a:xfrm>
            <a:custGeom>
              <a:avLst/>
              <a:gdLst/>
              <a:ahLst/>
              <a:cxnLst/>
              <a:rect l="l" t="t" r="r" b="b"/>
              <a:pathLst>
                <a:path w="9144000" h="143509">
                  <a:moveTo>
                    <a:pt x="9144000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5410200" y="91440"/>
                  </a:lnTo>
                  <a:lnTo>
                    <a:pt x="5410200" y="143256"/>
                  </a:lnTo>
                  <a:lnTo>
                    <a:pt x="9144000" y="143256"/>
                  </a:lnTo>
                  <a:lnTo>
                    <a:pt x="9144000" y="91440"/>
                  </a:lnTo>
                  <a:lnTo>
                    <a:pt x="9144000" y="5181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27F8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67400" y="899159"/>
              <a:ext cx="3733799" cy="17983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867400" y="957084"/>
              <a:ext cx="3566160" cy="128270"/>
            </a:xfrm>
            <a:custGeom>
              <a:avLst/>
              <a:gdLst/>
              <a:ahLst/>
              <a:cxnLst/>
              <a:rect l="l" t="t" r="r" b="b"/>
              <a:pathLst>
                <a:path w="3566159" h="128269">
                  <a:moveTo>
                    <a:pt x="3063240" y="0"/>
                  </a:moveTo>
                  <a:lnTo>
                    <a:pt x="3060700" y="0"/>
                  </a:lnTo>
                  <a:lnTo>
                    <a:pt x="0" y="0"/>
                  </a:lnTo>
                  <a:lnTo>
                    <a:pt x="0" y="27432"/>
                  </a:lnTo>
                  <a:lnTo>
                    <a:pt x="3060700" y="27432"/>
                  </a:lnTo>
                  <a:lnTo>
                    <a:pt x="3060700" y="25654"/>
                  </a:lnTo>
                  <a:lnTo>
                    <a:pt x="3063240" y="25654"/>
                  </a:lnTo>
                  <a:lnTo>
                    <a:pt x="3063240" y="0"/>
                  </a:lnTo>
                  <a:close/>
                </a:path>
                <a:path w="3566159" h="128269">
                  <a:moveTo>
                    <a:pt x="3566160" y="94475"/>
                  </a:moveTo>
                  <a:lnTo>
                    <a:pt x="3563112" y="91427"/>
                  </a:lnTo>
                  <a:lnTo>
                    <a:pt x="1969008" y="91427"/>
                  </a:lnTo>
                  <a:lnTo>
                    <a:pt x="1965960" y="94475"/>
                  </a:lnTo>
                  <a:lnTo>
                    <a:pt x="1965960" y="97523"/>
                  </a:lnTo>
                  <a:lnTo>
                    <a:pt x="1965960" y="124955"/>
                  </a:lnTo>
                  <a:lnTo>
                    <a:pt x="1969008" y="128003"/>
                  </a:lnTo>
                  <a:lnTo>
                    <a:pt x="3563112" y="128003"/>
                  </a:lnTo>
                  <a:lnTo>
                    <a:pt x="3566160" y="124955"/>
                  </a:lnTo>
                  <a:lnTo>
                    <a:pt x="3566160" y="944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32976" y="457200"/>
              <a:ext cx="268223" cy="621791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35940" y="1319277"/>
            <a:ext cx="8284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414355"/>
                </a:solidFill>
              </a:rPr>
              <a:t>Resources</a:t>
            </a:r>
            <a:r>
              <a:rPr sz="3600" spc="-5" dirty="0">
                <a:solidFill>
                  <a:srgbClr val="414355"/>
                </a:solidFill>
              </a:rPr>
              <a:t> with</a:t>
            </a:r>
            <a:r>
              <a:rPr sz="3600" spc="-15" dirty="0">
                <a:solidFill>
                  <a:srgbClr val="414355"/>
                </a:solidFill>
              </a:rPr>
              <a:t> </a:t>
            </a:r>
            <a:r>
              <a:rPr sz="3600" spc="-10" dirty="0">
                <a:solidFill>
                  <a:srgbClr val="414355"/>
                </a:solidFill>
              </a:rPr>
              <a:t>Multiple</a:t>
            </a:r>
            <a:r>
              <a:rPr sz="3600" spc="-5" dirty="0">
                <a:solidFill>
                  <a:srgbClr val="414355"/>
                </a:solidFill>
              </a:rPr>
              <a:t> </a:t>
            </a:r>
            <a:r>
              <a:rPr sz="3600" spc="-15" dirty="0">
                <a:solidFill>
                  <a:srgbClr val="414355"/>
                </a:solidFill>
              </a:rPr>
              <a:t>Representations</a:t>
            </a:r>
            <a:endParaRPr sz="3600"/>
          </a:p>
        </p:txBody>
      </p:sp>
      <p:sp>
        <p:nvSpPr>
          <p:cNvPr id="10" name="object 10"/>
          <p:cNvSpPr txBox="1"/>
          <p:nvPr/>
        </p:nvSpPr>
        <p:spPr>
          <a:xfrm>
            <a:off x="825500" y="1997786"/>
            <a:ext cx="8110855" cy="501650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410"/>
              </a:spcBef>
              <a:buClr>
                <a:srgbClr val="A04CA3"/>
              </a:buClr>
              <a:buChar char="•"/>
              <a:tabLst>
                <a:tab pos="269240" algn="l"/>
              </a:tabLst>
            </a:pPr>
            <a:r>
              <a:rPr sz="2600" spc="-5" dirty="0">
                <a:latin typeface="Georgia" panose="02040502050405020303"/>
                <a:cs typeface="Georgia" panose="02040502050405020303"/>
              </a:rPr>
              <a:t>HTTP</a:t>
            </a:r>
            <a:r>
              <a:rPr sz="2600" spc="-15" dirty="0">
                <a:latin typeface="Georgia" panose="02040502050405020303"/>
                <a:cs typeface="Georgia" panose="02040502050405020303"/>
              </a:rPr>
              <a:t> Headers</a:t>
            </a:r>
            <a:r>
              <a:rPr sz="2600" spc="70" dirty="0"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latin typeface="Georgia" panose="02040502050405020303"/>
                <a:cs typeface="Georgia" panose="02040502050405020303"/>
              </a:rPr>
              <a:t>manage</a:t>
            </a:r>
            <a:r>
              <a:rPr sz="2600" spc="25" dirty="0">
                <a:latin typeface="Georgia" panose="02040502050405020303"/>
                <a:cs typeface="Georgia" panose="02040502050405020303"/>
              </a:rPr>
              <a:t> </a:t>
            </a:r>
            <a:r>
              <a:rPr sz="2600" spc="-5" dirty="0">
                <a:latin typeface="Georgia" panose="02040502050405020303"/>
                <a:cs typeface="Georgia" panose="02040502050405020303"/>
              </a:rPr>
              <a:t>this</a:t>
            </a:r>
            <a:r>
              <a:rPr sz="2600" spc="20" dirty="0"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latin typeface="Georgia" panose="02040502050405020303"/>
                <a:cs typeface="Georgia" panose="02040502050405020303"/>
              </a:rPr>
              <a:t>negotiation</a:t>
            </a:r>
            <a:endParaRPr sz="2600">
              <a:latin typeface="Georgia" panose="02040502050405020303"/>
              <a:cs typeface="Georgia" panose="02040502050405020303"/>
            </a:endParaRPr>
          </a:p>
          <a:p>
            <a:pPr marL="314325">
              <a:lnSpc>
                <a:spcPct val="100000"/>
              </a:lnSpc>
              <a:spcBef>
                <a:spcPts val="300"/>
              </a:spcBef>
              <a:tabLst>
                <a:tab pos="560705" algn="l"/>
              </a:tabLst>
            </a:pPr>
            <a:r>
              <a:rPr sz="24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▫	</a:t>
            </a:r>
            <a:r>
              <a:rPr sz="24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CONTENT-TYPE:</a:t>
            </a:r>
            <a:r>
              <a:rPr sz="2400" spc="-3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spc="-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specifies</a:t>
            </a:r>
            <a:r>
              <a:rPr sz="2400" spc="1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MIME</a:t>
            </a:r>
            <a:r>
              <a:rPr sz="2400" spc="-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type</a:t>
            </a:r>
            <a:r>
              <a:rPr sz="2400" spc="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of</a:t>
            </a:r>
            <a:r>
              <a:rPr sz="2400" spc="-1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spc="-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message</a:t>
            </a:r>
            <a:r>
              <a:rPr sz="2400" spc="3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body</a:t>
            </a:r>
            <a:endParaRPr sz="2400">
              <a:latin typeface="Georgia" panose="02040502050405020303"/>
              <a:cs typeface="Georgia" panose="02040502050405020303"/>
            </a:endParaRPr>
          </a:p>
          <a:p>
            <a:pPr marL="561340" marR="368935" indent="-247015">
              <a:lnSpc>
                <a:spcPct val="100000"/>
              </a:lnSpc>
              <a:spcBef>
                <a:spcPts val="310"/>
              </a:spcBef>
              <a:tabLst>
                <a:tab pos="560705" algn="l"/>
              </a:tabLst>
            </a:pPr>
            <a:r>
              <a:rPr sz="24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▫	</a:t>
            </a:r>
            <a:r>
              <a:rPr sz="24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ACCEPT: comma delimited list </a:t>
            </a:r>
            <a:r>
              <a:rPr sz="24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of </a:t>
            </a:r>
            <a:r>
              <a:rPr sz="24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one </a:t>
            </a:r>
            <a:r>
              <a:rPr sz="24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or </a:t>
            </a:r>
            <a:r>
              <a:rPr sz="24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more </a:t>
            </a:r>
            <a:r>
              <a:rPr sz="24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MIME </a:t>
            </a:r>
            <a:r>
              <a:rPr sz="2400" spc="-56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types</a:t>
            </a:r>
            <a:r>
              <a:rPr sz="2400" spc="-1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the</a:t>
            </a:r>
            <a:r>
              <a:rPr sz="2400" spc="-1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spc="-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client</a:t>
            </a:r>
            <a:r>
              <a:rPr sz="2400" spc="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would</a:t>
            </a:r>
            <a:r>
              <a:rPr sz="2400" spc="-4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like</a:t>
            </a:r>
            <a:r>
              <a:rPr sz="2400" spc="-1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spc="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to</a:t>
            </a:r>
            <a:r>
              <a:rPr sz="2400" spc="-3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receive</a:t>
            </a:r>
            <a:r>
              <a:rPr sz="2400" spc="3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as</a:t>
            </a:r>
            <a:r>
              <a:rPr sz="2400" spc="-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a</a:t>
            </a:r>
            <a:r>
              <a:rPr sz="2400" spc="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response</a:t>
            </a:r>
            <a:endParaRPr sz="2400">
              <a:latin typeface="Georgia" panose="02040502050405020303"/>
              <a:cs typeface="Georgia" panose="02040502050405020303"/>
            </a:endParaRPr>
          </a:p>
          <a:p>
            <a:pPr marL="561340" marR="459740" indent="-247015">
              <a:lnSpc>
                <a:spcPct val="100000"/>
              </a:lnSpc>
              <a:spcBef>
                <a:spcPts val="290"/>
              </a:spcBef>
              <a:tabLst>
                <a:tab pos="560705" algn="l"/>
              </a:tabLst>
            </a:pPr>
            <a:r>
              <a:rPr sz="24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▫	In the following </a:t>
            </a:r>
            <a:r>
              <a:rPr sz="2400" spc="-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example, </a:t>
            </a:r>
            <a:r>
              <a:rPr sz="24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the </a:t>
            </a:r>
            <a:r>
              <a:rPr sz="2400" spc="-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client </a:t>
            </a:r>
            <a:r>
              <a:rPr sz="24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is requesting </a:t>
            </a:r>
            <a:r>
              <a:rPr sz="24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a </a:t>
            </a:r>
            <a:r>
              <a:rPr sz="2400" spc="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customer</a:t>
            </a:r>
            <a:r>
              <a:rPr sz="2400" spc="-3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representation</a:t>
            </a:r>
            <a:r>
              <a:rPr sz="2400" spc="1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in</a:t>
            </a:r>
            <a:r>
              <a:rPr sz="2400" spc="-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either</a:t>
            </a:r>
            <a:r>
              <a:rPr sz="2400" spc="2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spc="-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xml</a:t>
            </a:r>
            <a:r>
              <a:rPr sz="24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or</a:t>
            </a:r>
            <a:r>
              <a:rPr sz="2400" spc="2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json format</a:t>
            </a:r>
            <a:endParaRPr sz="2400">
              <a:latin typeface="Georgia" panose="02040502050405020303"/>
              <a:cs typeface="Georgia" panose="02040502050405020303"/>
            </a:endParaRPr>
          </a:p>
          <a:p>
            <a:pPr marL="186055">
              <a:lnSpc>
                <a:spcPts val="2050"/>
              </a:lnSpc>
              <a:spcBef>
                <a:spcPts val="1655"/>
              </a:spcBef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GET</a:t>
            </a:r>
            <a:r>
              <a:rPr sz="1800" b="1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/customers/33323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86055">
              <a:lnSpc>
                <a:spcPts val="2050"/>
              </a:lnSpc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ACCEPT:</a:t>
            </a:r>
            <a:r>
              <a:rPr sz="1800" b="1" spc="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application/xml,application/json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268605" marR="831215" indent="-256540">
              <a:lnSpc>
                <a:spcPct val="100000"/>
              </a:lnSpc>
              <a:spcBef>
                <a:spcPts val="905"/>
              </a:spcBef>
              <a:buClr>
                <a:srgbClr val="A04CA3"/>
              </a:buClr>
              <a:buChar char="•"/>
              <a:tabLst>
                <a:tab pos="269240" algn="l"/>
              </a:tabLst>
            </a:pPr>
            <a:r>
              <a:rPr sz="2600" spc="-10" dirty="0">
                <a:latin typeface="Georgia" panose="02040502050405020303"/>
                <a:cs typeface="Georgia" panose="02040502050405020303"/>
              </a:rPr>
              <a:t>Preferences</a:t>
            </a:r>
            <a:r>
              <a:rPr sz="2600" spc="45" dirty="0"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latin typeface="Georgia" panose="02040502050405020303"/>
                <a:cs typeface="Georgia" panose="02040502050405020303"/>
              </a:rPr>
              <a:t>are</a:t>
            </a:r>
            <a:r>
              <a:rPr sz="2600" spc="35" dirty="0"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latin typeface="Georgia" panose="02040502050405020303"/>
                <a:cs typeface="Georgia" panose="02040502050405020303"/>
              </a:rPr>
              <a:t>supported</a:t>
            </a:r>
            <a:r>
              <a:rPr sz="2600" spc="40" dirty="0"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latin typeface="Georgia" panose="02040502050405020303"/>
                <a:cs typeface="Georgia" panose="02040502050405020303"/>
              </a:rPr>
              <a:t>and</a:t>
            </a:r>
            <a:r>
              <a:rPr sz="2600" spc="10" dirty="0"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latin typeface="Georgia" panose="02040502050405020303"/>
                <a:cs typeface="Georgia" panose="02040502050405020303"/>
              </a:rPr>
              <a:t>defined</a:t>
            </a:r>
            <a:r>
              <a:rPr sz="2600" spc="15" dirty="0">
                <a:latin typeface="Georgia" panose="02040502050405020303"/>
                <a:cs typeface="Georgia" panose="02040502050405020303"/>
              </a:rPr>
              <a:t> </a:t>
            </a:r>
            <a:r>
              <a:rPr sz="2600" spc="-15" dirty="0">
                <a:latin typeface="Georgia" panose="02040502050405020303"/>
                <a:cs typeface="Georgia" panose="02040502050405020303"/>
              </a:rPr>
              <a:t>by</a:t>
            </a:r>
            <a:r>
              <a:rPr sz="2600" spc="15" dirty="0">
                <a:latin typeface="Georgia" panose="02040502050405020303"/>
                <a:cs typeface="Georgia" panose="02040502050405020303"/>
              </a:rPr>
              <a:t> </a:t>
            </a:r>
            <a:r>
              <a:rPr sz="2600" spc="-5" dirty="0">
                <a:latin typeface="Georgia" panose="02040502050405020303"/>
                <a:cs typeface="Georgia" panose="02040502050405020303"/>
              </a:rPr>
              <a:t>HTTP </a:t>
            </a:r>
            <a:r>
              <a:rPr sz="2600" spc="-615" dirty="0"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latin typeface="Georgia" panose="02040502050405020303"/>
                <a:cs typeface="Georgia" panose="02040502050405020303"/>
              </a:rPr>
              <a:t>specification</a:t>
            </a:r>
            <a:endParaRPr sz="2600">
              <a:latin typeface="Georgia" panose="02040502050405020303"/>
              <a:cs typeface="Georgia" panose="02040502050405020303"/>
            </a:endParaRPr>
          </a:p>
          <a:p>
            <a:pPr marL="186055" marR="4639310">
              <a:lnSpc>
                <a:spcPts val="1940"/>
              </a:lnSpc>
              <a:spcBef>
                <a:spcPts val="1860"/>
              </a:spcBef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GET /customers/33323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ACCEPT:</a:t>
            </a:r>
            <a:r>
              <a:rPr sz="1800" b="1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text/html;q=1.0,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80160">
              <a:lnSpc>
                <a:spcPts val="1920"/>
              </a:lnSpc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application/json;q=0.5;application/xml;q=0.7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57200" y="826008"/>
            <a:ext cx="9143999" cy="8534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57200" y="457200"/>
            <a:ext cx="9144000" cy="628015"/>
            <a:chOff x="457200" y="457200"/>
            <a:chExt cx="9144000" cy="628015"/>
          </a:xfrm>
        </p:grpSpPr>
        <p:sp>
          <p:nvSpPr>
            <p:cNvPr id="4" name="object 4"/>
            <p:cNvSpPr/>
            <p:nvPr/>
          </p:nvSpPr>
          <p:spPr>
            <a:xfrm>
              <a:off x="457200" y="457200"/>
              <a:ext cx="9144000" cy="311150"/>
            </a:xfrm>
            <a:custGeom>
              <a:avLst/>
              <a:gdLst/>
              <a:ahLst/>
              <a:cxnLst/>
              <a:rect l="l" t="t" r="r" b="b"/>
              <a:pathLst>
                <a:path w="9144000" h="311150">
                  <a:moveTo>
                    <a:pt x="9143999" y="310895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310895"/>
                  </a:lnTo>
                  <a:lnTo>
                    <a:pt x="9143999" y="310895"/>
                  </a:lnTo>
                  <a:close/>
                </a:path>
              </a:pathLst>
            </a:custGeom>
            <a:solidFill>
              <a:srgbClr val="41435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57200" y="768095"/>
              <a:ext cx="9144000" cy="143510"/>
            </a:xfrm>
            <a:custGeom>
              <a:avLst/>
              <a:gdLst/>
              <a:ahLst/>
              <a:cxnLst/>
              <a:rect l="l" t="t" r="r" b="b"/>
              <a:pathLst>
                <a:path w="9144000" h="143509">
                  <a:moveTo>
                    <a:pt x="9144000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5410200" y="91440"/>
                  </a:lnTo>
                  <a:lnTo>
                    <a:pt x="5410200" y="143256"/>
                  </a:lnTo>
                  <a:lnTo>
                    <a:pt x="9144000" y="143256"/>
                  </a:lnTo>
                  <a:lnTo>
                    <a:pt x="9144000" y="91440"/>
                  </a:lnTo>
                  <a:lnTo>
                    <a:pt x="9144000" y="5181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27F8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67400" y="899159"/>
              <a:ext cx="3733799" cy="17983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867400" y="957084"/>
              <a:ext cx="3566160" cy="128270"/>
            </a:xfrm>
            <a:custGeom>
              <a:avLst/>
              <a:gdLst/>
              <a:ahLst/>
              <a:cxnLst/>
              <a:rect l="l" t="t" r="r" b="b"/>
              <a:pathLst>
                <a:path w="3566159" h="128269">
                  <a:moveTo>
                    <a:pt x="3063240" y="0"/>
                  </a:moveTo>
                  <a:lnTo>
                    <a:pt x="3060700" y="0"/>
                  </a:lnTo>
                  <a:lnTo>
                    <a:pt x="0" y="0"/>
                  </a:lnTo>
                  <a:lnTo>
                    <a:pt x="0" y="27432"/>
                  </a:lnTo>
                  <a:lnTo>
                    <a:pt x="3060700" y="27432"/>
                  </a:lnTo>
                  <a:lnTo>
                    <a:pt x="3060700" y="25654"/>
                  </a:lnTo>
                  <a:lnTo>
                    <a:pt x="3063240" y="25654"/>
                  </a:lnTo>
                  <a:lnTo>
                    <a:pt x="3063240" y="0"/>
                  </a:lnTo>
                  <a:close/>
                </a:path>
                <a:path w="3566159" h="128269">
                  <a:moveTo>
                    <a:pt x="3566160" y="94475"/>
                  </a:moveTo>
                  <a:lnTo>
                    <a:pt x="3563112" y="91427"/>
                  </a:lnTo>
                  <a:lnTo>
                    <a:pt x="1969008" y="91427"/>
                  </a:lnTo>
                  <a:lnTo>
                    <a:pt x="1965960" y="94475"/>
                  </a:lnTo>
                  <a:lnTo>
                    <a:pt x="1965960" y="97523"/>
                  </a:lnTo>
                  <a:lnTo>
                    <a:pt x="1965960" y="124955"/>
                  </a:lnTo>
                  <a:lnTo>
                    <a:pt x="1969008" y="128003"/>
                  </a:lnTo>
                  <a:lnTo>
                    <a:pt x="3563112" y="128003"/>
                  </a:lnTo>
                  <a:lnTo>
                    <a:pt x="3566160" y="124955"/>
                  </a:lnTo>
                  <a:lnTo>
                    <a:pt x="3566160" y="944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32976" y="457200"/>
              <a:ext cx="268223" cy="621791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44500" y="901700"/>
            <a:ext cx="320230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5" dirty="0">
                <a:solidFill>
                  <a:srgbClr val="414355"/>
                </a:solidFill>
              </a:rPr>
              <a:t>What</a:t>
            </a:r>
            <a:r>
              <a:rPr sz="4000" spc="-75" dirty="0">
                <a:solidFill>
                  <a:srgbClr val="414355"/>
                </a:solidFill>
              </a:rPr>
              <a:t> </a:t>
            </a:r>
            <a:r>
              <a:rPr sz="4000" spc="5" dirty="0">
                <a:solidFill>
                  <a:srgbClr val="414355"/>
                </a:solidFill>
              </a:rPr>
              <a:t>is</a:t>
            </a:r>
            <a:r>
              <a:rPr sz="4000" spc="-55" dirty="0">
                <a:solidFill>
                  <a:srgbClr val="414355"/>
                </a:solidFill>
              </a:rPr>
              <a:t> </a:t>
            </a:r>
            <a:r>
              <a:rPr sz="4000" spc="5" dirty="0">
                <a:solidFill>
                  <a:srgbClr val="414355"/>
                </a:solidFill>
              </a:rPr>
              <a:t>JSON?</a:t>
            </a:r>
            <a:endParaRPr sz="4000"/>
          </a:p>
        </p:txBody>
      </p:sp>
      <p:sp>
        <p:nvSpPr>
          <p:cNvPr id="10" name="object 10"/>
          <p:cNvSpPr txBox="1"/>
          <p:nvPr/>
        </p:nvSpPr>
        <p:spPr>
          <a:xfrm>
            <a:off x="535940" y="1783792"/>
            <a:ext cx="7517765" cy="348424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385"/>
              </a:spcBef>
              <a:buClr>
                <a:srgbClr val="A04CA3"/>
              </a:buClr>
              <a:buChar char="•"/>
              <a:tabLst>
                <a:tab pos="286385" algn="l"/>
                <a:tab pos="287020" algn="l"/>
              </a:tabLst>
            </a:pPr>
            <a:r>
              <a:rPr sz="280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JavaScript</a:t>
            </a:r>
            <a:r>
              <a:rPr sz="2800" spc="-7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80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Object</a:t>
            </a:r>
            <a:r>
              <a:rPr sz="2800" spc="-65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800" spc="-5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Notation</a:t>
            </a:r>
            <a:endParaRPr sz="2800">
              <a:latin typeface="Georgia" panose="02040502050405020303"/>
              <a:cs typeface="Georgia" panose="02040502050405020303"/>
            </a:endParaRPr>
          </a:p>
          <a:p>
            <a:pPr marL="287020" indent="-274320">
              <a:lnSpc>
                <a:spcPct val="100000"/>
              </a:lnSpc>
              <a:spcBef>
                <a:spcPts val="290"/>
              </a:spcBef>
              <a:buClr>
                <a:srgbClr val="A04CA3"/>
              </a:buClr>
              <a:buChar char="•"/>
              <a:tabLst>
                <a:tab pos="286385" algn="l"/>
                <a:tab pos="287020" algn="l"/>
              </a:tabLst>
            </a:pPr>
            <a:r>
              <a:rPr sz="280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Lightweight</a:t>
            </a:r>
            <a:r>
              <a:rPr sz="2800" spc="-95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80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syntax</a:t>
            </a:r>
            <a:r>
              <a:rPr sz="2800" spc="-6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80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for</a:t>
            </a:r>
            <a:r>
              <a:rPr sz="2800" spc="-1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80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representing</a:t>
            </a:r>
            <a:r>
              <a:rPr sz="2800" spc="-75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80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data</a:t>
            </a:r>
            <a:endParaRPr sz="2800">
              <a:latin typeface="Georgia" panose="02040502050405020303"/>
              <a:cs typeface="Georgia" panose="02040502050405020303"/>
            </a:endParaRPr>
          </a:p>
          <a:p>
            <a:pPr marL="287020" indent="-274320">
              <a:lnSpc>
                <a:spcPct val="100000"/>
              </a:lnSpc>
              <a:spcBef>
                <a:spcPts val="310"/>
              </a:spcBef>
              <a:buClr>
                <a:srgbClr val="A04CA3"/>
              </a:buClr>
              <a:buChar char="•"/>
              <a:tabLst>
                <a:tab pos="286385" algn="l"/>
                <a:tab pos="287020" algn="l"/>
              </a:tabLst>
            </a:pPr>
            <a:r>
              <a:rPr sz="280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Easier</a:t>
            </a:r>
            <a:r>
              <a:rPr sz="2800" spc="-55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800" spc="-5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to</a:t>
            </a:r>
            <a:r>
              <a:rPr sz="2800" spc="-15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800" spc="5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“parse”</a:t>
            </a:r>
            <a:r>
              <a:rPr sz="2800" spc="-35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80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for</a:t>
            </a:r>
            <a:r>
              <a:rPr sz="2800" spc="-5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80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JavaScript</a:t>
            </a:r>
            <a:r>
              <a:rPr sz="2800" spc="-7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800" spc="-5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client</a:t>
            </a:r>
            <a:r>
              <a:rPr sz="2800" spc="5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80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code</a:t>
            </a:r>
            <a:endParaRPr sz="2800">
              <a:latin typeface="Georgia" panose="02040502050405020303"/>
              <a:cs typeface="Georgia" panose="02040502050405020303"/>
            </a:endParaRPr>
          </a:p>
          <a:p>
            <a:pPr marL="286385" indent="-274320">
              <a:lnSpc>
                <a:spcPct val="100000"/>
              </a:lnSpc>
              <a:spcBef>
                <a:spcPts val="290"/>
              </a:spcBef>
              <a:buClr>
                <a:srgbClr val="A04CA3"/>
              </a:buClr>
              <a:buChar char="•"/>
              <a:tabLst>
                <a:tab pos="286385" algn="l"/>
                <a:tab pos="287020" algn="l"/>
              </a:tabLst>
            </a:pPr>
            <a:r>
              <a:rPr sz="2800" spc="-5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Alternative</a:t>
            </a:r>
            <a:r>
              <a:rPr sz="2800" spc="-45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800" spc="-5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to</a:t>
            </a:r>
            <a:r>
              <a:rPr sz="2800" spc="-1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800" spc="-5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XML</a:t>
            </a:r>
            <a:r>
              <a:rPr sz="2800" spc="5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800" spc="-5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in</a:t>
            </a:r>
            <a:r>
              <a:rPr sz="2800" spc="-1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80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AJAX</a:t>
            </a:r>
            <a:r>
              <a:rPr sz="2800" spc="-1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800" spc="-5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applications</a:t>
            </a:r>
            <a:endParaRPr sz="2800">
              <a:latin typeface="Georgia" panose="02040502050405020303"/>
              <a:cs typeface="Georgia" panose="02040502050405020303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450">
              <a:latin typeface="Georgia" panose="02040502050405020303"/>
              <a:cs typeface="Georgia" panose="02040502050405020303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Georgia" panose="02040502050405020303"/>
                <a:cs typeface="Georgia" panose="02040502050405020303"/>
              </a:rPr>
              <a:t>[{"Email":"</a:t>
            </a:r>
            <a:r>
              <a:rPr sz="2400" spc="-5" dirty="0">
                <a:latin typeface="Georgia" panose="02040502050405020303"/>
                <a:cs typeface="Georgia" panose="02040502050405020303"/>
                <a:hlinkClick r:id="rId4"/>
              </a:rPr>
              <a:t>bob@example.com</a:t>
            </a:r>
            <a:r>
              <a:rPr sz="2400" spc="-5" dirty="0">
                <a:latin typeface="Georgia" panose="02040502050405020303"/>
                <a:cs typeface="Georgia" panose="02040502050405020303"/>
              </a:rPr>
              <a:t>","Name":"Bob"},{"Email</a:t>
            </a:r>
            <a:endParaRPr sz="2400">
              <a:latin typeface="Georgia" panose="02040502050405020303"/>
              <a:cs typeface="Georgia" panose="02040502050405020303"/>
            </a:endParaRPr>
          </a:p>
          <a:p>
            <a:pPr marL="287020" marR="69215">
              <a:lnSpc>
                <a:spcPct val="100000"/>
              </a:lnSpc>
            </a:pPr>
            <a:r>
              <a:rPr sz="2400" spc="-5" dirty="0">
                <a:latin typeface="Georgia" panose="02040502050405020303"/>
                <a:cs typeface="Georgia" panose="02040502050405020303"/>
              </a:rPr>
              <a:t>":"</a:t>
            </a:r>
            <a:r>
              <a:rPr sz="2400" spc="-5" dirty="0">
                <a:latin typeface="Georgia" panose="02040502050405020303"/>
                <a:cs typeface="Georgia" panose="02040502050405020303"/>
                <a:hlinkClick r:id="rId5"/>
              </a:rPr>
              <a:t>mark@example.com</a:t>
            </a:r>
            <a:r>
              <a:rPr sz="2400" spc="-5" dirty="0">
                <a:latin typeface="Georgia" panose="02040502050405020303"/>
                <a:cs typeface="Georgia" panose="02040502050405020303"/>
              </a:rPr>
              <a:t>","Name":"Mark"},{"Email":"j </a:t>
            </a:r>
            <a:r>
              <a:rPr sz="2400" spc="-565" dirty="0">
                <a:latin typeface="Georgia" panose="02040502050405020303"/>
                <a:cs typeface="Georgia" panose="02040502050405020303"/>
              </a:rPr>
              <a:t> </a:t>
            </a:r>
            <a:r>
              <a:rPr sz="2400" spc="-5" dirty="0">
                <a:latin typeface="Georgia" panose="02040502050405020303"/>
                <a:cs typeface="Georgia" panose="02040502050405020303"/>
                <a:hlinkClick r:id="rId6"/>
              </a:rPr>
              <a:t>ohn@example.com</a:t>
            </a:r>
            <a:r>
              <a:rPr sz="2400" spc="-5" dirty="0">
                <a:latin typeface="Georgia" panose="02040502050405020303"/>
                <a:cs typeface="Georgia" panose="02040502050405020303"/>
              </a:rPr>
              <a:t>","Name":"John"}]</a:t>
            </a:r>
            <a:endParaRPr sz="24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5876" y="2764030"/>
            <a:ext cx="2233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414355"/>
                </a:solidFill>
                <a:latin typeface="Trebuchet MS" panose="020B0603020202020204"/>
                <a:cs typeface="Trebuchet MS" panose="020B0603020202020204"/>
              </a:rPr>
              <a:t>EXAMPLES: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5876" y="3861311"/>
            <a:ext cx="7256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414355"/>
                </a:solidFill>
                <a:latin typeface="Trebuchet MS" panose="020B0603020202020204"/>
                <a:cs typeface="Trebuchet MS" panose="020B0603020202020204"/>
              </a:rPr>
              <a:t>Publish</a:t>
            </a:r>
            <a:r>
              <a:rPr sz="3600" spc="-65" dirty="0">
                <a:solidFill>
                  <a:srgbClr val="41435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spc="-5" dirty="0">
                <a:solidFill>
                  <a:srgbClr val="414355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600" spc="-30" dirty="0">
                <a:solidFill>
                  <a:srgbClr val="41435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spc="-5" dirty="0">
                <a:solidFill>
                  <a:srgbClr val="414355"/>
                </a:solidFill>
                <a:latin typeface="Trebuchet MS" panose="020B0603020202020204"/>
                <a:cs typeface="Trebuchet MS" panose="020B0603020202020204"/>
              </a:rPr>
              <a:t>Consume</a:t>
            </a:r>
            <a:r>
              <a:rPr sz="3600" spc="-40" dirty="0">
                <a:solidFill>
                  <a:srgbClr val="41435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spc="-10" dirty="0">
                <a:solidFill>
                  <a:srgbClr val="414355"/>
                </a:solidFill>
                <a:latin typeface="Trebuchet MS" panose="020B0603020202020204"/>
                <a:cs typeface="Trebuchet MS" panose="020B0603020202020204"/>
              </a:rPr>
              <a:t>REST</a:t>
            </a:r>
            <a:r>
              <a:rPr sz="3600" spc="-40" dirty="0">
                <a:solidFill>
                  <a:srgbClr val="41435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spc="-5" dirty="0">
                <a:solidFill>
                  <a:srgbClr val="414355"/>
                </a:solidFill>
                <a:latin typeface="Trebuchet MS" panose="020B0603020202020204"/>
                <a:cs typeface="Trebuchet MS" panose="020B0603020202020204"/>
              </a:rPr>
              <a:t>Services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57200" y="826008"/>
            <a:ext cx="9143999" cy="8534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57200" y="457200"/>
            <a:ext cx="9144000" cy="628015"/>
            <a:chOff x="457200" y="457200"/>
            <a:chExt cx="9144000" cy="628015"/>
          </a:xfrm>
        </p:grpSpPr>
        <p:sp>
          <p:nvSpPr>
            <p:cNvPr id="4" name="object 4"/>
            <p:cNvSpPr/>
            <p:nvPr/>
          </p:nvSpPr>
          <p:spPr>
            <a:xfrm>
              <a:off x="457200" y="457200"/>
              <a:ext cx="9144000" cy="311150"/>
            </a:xfrm>
            <a:custGeom>
              <a:avLst/>
              <a:gdLst/>
              <a:ahLst/>
              <a:cxnLst/>
              <a:rect l="l" t="t" r="r" b="b"/>
              <a:pathLst>
                <a:path w="9144000" h="311150">
                  <a:moveTo>
                    <a:pt x="9143999" y="310895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310895"/>
                  </a:lnTo>
                  <a:lnTo>
                    <a:pt x="9143999" y="310895"/>
                  </a:lnTo>
                  <a:close/>
                </a:path>
              </a:pathLst>
            </a:custGeom>
            <a:solidFill>
              <a:srgbClr val="41435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57200" y="768095"/>
              <a:ext cx="9144000" cy="143510"/>
            </a:xfrm>
            <a:custGeom>
              <a:avLst/>
              <a:gdLst/>
              <a:ahLst/>
              <a:cxnLst/>
              <a:rect l="l" t="t" r="r" b="b"/>
              <a:pathLst>
                <a:path w="9144000" h="143509">
                  <a:moveTo>
                    <a:pt x="9144000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5410200" y="91440"/>
                  </a:lnTo>
                  <a:lnTo>
                    <a:pt x="5410200" y="143256"/>
                  </a:lnTo>
                  <a:lnTo>
                    <a:pt x="9144000" y="143256"/>
                  </a:lnTo>
                  <a:lnTo>
                    <a:pt x="9144000" y="91440"/>
                  </a:lnTo>
                  <a:lnTo>
                    <a:pt x="9144000" y="5181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27F8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67400" y="899159"/>
              <a:ext cx="3733799" cy="17983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867400" y="957084"/>
              <a:ext cx="3566160" cy="128270"/>
            </a:xfrm>
            <a:custGeom>
              <a:avLst/>
              <a:gdLst/>
              <a:ahLst/>
              <a:cxnLst/>
              <a:rect l="l" t="t" r="r" b="b"/>
              <a:pathLst>
                <a:path w="3566159" h="128269">
                  <a:moveTo>
                    <a:pt x="3063240" y="0"/>
                  </a:moveTo>
                  <a:lnTo>
                    <a:pt x="3060700" y="0"/>
                  </a:lnTo>
                  <a:lnTo>
                    <a:pt x="0" y="0"/>
                  </a:lnTo>
                  <a:lnTo>
                    <a:pt x="0" y="27432"/>
                  </a:lnTo>
                  <a:lnTo>
                    <a:pt x="3060700" y="27432"/>
                  </a:lnTo>
                  <a:lnTo>
                    <a:pt x="3060700" y="25654"/>
                  </a:lnTo>
                  <a:lnTo>
                    <a:pt x="3063240" y="25654"/>
                  </a:lnTo>
                  <a:lnTo>
                    <a:pt x="3063240" y="0"/>
                  </a:lnTo>
                  <a:close/>
                </a:path>
                <a:path w="3566159" h="128269">
                  <a:moveTo>
                    <a:pt x="3566160" y="94475"/>
                  </a:moveTo>
                  <a:lnTo>
                    <a:pt x="3563112" y="91427"/>
                  </a:lnTo>
                  <a:lnTo>
                    <a:pt x="1969008" y="91427"/>
                  </a:lnTo>
                  <a:lnTo>
                    <a:pt x="1965960" y="94475"/>
                  </a:lnTo>
                  <a:lnTo>
                    <a:pt x="1965960" y="97523"/>
                  </a:lnTo>
                  <a:lnTo>
                    <a:pt x="1965960" y="124955"/>
                  </a:lnTo>
                  <a:lnTo>
                    <a:pt x="1969008" y="128003"/>
                  </a:lnTo>
                  <a:lnTo>
                    <a:pt x="3563112" y="128003"/>
                  </a:lnTo>
                  <a:lnTo>
                    <a:pt x="3566160" y="124955"/>
                  </a:lnTo>
                  <a:lnTo>
                    <a:pt x="3566160" y="944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32976" y="457200"/>
              <a:ext cx="268223" cy="62179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054100" y="1163828"/>
            <a:ext cx="5358130" cy="331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414355"/>
                </a:solidFill>
                <a:latin typeface="Trebuchet MS" panose="020B0603020202020204"/>
                <a:cs typeface="Trebuchet MS" panose="020B0603020202020204"/>
              </a:rPr>
              <a:t>EXAMPLES</a:t>
            </a:r>
            <a:r>
              <a:rPr sz="3600" spc="-5" dirty="0">
                <a:solidFill>
                  <a:srgbClr val="41435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spc="-10" dirty="0">
                <a:solidFill>
                  <a:srgbClr val="414355"/>
                </a:solidFill>
                <a:latin typeface="Trebuchet MS" panose="020B0603020202020204"/>
                <a:cs typeface="Trebuchet MS" panose="020B0603020202020204"/>
              </a:rPr>
              <a:t>of REST</a:t>
            </a:r>
            <a:r>
              <a:rPr sz="3600" spc="-235" dirty="0">
                <a:solidFill>
                  <a:srgbClr val="41435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dirty="0">
                <a:solidFill>
                  <a:srgbClr val="414355"/>
                </a:solidFill>
                <a:latin typeface="Trebuchet MS" panose="020B0603020202020204"/>
                <a:cs typeface="Trebuchet MS" panose="020B0603020202020204"/>
              </a:rPr>
              <a:t>APIs: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70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00000"/>
              </a:lnSpc>
            </a:pPr>
            <a:r>
              <a:rPr sz="3600" spc="-5" dirty="0">
                <a:solidFill>
                  <a:srgbClr val="414355"/>
                </a:solidFill>
                <a:latin typeface="Trebuchet MS" panose="020B0603020202020204"/>
                <a:cs typeface="Trebuchet MS" panose="020B0603020202020204"/>
              </a:rPr>
              <a:t>Facebook Graph API </a:t>
            </a:r>
            <a:r>
              <a:rPr sz="3600" dirty="0">
                <a:solidFill>
                  <a:srgbClr val="41435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spc="-15" dirty="0">
                <a:solidFill>
                  <a:srgbClr val="414355"/>
                </a:solidFill>
                <a:latin typeface="Trebuchet MS" panose="020B0603020202020204"/>
                <a:cs typeface="Trebuchet MS" panose="020B0603020202020204"/>
              </a:rPr>
              <a:t>Google</a:t>
            </a:r>
            <a:r>
              <a:rPr sz="3600" spc="25" dirty="0">
                <a:solidFill>
                  <a:srgbClr val="41435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spc="-5" dirty="0">
                <a:solidFill>
                  <a:srgbClr val="414355"/>
                </a:solidFill>
                <a:latin typeface="Trebuchet MS" panose="020B0603020202020204"/>
                <a:cs typeface="Trebuchet MS" panose="020B0603020202020204"/>
              </a:rPr>
              <a:t>Custom</a:t>
            </a:r>
            <a:r>
              <a:rPr sz="3600" spc="-15" dirty="0">
                <a:solidFill>
                  <a:srgbClr val="41435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spc="-5" dirty="0">
                <a:solidFill>
                  <a:srgbClr val="414355"/>
                </a:solidFill>
                <a:latin typeface="Trebuchet MS" panose="020B0603020202020204"/>
                <a:cs typeface="Trebuchet MS" panose="020B0603020202020204"/>
              </a:rPr>
              <a:t>Search</a:t>
            </a:r>
            <a:r>
              <a:rPr sz="3600" spc="-190" dirty="0">
                <a:solidFill>
                  <a:srgbClr val="41435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spc="-5" dirty="0">
                <a:solidFill>
                  <a:srgbClr val="414355"/>
                </a:solidFill>
                <a:latin typeface="Trebuchet MS" panose="020B0603020202020204"/>
                <a:cs typeface="Trebuchet MS" panose="020B0603020202020204"/>
              </a:rPr>
              <a:t>API </a:t>
            </a:r>
            <a:r>
              <a:rPr sz="3600" spc="-1070" dirty="0">
                <a:solidFill>
                  <a:srgbClr val="41435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spc="-70" dirty="0">
                <a:solidFill>
                  <a:srgbClr val="414355"/>
                </a:solidFill>
                <a:latin typeface="Trebuchet MS" panose="020B0603020202020204"/>
                <a:cs typeface="Trebuchet MS" panose="020B0603020202020204"/>
              </a:rPr>
              <a:t>Yahoo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414355"/>
                </a:solidFill>
                <a:latin typeface="Trebuchet MS" panose="020B0603020202020204"/>
                <a:cs typeface="Trebuchet MS" panose="020B0603020202020204"/>
              </a:rPr>
              <a:t>…</a:t>
            </a:r>
            <a:r>
              <a:rPr sz="3600" spc="-30" dirty="0">
                <a:solidFill>
                  <a:srgbClr val="41435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spc="-5" dirty="0">
                <a:solidFill>
                  <a:srgbClr val="414355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600" spc="-35" dirty="0">
                <a:solidFill>
                  <a:srgbClr val="41435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dirty="0">
                <a:solidFill>
                  <a:srgbClr val="41435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600" spc="-15" dirty="0">
                <a:solidFill>
                  <a:srgbClr val="41435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spc="-10" dirty="0">
                <a:solidFill>
                  <a:srgbClr val="414355"/>
                </a:solidFill>
                <a:latin typeface="Trebuchet MS" panose="020B0603020202020204"/>
                <a:cs typeface="Trebuchet MS" panose="020B0603020202020204"/>
              </a:rPr>
              <a:t>lot </a:t>
            </a:r>
            <a:r>
              <a:rPr sz="3600" spc="-5" dirty="0">
                <a:solidFill>
                  <a:srgbClr val="414355"/>
                </a:solidFill>
                <a:latin typeface="Trebuchet MS" panose="020B0603020202020204"/>
                <a:cs typeface="Trebuchet MS" panose="020B0603020202020204"/>
              </a:rPr>
              <a:t>more</a:t>
            </a:r>
            <a:r>
              <a:rPr sz="3600" spc="5" dirty="0">
                <a:solidFill>
                  <a:srgbClr val="41435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dirty="0">
                <a:solidFill>
                  <a:srgbClr val="414355"/>
                </a:solidFill>
                <a:latin typeface="Trebuchet MS" panose="020B0603020202020204"/>
                <a:cs typeface="Trebuchet MS" panose="020B0603020202020204"/>
              </a:rPr>
              <a:t>…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332976" y="457200"/>
            <a:ext cx="268223" cy="62179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02284" y="1029716"/>
            <a:ext cx="2506980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270" dirty="0">
                <a:solidFill>
                  <a:srgbClr val="414355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900" spc="-280" dirty="0">
                <a:solidFill>
                  <a:srgbClr val="414355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900" spc="-550" dirty="0">
                <a:solidFill>
                  <a:srgbClr val="414355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900" spc="-555" dirty="0">
                <a:solidFill>
                  <a:srgbClr val="414355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900" spc="-240" dirty="0">
                <a:solidFill>
                  <a:srgbClr val="414355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900" spc="325" dirty="0">
                <a:solidFill>
                  <a:srgbClr val="414355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900" spc="135" dirty="0">
                <a:solidFill>
                  <a:srgbClr val="414355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900" spc="-60" dirty="0">
                <a:solidFill>
                  <a:srgbClr val="414355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900" spc="355" dirty="0">
                <a:solidFill>
                  <a:srgbClr val="414355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900" spc="160" dirty="0">
                <a:solidFill>
                  <a:srgbClr val="414355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900" spc="180" dirty="0">
                <a:solidFill>
                  <a:srgbClr val="414355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900" spc="-160" dirty="0">
                <a:solidFill>
                  <a:srgbClr val="414355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1908" y="1971549"/>
            <a:ext cx="7708900" cy="411416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68605" marR="5080" indent="-256540">
              <a:lnSpc>
                <a:spcPts val="2110"/>
              </a:lnSpc>
              <a:spcBef>
                <a:spcPts val="620"/>
              </a:spcBef>
              <a:buClr>
                <a:srgbClr val="A04CA3"/>
              </a:buClr>
              <a:buChar char="•"/>
              <a:tabLst>
                <a:tab pos="267970" algn="l"/>
                <a:tab pos="268605" algn="l"/>
              </a:tabLst>
            </a:pPr>
            <a:r>
              <a:rPr sz="2200" dirty="0">
                <a:latin typeface="Georgia" panose="02040502050405020303"/>
                <a:cs typeface="Georgia" panose="02040502050405020303"/>
              </a:rPr>
              <a:t>Actually</a:t>
            </a:r>
            <a:r>
              <a:rPr sz="2200" spc="-60" dirty="0"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latin typeface="Georgia" panose="02040502050405020303"/>
                <a:cs typeface="Georgia" panose="02040502050405020303"/>
              </a:rPr>
              <a:t>only</a:t>
            </a:r>
            <a:r>
              <a:rPr sz="2200" spc="-10" dirty="0">
                <a:latin typeface="Georgia" panose="02040502050405020303"/>
                <a:cs typeface="Georgia" panose="02040502050405020303"/>
              </a:rPr>
              <a:t> </a:t>
            </a:r>
            <a:r>
              <a:rPr sz="2200" spc="5" dirty="0">
                <a:latin typeface="Georgia" panose="02040502050405020303"/>
                <a:cs typeface="Georgia" panose="02040502050405020303"/>
              </a:rPr>
              <a:t>the</a:t>
            </a:r>
            <a:r>
              <a:rPr sz="2200" spc="-40" dirty="0"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latin typeface="Georgia" panose="02040502050405020303"/>
                <a:cs typeface="Georgia" panose="02040502050405020303"/>
              </a:rPr>
              <a:t>difference</a:t>
            </a:r>
            <a:r>
              <a:rPr sz="2200" spc="-40" dirty="0"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latin typeface="Georgia" panose="02040502050405020303"/>
                <a:cs typeface="Georgia" panose="02040502050405020303"/>
              </a:rPr>
              <a:t>is </a:t>
            </a:r>
            <a:r>
              <a:rPr sz="2200" spc="10" dirty="0">
                <a:latin typeface="Georgia" panose="02040502050405020303"/>
                <a:cs typeface="Georgia" panose="02040502050405020303"/>
              </a:rPr>
              <a:t>how</a:t>
            </a:r>
            <a:r>
              <a:rPr sz="2200" spc="-50" dirty="0">
                <a:latin typeface="Georgia" panose="02040502050405020303"/>
                <a:cs typeface="Georgia" panose="02040502050405020303"/>
              </a:rPr>
              <a:t> </a:t>
            </a:r>
            <a:r>
              <a:rPr sz="2200" spc="-5" dirty="0">
                <a:latin typeface="Georgia" panose="02040502050405020303"/>
                <a:cs typeface="Georgia" panose="02040502050405020303"/>
              </a:rPr>
              <a:t>clients</a:t>
            </a:r>
            <a:r>
              <a:rPr sz="2200" spc="-25" dirty="0"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latin typeface="Georgia" panose="02040502050405020303"/>
                <a:cs typeface="Georgia" panose="02040502050405020303"/>
              </a:rPr>
              <a:t>access</a:t>
            </a:r>
            <a:r>
              <a:rPr sz="2200" spc="-10" dirty="0">
                <a:latin typeface="Georgia" panose="02040502050405020303"/>
                <a:cs typeface="Georgia" panose="02040502050405020303"/>
              </a:rPr>
              <a:t> </a:t>
            </a:r>
            <a:r>
              <a:rPr sz="2200" spc="5" dirty="0">
                <a:latin typeface="Georgia" panose="02040502050405020303"/>
                <a:cs typeface="Georgia" panose="02040502050405020303"/>
              </a:rPr>
              <a:t>our</a:t>
            </a:r>
            <a:r>
              <a:rPr sz="2200" spc="-20" dirty="0"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latin typeface="Georgia" panose="02040502050405020303"/>
                <a:cs typeface="Georgia" panose="02040502050405020303"/>
              </a:rPr>
              <a:t>service. </a:t>
            </a:r>
            <a:r>
              <a:rPr sz="2200" spc="-520" dirty="0"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latin typeface="Georgia" panose="02040502050405020303"/>
                <a:cs typeface="Georgia" panose="02040502050405020303"/>
              </a:rPr>
              <a:t>Normally, a service will </a:t>
            </a:r>
            <a:r>
              <a:rPr sz="2200" spc="5" dirty="0">
                <a:latin typeface="Georgia" panose="02040502050405020303"/>
                <a:cs typeface="Georgia" panose="02040502050405020303"/>
              </a:rPr>
              <a:t>use </a:t>
            </a:r>
            <a:r>
              <a:rPr sz="2200" dirty="0">
                <a:latin typeface="Georgia" panose="02040502050405020303"/>
                <a:cs typeface="Georgia" panose="02040502050405020303"/>
              </a:rPr>
              <a:t>SOAP, </a:t>
            </a:r>
            <a:r>
              <a:rPr sz="2200" spc="5" dirty="0">
                <a:latin typeface="Georgia" panose="02040502050405020303"/>
                <a:cs typeface="Georgia" panose="02040502050405020303"/>
              </a:rPr>
              <a:t>but </a:t>
            </a:r>
            <a:r>
              <a:rPr sz="2200" dirty="0">
                <a:latin typeface="Georgia" panose="02040502050405020303"/>
                <a:cs typeface="Georgia" panose="02040502050405020303"/>
              </a:rPr>
              <a:t>if you build a </a:t>
            </a:r>
            <a:r>
              <a:rPr sz="2200" spc="5" dirty="0">
                <a:latin typeface="Georgia" panose="02040502050405020303"/>
                <a:cs typeface="Georgia" panose="02040502050405020303"/>
              </a:rPr>
              <a:t>REST </a:t>
            </a:r>
            <a:r>
              <a:rPr sz="2200" spc="10" dirty="0"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latin typeface="Georgia" panose="02040502050405020303"/>
                <a:cs typeface="Georgia" panose="02040502050405020303"/>
              </a:rPr>
              <a:t>service, </a:t>
            </a:r>
            <a:r>
              <a:rPr sz="2200" spc="-5" dirty="0">
                <a:latin typeface="Georgia" panose="02040502050405020303"/>
                <a:cs typeface="Georgia" panose="02040502050405020303"/>
              </a:rPr>
              <a:t>clients </a:t>
            </a:r>
            <a:r>
              <a:rPr sz="2200" dirty="0">
                <a:latin typeface="Georgia" panose="02040502050405020303"/>
                <a:cs typeface="Georgia" panose="02040502050405020303"/>
              </a:rPr>
              <a:t>will </a:t>
            </a:r>
            <a:r>
              <a:rPr sz="2200" spc="5" dirty="0">
                <a:latin typeface="Georgia" panose="02040502050405020303"/>
                <a:cs typeface="Georgia" panose="02040502050405020303"/>
              </a:rPr>
              <a:t>be </a:t>
            </a:r>
            <a:r>
              <a:rPr sz="2200" dirty="0">
                <a:latin typeface="Georgia" panose="02040502050405020303"/>
                <a:cs typeface="Georgia" panose="02040502050405020303"/>
              </a:rPr>
              <a:t>accessing your service </a:t>
            </a:r>
            <a:r>
              <a:rPr sz="2200" spc="5" dirty="0">
                <a:latin typeface="Georgia" panose="02040502050405020303"/>
                <a:cs typeface="Georgia" panose="02040502050405020303"/>
              </a:rPr>
              <a:t>with </a:t>
            </a:r>
            <a:r>
              <a:rPr sz="2200" dirty="0">
                <a:latin typeface="Georgia" panose="02040502050405020303"/>
                <a:cs typeface="Georgia" panose="02040502050405020303"/>
              </a:rPr>
              <a:t>a </a:t>
            </a:r>
            <a:r>
              <a:rPr sz="2200" spc="-5" dirty="0">
                <a:latin typeface="Georgia" panose="02040502050405020303"/>
                <a:cs typeface="Georgia" panose="02040502050405020303"/>
              </a:rPr>
              <a:t>different </a:t>
            </a:r>
            <a:r>
              <a:rPr sz="2200" spc="-520" dirty="0"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latin typeface="Georgia" panose="02040502050405020303"/>
                <a:cs typeface="Georgia" panose="02040502050405020303"/>
              </a:rPr>
              <a:t>architectural</a:t>
            </a:r>
            <a:r>
              <a:rPr sz="2200" spc="-85" dirty="0"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latin typeface="Georgia" panose="02040502050405020303"/>
                <a:cs typeface="Georgia" panose="02040502050405020303"/>
              </a:rPr>
              <a:t>style</a:t>
            </a:r>
            <a:r>
              <a:rPr sz="2200" spc="-40" dirty="0"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latin typeface="Georgia" panose="02040502050405020303"/>
                <a:cs typeface="Georgia" panose="02040502050405020303"/>
              </a:rPr>
              <a:t>(calls,</a:t>
            </a:r>
            <a:r>
              <a:rPr sz="2200" spc="-20" dirty="0"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latin typeface="Georgia" panose="02040502050405020303"/>
                <a:cs typeface="Georgia" panose="02040502050405020303"/>
              </a:rPr>
              <a:t>serialization</a:t>
            </a:r>
            <a:r>
              <a:rPr sz="2200" spc="-40" dirty="0">
                <a:latin typeface="Georgia" panose="02040502050405020303"/>
                <a:cs typeface="Georgia" panose="02040502050405020303"/>
              </a:rPr>
              <a:t> </a:t>
            </a:r>
            <a:r>
              <a:rPr sz="2200" spc="-5" dirty="0">
                <a:latin typeface="Georgia" panose="02040502050405020303"/>
                <a:cs typeface="Georgia" panose="02040502050405020303"/>
              </a:rPr>
              <a:t>like</a:t>
            </a:r>
            <a:r>
              <a:rPr sz="2200" spc="-20" dirty="0">
                <a:latin typeface="Georgia" panose="02040502050405020303"/>
                <a:cs typeface="Georgia" panose="02040502050405020303"/>
              </a:rPr>
              <a:t> </a:t>
            </a:r>
            <a:r>
              <a:rPr sz="2200" spc="5" dirty="0">
                <a:latin typeface="Georgia" panose="02040502050405020303"/>
                <a:cs typeface="Georgia" panose="02040502050405020303"/>
              </a:rPr>
              <a:t>JSON,</a:t>
            </a:r>
            <a:r>
              <a:rPr sz="2200" spc="-45" dirty="0"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latin typeface="Georgia" panose="02040502050405020303"/>
                <a:cs typeface="Georgia" panose="02040502050405020303"/>
              </a:rPr>
              <a:t>etc.).</a:t>
            </a:r>
            <a:endParaRPr sz="2200">
              <a:latin typeface="Georgia" panose="02040502050405020303"/>
              <a:cs typeface="Georgia" panose="02040502050405020303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A04CA3"/>
              </a:buClr>
              <a:buFont typeface="Georgia" panose="02040502050405020303"/>
              <a:buChar char="•"/>
            </a:pPr>
            <a:endParaRPr sz="2350">
              <a:latin typeface="Georgia" panose="02040502050405020303"/>
              <a:cs typeface="Georgia" panose="02040502050405020303"/>
            </a:endParaRPr>
          </a:p>
          <a:p>
            <a:pPr marL="268605" marR="264160" indent="-256540">
              <a:lnSpc>
                <a:spcPts val="2110"/>
              </a:lnSpc>
              <a:spcBef>
                <a:spcPts val="5"/>
              </a:spcBef>
              <a:buClr>
                <a:srgbClr val="A04CA3"/>
              </a:buClr>
              <a:buChar char="•"/>
              <a:tabLst>
                <a:tab pos="268605" algn="l"/>
                <a:tab pos="269240" algn="l"/>
              </a:tabLst>
            </a:pPr>
            <a:r>
              <a:rPr sz="2200" spc="5" dirty="0">
                <a:latin typeface="Georgia" panose="02040502050405020303"/>
                <a:cs typeface="Georgia" panose="02040502050405020303"/>
              </a:rPr>
              <a:t>REST </a:t>
            </a:r>
            <a:r>
              <a:rPr sz="2200" dirty="0">
                <a:latin typeface="Georgia" panose="02040502050405020303"/>
                <a:cs typeface="Georgia" panose="02040502050405020303"/>
              </a:rPr>
              <a:t>uses </a:t>
            </a:r>
            <a:r>
              <a:rPr sz="2200" spc="5" dirty="0">
                <a:latin typeface="Georgia" panose="02040502050405020303"/>
                <a:cs typeface="Georgia" panose="02040502050405020303"/>
              </a:rPr>
              <a:t>some common HTTP </a:t>
            </a:r>
            <a:r>
              <a:rPr sz="2200" dirty="0">
                <a:latin typeface="Georgia" panose="02040502050405020303"/>
                <a:cs typeface="Georgia" panose="02040502050405020303"/>
              </a:rPr>
              <a:t>methods </a:t>
            </a:r>
            <a:r>
              <a:rPr sz="2200" spc="5" dirty="0">
                <a:latin typeface="Georgia" panose="02040502050405020303"/>
                <a:cs typeface="Georgia" panose="02040502050405020303"/>
              </a:rPr>
              <a:t>to </a:t>
            </a:r>
            <a:r>
              <a:rPr sz="2200" spc="10" dirty="0"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latin typeface="Georgia" panose="02040502050405020303"/>
                <a:cs typeface="Georgia" panose="02040502050405020303"/>
              </a:rPr>
              <a:t>insert/delete/update/retrieve</a:t>
            </a:r>
            <a:r>
              <a:rPr sz="2200" spc="-95" dirty="0"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latin typeface="Georgia" panose="02040502050405020303"/>
                <a:cs typeface="Georgia" panose="02040502050405020303"/>
              </a:rPr>
              <a:t>information</a:t>
            </a:r>
            <a:r>
              <a:rPr sz="2200" spc="-50" dirty="0">
                <a:latin typeface="Georgia" panose="02040502050405020303"/>
                <a:cs typeface="Georgia" panose="02040502050405020303"/>
              </a:rPr>
              <a:t> </a:t>
            </a:r>
            <a:r>
              <a:rPr sz="2200" spc="5" dirty="0">
                <a:latin typeface="Georgia" panose="02040502050405020303"/>
                <a:cs typeface="Georgia" panose="02040502050405020303"/>
              </a:rPr>
              <a:t>which</a:t>
            </a:r>
            <a:r>
              <a:rPr sz="2200" spc="-70" dirty="0"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latin typeface="Georgia" panose="02040502050405020303"/>
                <a:cs typeface="Georgia" panose="02040502050405020303"/>
              </a:rPr>
              <a:t>is below:</a:t>
            </a:r>
            <a:endParaRPr sz="2200">
              <a:latin typeface="Georgia" panose="02040502050405020303"/>
              <a:cs typeface="Georgia" panose="02040502050405020303"/>
            </a:endParaRPr>
          </a:p>
          <a:p>
            <a:pPr marL="268605" indent="-256540">
              <a:lnSpc>
                <a:spcPts val="2520"/>
              </a:lnSpc>
              <a:spcBef>
                <a:spcPts val="2200"/>
              </a:spcBef>
              <a:buClr>
                <a:srgbClr val="A04CA3"/>
              </a:buClr>
              <a:buFont typeface="Georgia" panose="02040502050405020303"/>
              <a:buChar char="•"/>
              <a:tabLst>
                <a:tab pos="268605" algn="l"/>
                <a:tab pos="269240" algn="l"/>
              </a:tabLst>
            </a:pPr>
            <a:r>
              <a:rPr sz="2200" b="1" spc="-5" dirty="0">
                <a:latin typeface="Georgia" panose="02040502050405020303"/>
                <a:cs typeface="Georgia" panose="02040502050405020303"/>
              </a:rPr>
              <a:t>GET</a:t>
            </a:r>
            <a:r>
              <a:rPr sz="2200" b="1" spc="-85" dirty="0"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latin typeface="Georgia" panose="02040502050405020303"/>
                <a:cs typeface="Georgia" panose="02040502050405020303"/>
              </a:rPr>
              <a:t>-</a:t>
            </a:r>
            <a:r>
              <a:rPr sz="2200" spc="10" dirty="0"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latin typeface="Georgia" panose="02040502050405020303"/>
                <a:cs typeface="Georgia" panose="02040502050405020303"/>
              </a:rPr>
              <a:t>Requests</a:t>
            </a:r>
            <a:r>
              <a:rPr sz="2200" spc="-50" dirty="0"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latin typeface="Georgia" panose="02040502050405020303"/>
                <a:cs typeface="Georgia" panose="02040502050405020303"/>
              </a:rPr>
              <a:t>a</a:t>
            </a:r>
            <a:r>
              <a:rPr sz="2200" spc="-15" dirty="0"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latin typeface="Georgia" panose="02040502050405020303"/>
                <a:cs typeface="Georgia" panose="02040502050405020303"/>
              </a:rPr>
              <a:t>specific</a:t>
            </a:r>
            <a:r>
              <a:rPr sz="2200" spc="-25" dirty="0"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latin typeface="Georgia" panose="02040502050405020303"/>
                <a:cs typeface="Georgia" panose="02040502050405020303"/>
              </a:rPr>
              <a:t>representation</a:t>
            </a:r>
            <a:r>
              <a:rPr sz="2200" spc="-65" dirty="0">
                <a:latin typeface="Georgia" panose="02040502050405020303"/>
                <a:cs typeface="Georgia" panose="02040502050405020303"/>
              </a:rPr>
              <a:t> </a:t>
            </a:r>
            <a:r>
              <a:rPr sz="2200" spc="5" dirty="0">
                <a:latin typeface="Georgia" panose="02040502050405020303"/>
                <a:cs typeface="Georgia" panose="02040502050405020303"/>
              </a:rPr>
              <a:t>of</a:t>
            </a:r>
            <a:r>
              <a:rPr sz="2200" spc="-30" dirty="0"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latin typeface="Georgia" panose="02040502050405020303"/>
                <a:cs typeface="Georgia" panose="02040502050405020303"/>
              </a:rPr>
              <a:t>a</a:t>
            </a:r>
            <a:r>
              <a:rPr sz="2200" spc="-15" dirty="0">
                <a:latin typeface="Georgia" panose="02040502050405020303"/>
                <a:cs typeface="Georgia" panose="02040502050405020303"/>
              </a:rPr>
              <a:t> </a:t>
            </a:r>
            <a:r>
              <a:rPr sz="2200" spc="5" dirty="0">
                <a:latin typeface="Georgia" panose="02040502050405020303"/>
                <a:cs typeface="Georgia" panose="02040502050405020303"/>
              </a:rPr>
              <a:t>resource</a:t>
            </a:r>
            <a:endParaRPr sz="2200">
              <a:latin typeface="Georgia" panose="02040502050405020303"/>
              <a:cs typeface="Georgia" panose="02040502050405020303"/>
            </a:endParaRPr>
          </a:p>
          <a:p>
            <a:pPr marL="268605" marR="746760" indent="-256540">
              <a:lnSpc>
                <a:spcPts val="2110"/>
              </a:lnSpc>
              <a:spcBef>
                <a:spcPts val="395"/>
              </a:spcBef>
              <a:buClr>
                <a:srgbClr val="A04CA3"/>
              </a:buClr>
              <a:buFont typeface="Georgia" panose="02040502050405020303"/>
              <a:buChar char="•"/>
              <a:tabLst>
                <a:tab pos="268605" algn="l"/>
                <a:tab pos="269240" algn="l"/>
              </a:tabLst>
            </a:pPr>
            <a:r>
              <a:rPr sz="2200" b="1" spc="10" dirty="0">
                <a:latin typeface="Georgia" panose="02040502050405020303"/>
                <a:cs typeface="Georgia" panose="02040502050405020303"/>
              </a:rPr>
              <a:t>PUT</a:t>
            </a:r>
            <a:r>
              <a:rPr sz="2200" b="1" spc="-105" dirty="0"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latin typeface="Georgia" panose="02040502050405020303"/>
                <a:cs typeface="Georgia" panose="02040502050405020303"/>
              </a:rPr>
              <a:t>-</a:t>
            </a:r>
            <a:r>
              <a:rPr sz="2200" spc="-15" dirty="0">
                <a:latin typeface="Georgia" panose="02040502050405020303"/>
                <a:cs typeface="Georgia" panose="02040502050405020303"/>
              </a:rPr>
              <a:t> </a:t>
            </a:r>
            <a:r>
              <a:rPr sz="2200" spc="-5" dirty="0">
                <a:latin typeface="Georgia" panose="02040502050405020303"/>
                <a:cs typeface="Georgia" panose="02040502050405020303"/>
              </a:rPr>
              <a:t>Creates</a:t>
            </a:r>
            <a:r>
              <a:rPr sz="2200" dirty="0">
                <a:latin typeface="Georgia" panose="02040502050405020303"/>
                <a:cs typeface="Georgia" panose="02040502050405020303"/>
              </a:rPr>
              <a:t> </a:t>
            </a:r>
            <a:r>
              <a:rPr sz="2200" spc="5" dirty="0">
                <a:latin typeface="Georgia" panose="02040502050405020303"/>
                <a:cs typeface="Georgia" panose="02040502050405020303"/>
              </a:rPr>
              <a:t>or</a:t>
            </a:r>
            <a:r>
              <a:rPr sz="2200" spc="-20" dirty="0"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latin typeface="Georgia" panose="02040502050405020303"/>
                <a:cs typeface="Georgia" panose="02040502050405020303"/>
              </a:rPr>
              <a:t>updates</a:t>
            </a:r>
            <a:r>
              <a:rPr sz="2200" spc="-50" dirty="0"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latin typeface="Georgia" panose="02040502050405020303"/>
                <a:cs typeface="Georgia" panose="02040502050405020303"/>
              </a:rPr>
              <a:t>a</a:t>
            </a:r>
            <a:r>
              <a:rPr sz="2200" spc="-15" dirty="0">
                <a:latin typeface="Georgia" panose="02040502050405020303"/>
                <a:cs typeface="Georgia" panose="02040502050405020303"/>
              </a:rPr>
              <a:t> </a:t>
            </a:r>
            <a:r>
              <a:rPr sz="2200" spc="5" dirty="0">
                <a:latin typeface="Georgia" panose="02040502050405020303"/>
                <a:cs typeface="Georgia" panose="02040502050405020303"/>
              </a:rPr>
              <a:t>resource</a:t>
            </a:r>
            <a:r>
              <a:rPr sz="2200" spc="-65" dirty="0">
                <a:latin typeface="Georgia" panose="02040502050405020303"/>
                <a:cs typeface="Georgia" panose="02040502050405020303"/>
              </a:rPr>
              <a:t> </a:t>
            </a:r>
            <a:r>
              <a:rPr sz="2200" spc="5" dirty="0">
                <a:latin typeface="Georgia" panose="02040502050405020303"/>
                <a:cs typeface="Georgia" panose="02040502050405020303"/>
              </a:rPr>
              <a:t>with</a:t>
            </a:r>
            <a:r>
              <a:rPr sz="2200" spc="-20" dirty="0">
                <a:latin typeface="Georgia" panose="02040502050405020303"/>
                <a:cs typeface="Georgia" panose="02040502050405020303"/>
              </a:rPr>
              <a:t> </a:t>
            </a:r>
            <a:r>
              <a:rPr sz="2200" spc="5" dirty="0">
                <a:latin typeface="Georgia" panose="02040502050405020303"/>
                <a:cs typeface="Georgia" panose="02040502050405020303"/>
              </a:rPr>
              <a:t>the</a:t>
            </a:r>
            <a:r>
              <a:rPr sz="2200" spc="-40" dirty="0"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latin typeface="Georgia" panose="02040502050405020303"/>
                <a:cs typeface="Georgia" panose="02040502050405020303"/>
              </a:rPr>
              <a:t>supplied </a:t>
            </a:r>
            <a:r>
              <a:rPr sz="2200" spc="-515" dirty="0"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latin typeface="Georgia" panose="02040502050405020303"/>
                <a:cs typeface="Georgia" panose="02040502050405020303"/>
              </a:rPr>
              <a:t>representation</a:t>
            </a:r>
            <a:endParaRPr sz="2200">
              <a:latin typeface="Georgia" panose="02040502050405020303"/>
              <a:cs typeface="Georgia" panose="02040502050405020303"/>
            </a:endParaRPr>
          </a:p>
          <a:p>
            <a:pPr marL="268605" indent="-256540">
              <a:lnSpc>
                <a:spcPts val="2325"/>
              </a:lnSpc>
              <a:buClr>
                <a:srgbClr val="A04CA3"/>
              </a:buClr>
              <a:buFont typeface="Georgia" panose="02040502050405020303"/>
              <a:buChar char="•"/>
              <a:tabLst>
                <a:tab pos="268605" algn="l"/>
                <a:tab pos="269240" algn="l"/>
              </a:tabLst>
            </a:pPr>
            <a:r>
              <a:rPr sz="2200" b="1" dirty="0">
                <a:latin typeface="Georgia" panose="02040502050405020303"/>
                <a:cs typeface="Georgia" panose="02040502050405020303"/>
              </a:rPr>
              <a:t>DELETE</a:t>
            </a:r>
            <a:r>
              <a:rPr sz="2200" b="1" spc="-100" dirty="0"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latin typeface="Georgia" panose="02040502050405020303"/>
                <a:cs typeface="Georgia" panose="02040502050405020303"/>
              </a:rPr>
              <a:t>-</a:t>
            </a:r>
            <a:r>
              <a:rPr sz="2200" spc="5" dirty="0">
                <a:latin typeface="Georgia" panose="02040502050405020303"/>
                <a:cs typeface="Georgia" panose="02040502050405020303"/>
              </a:rPr>
              <a:t> </a:t>
            </a:r>
            <a:r>
              <a:rPr sz="2200" spc="-5" dirty="0">
                <a:latin typeface="Georgia" panose="02040502050405020303"/>
                <a:cs typeface="Georgia" panose="02040502050405020303"/>
              </a:rPr>
              <a:t>Deletes</a:t>
            </a:r>
            <a:r>
              <a:rPr sz="2200" spc="-30" dirty="0">
                <a:latin typeface="Georgia" panose="02040502050405020303"/>
                <a:cs typeface="Georgia" panose="02040502050405020303"/>
              </a:rPr>
              <a:t> </a:t>
            </a:r>
            <a:r>
              <a:rPr sz="2200" spc="5" dirty="0">
                <a:latin typeface="Georgia" panose="02040502050405020303"/>
                <a:cs typeface="Georgia" panose="02040502050405020303"/>
              </a:rPr>
              <a:t>the</a:t>
            </a:r>
            <a:r>
              <a:rPr sz="2200" spc="-25" dirty="0"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latin typeface="Georgia" panose="02040502050405020303"/>
                <a:cs typeface="Georgia" panose="02040502050405020303"/>
              </a:rPr>
              <a:t>specified</a:t>
            </a:r>
            <a:r>
              <a:rPr sz="2200" spc="-55" dirty="0">
                <a:latin typeface="Georgia" panose="02040502050405020303"/>
                <a:cs typeface="Georgia" panose="02040502050405020303"/>
              </a:rPr>
              <a:t> </a:t>
            </a:r>
            <a:r>
              <a:rPr sz="2200" spc="5" dirty="0">
                <a:latin typeface="Georgia" panose="02040502050405020303"/>
                <a:cs typeface="Georgia" panose="02040502050405020303"/>
              </a:rPr>
              <a:t>resource</a:t>
            </a:r>
            <a:endParaRPr sz="2200">
              <a:latin typeface="Georgia" panose="02040502050405020303"/>
              <a:cs typeface="Georgia" panose="02040502050405020303"/>
            </a:endParaRPr>
          </a:p>
          <a:p>
            <a:pPr marL="268605" marR="731520" indent="-256540">
              <a:lnSpc>
                <a:spcPts val="2110"/>
              </a:lnSpc>
              <a:spcBef>
                <a:spcPts val="390"/>
              </a:spcBef>
              <a:buClr>
                <a:srgbClr val="A04CA3"/>
              </a:buClr>
              <a:buFont typeface="Georgia" panose="02040502050405020303"/>
              <a:buChar char="•"/>
              <a:tabLst>
                <a:tab pos="268605" algn="l"/>
                <a:tab pos="269240" algn="l"/>
              </a:tabLst>
            </a:pPr>
            <a:r>
              <a:rPr sz="2200" b="1" spc="5" dirty="0">
                <a:latin typeface="Georgia" panose="02040502050405020303"/>
                <a:cs typeface="Georgia" panose="02040502050405020303"/>
              </a:rPr>
              <a:t>POST</a:t>
            </a:r>
            <a:r>
              <a:rPr sz="2200" b="1" spc="-100" dirty="0"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latin typeface="Georgia" panose="02040502050405020303"/>
                <a:cs typeface="Georgia" panose="02040502050405020303"/>
              </a:rPr>
              <a:t>-</a:t>
            </a:r>
            <a:r>
              <a:rPr sz="2200" spc="-10" dirty="0">
                <a:latin typeface="Georgia" panose="02040502050405020303"/>
                <a:cs typeface="Georgia" panose="02040502050405020303"/>
              </a:rPr>
              <a:t> </a:t>
            </a:r>
            <a:r>
              <a:rPr sz="2200" spc="5" dirty="0">
                <a:latin typeface="Georgia" panose="02040502050405020303"/>
                <a:cs typeface="Georgia" panose="02040502050405020303"/>
              </a:rPr>
              <a:t>Submits</a:t>
            </a:r>
            <a:r>
              <a:rPr sz="2200" spc="-45" dirty="0"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latin typeface="Georgia" panose="02040502050405020303"/>
                <a:cs typeface="Georgia" panose="02040502050405020303"/>
              </a:rPr>
              <a:t>data</a:t>
            </a:r>
            <a:r>
              <a:rPr sz="2200" spc="-10" dirty="0">
                <a:latin typeface="Georgia" panose="02040502050405020303"/>
                <a:cs typeface="Georgia" panose="02040502050405020303"/>
              </a:rPr>
              <a:t> </a:t>
            </a:r>
            <a:r>
              <a:rPr sz="2200" spc="5" dirty="0">
                <a:latin typeface="Georgia" panose="02040502050405020303"/>
                <a:cs typeface="Georgia" panose="02040502050405020303"/>
              </a:rPr>
              <a:t>to</a:t>
            </a:r>
            <a:r>
              <a:rPr sz="2200" spc="-15" dirty="0">
                <a:latin typeface="Georgia" panose="02040502050405020303"/>
                <a:cs typeface="Georgia" panose="02040502050405020303"/>
              </a:rPr>
              <a:t> </a:t>
            </a:r>
            <a:r>
              <a:rPr sz="2200" spc="5" dirty="0">
                <a:latin typeface="Georgia" panose="02040502050405020303"/>
                <a:cs typeface="Georgia" panose="02040502050405020303"/>
              </a:rPr>
              <a:t>be</a:t>
            </a:r>
            <a:r>
              <a:rPr sz="2200" spc="-15" dirty="0"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latin typeface="Georgia" panose="02040502050405020303"/>
                <a:cs typeface="Georgia" panose="02040502050405020303"/>
              </a:rPr>
              <a:t>processed</a:t>
            </a:r>
            <a:r>
              <a:rPr sz="2200" spc="-70" dirty="0">
                <a:latin typeface="Georgia" panose="02040502050405020303"/>
                <a:cs typeface="Georgia" panose="02040502050405020303"/>
              </a:rPr>
              <a:t> </a:t>
            </a:r>
            <a:r>
              <a:rPr sz="2200" spc="5" dirty="0">
                <a:latin typeface="Georgia" panose="02040502050405020303"/>
                <a:cs typeface="Georgia" panose="02040502050405020303"/>
              </a:rPr>
              <a:t>by</a:t>
            </a:r>
            <a:r>
              <a:rPr sz="2200" spc="-5" dirty="0">
                <a:latin typeface="Georgia" panose="02040502050405020303"/>
                <a:cs typeface="Georgia" panose="02040502050405020303"/>
              </a:rPr>
              <a:t> </a:t>
            </a:r>
            <a:r>
              <a:rPr sz="2200" spc="5" dirty="0">
                <a:latin typeface="Georgia" panose="02040502050405020303"/>
                <a:cs typeface="Georgia" panose="02040502050405020303"/>
              </a:rPr>
              <a:t>the</a:t>
            </a:r>
            <a:r>
              <a:rPr sz="2200" spc="-35" dirty="0">
                <a:latin typeface="Georgia" panose="02040502050405020303"/>
                <a:cs typeface="Georgia" panose="02040502050405020303"/>
              </a:rPr>
              <a:t> </a:t>
            </a:r>
            <a:r>
              <a:rPr sz="2200" spc="-5" dirty="0">
                <a:latin typeface="Georgia" panose="02040502050405020303"/>
                <a:cs typeface="Georgia" panose="02040502050405020303"/>
              </a:rPr>
              <a:t>identified </a:t>
            </a:r>
            <a:r>
              <a:rPr sz="2200" spc="-515" dirty="0"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latin typeface="Georgia" panose="02040502050405020303"/>
                <a:cs typeface="Georgia" panose="02040502050405020303"/>
              </a:rPr>
              <a:t>resourc</a:t>
            </a:r>
            <a:endParaRPr sz="22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57200" y="826008"/>
            <a:ext cx="9143999" cy="8534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57200" y="457200"/>
            <a:ext cx="9144000" cy="628015"/>
            <a:chOff x="457200" y="457200"/>
            <a:chExt cx="9144000" cy="628015"/>
          </a:xfrm>
        </p:grpSpPr>
        <p:sp>
          <p:nvSpPr>
            <p:cNvPr id="4" name="object 4"/>
            <p:cNvSpPr/>
            <p:nvPr/>
          </p:nvSpPr>
          <p:spPr>
            <a:xfrm>
              <a:off x="457200" y="457200"/>
              <a:ext cx="9144000" cy="311150"/>
            </a:xfrm>
            <a:custGeom>
              <a:avLst/>
              <a:gdLst/>
              <a:ahLst/>
              <a:cxnLst/>
              <a:rect l="l" t="t" r="r" b="b"/>
              <a:pathLst>
                <a:path w="9144000" h="311150">
                  <a:moveTo>
                    <a:pt x="9143999" y="310895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310895"/>
                  </a:lnTo>
                  <a:lnTo>
                    <a:pt x="9143999" y="310895"/>
                  </a:lnTo>
                  <a:close/>
                </a:path>
              </a:pathLst>
            </a:custGeom>
            <a:solidFill>
              <a:srgbClr val="41435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57200" y="768095"/>
              <a:ext cx="9144000" cy="143510"/>
            </a:xfrm>
            <a:custGeom>
              <a:avLst/>
              <a:gdLst/>
              <a:ahLst/>
              <a:cxnLst/>
              <a:rect l="l" t="t" r="r" b="b"/>
              <a:pathLst>
                <a:path w="9144000" h="143509">
                  <a:moveTo>
                    <a:pt x="9144000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5410200" y="91440"/>
                  </a:lnTo>
                  <a:lnTo>
                    <a:pt x="5410200" y="143256"/>
                  </a:lnTo>
                  <a:lnTo>
                    <a:pt x="9144000" y="143256"/>
                  </a:lnTo>
                  <a:lnTo>
                    <a:pt x="9144000" y="91440"/>
                  </a:lnTo>
                  <a:lnTo>
                    <a:pt x="9144000" y="5181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27F8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67400" y="899159"/>
              <a:ext cx="3733799" cy="17983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867400" y="957084"/>
              <a:ext cx="3566160" cy="128270"/>
            </a:xfrm>
            <a:custGeom>
              <a:avLst/>
              <a:gdLst/>
              <a:ahLst/>
              <a:cxnLst/>
              <a:rect l="l" t="t" r="r" b="b"/>
              <a:pathLst>
                <a:path w="3566159" h="128269">
                  <a:moveTo>
                    <a:pt x="3063240" y="0"/>
                  </a:moveTo>
                  <a:lnTo>
                    <a:pt x="3060700" y="0"/>
                  </a:lnTo>
                  <a:lnTo>
                    <a:pt x="0" y="0"/>
                  </a:lnTo>
                  <a:lnTo>
                    <a:pt x="0" y="27432"/>
                  </a:lnTo>
                  <a:lnTo>
                    <a:pt x="3060700" y="27432"/>
                  </a:lnTo>
                  <a:lnTo>
                    <a:pt x="3060700" y="25654"/>
                  </a:lnTo>
                  <a:lnTo>
                    <a:pt x="3063240" y="25654"/>
                  </a:lnTo>
                  <a:lnTo>
                    <a:pt x="3063240" y="0"/>
                  </a:lnTo>
                  <a:close/>
                </a:path>
                <a:path w="3566159" h="128269">
                  <a:moveTo>
                    <a:pt x="3566160" y="94475"/>
                  </a:moveTo>
                  <a:lnTo>
                    <a:pt x="3563112" y="91427"/>
                  </a:lnTo>
                  <a:lnTo>
                    <a:pt x="1969008" y="91427"/>
                  </a:lnTo>
                  <a:lnTo>
                    <a:pt x="1965960" y="94475"/>
                  </a:lnTo>
                  <a:lnTo>
                    <a:pt x="1965960" y="97523"/>
                  </a:lnTo>
                  <a:lnTo>
                    <a:pt x="1965960" y="124955"/>
                  </a:lnTo>
                  <a:lnTo>
                    <a:pt x="1969008" y="128003"/>
                  </a:lnTo>
                  <a:lnTo>
                    <a:pt x="3563112" y="128003"/>
                  </a:lnTo>
                  <a:lnTo>
                    <a:pt x="3566160" y="124955"/>
                  </a:lnTo>
                  <a:lnTo>
                    <a:pt x="3566160" y="944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32976" y="457200"/>
              <a:ext cx="268223" cy="621791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32180" y="1279653"/>
            <a:ext cx="457263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i="1" spc="-10" dirty="0">
                <a:solidFill>
                  <a:srgbClr val="414355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4000" spc="-10" dirty="0">
                <a:solidFill>
                  <a:srgbClr val="414355"/>
                </a:solidFill>
              </a:rPr>
              <a:t>-</a:t>
            </a:r>
            <a:r>
              <a:rPr sz="4000" spc="-170" dirty="0">
                <a:solidFill>
                  <a:srgbClr val="414355"/>
                </a:solidFill>
              </a:rPr>
              <a:t>T</a:t>
            </a:r>
            <a:r>
              <a:rPr sz="4000" spc="5" dirty="0">
                <a:solidFill>
                  <a:srgbClr val="414355"/>
                </a:solidFill>
              </a:rPr>
              <a:t>i</a:t>
            </a:r>
            <a:r>
              <a:rPr sz="4000" spc="-5" dirty="0">
                <a:solidFill>
                  <a:srgbClr val="414355"/>
                </a:solidFill>
              </a:rPr>
              <a:t>e</a:t>
            </a:r>
            <a:r>
              <a:rPr sz="4000" dirty="0">
                <a:solidFill>
                  <a:srgbClr val="414355"/>
                </a:solidFill>
              </a:rPr>
              <a:t>rs</a:t>
            </a:r>
            <a:r>
              <a:rPr sz="4000" spc="-260" dirty="0">
                <a:solidFill>
                  <a:srgbClr val="414355"/>
                </a:solidFill>
              </a:rPr>
              <a:t> </a:t>
            </a:r>
            <a:r>
              <a:rPr sz="4000" spc="10" dirty="0">
                <a:solidFill>
                  <a:srgbClr val="414355"/>
                </a:solidFill>
              </a:rPr>
              <a:t>A</a:t>
            </a:r>
            <a:r>
              <a:rPr sz="4000" dirty="0">
                <a:solidFill>
                  <a:srgbClr val="414355"/>
                </a:solidFill>
              </a:rPr>
              <a:t>r</a:t>
            </a:r>
            <a:r>
              <a:rPr sz="4000" spc="5" dirty="0">
                <a:solidFill>
                  <a:srgbClr val="414355"/>
                </a:solidFill>
              </a:rPr>
              <a:t>c</a:t>
            </a:r>
            <a:r>
              <a:rPr sz="4000" spc="-10" dirty="0">
                <a:solidFill>
                  <a:srgbClr val="414355"/>
                </a:solidFill>
              </a:rPr>
              <a:t>h</a:t>
            </a:r>
            <a:r>
              <a:rPr sz="4000" spc="5" dirty="0">
                <a:solidFill>
                  <a:srgbClr val="414355"/>
                </a:solidFill>
              </a:rPr>
              <a:t>i</a:t>
            </a:r>
            <a:r>
              <a:rPr sz="4000" spc="-10" dirty="0">
                <a:solidFill>
                  <a:srgbClr val="414355"/>
                </a:solidFill>
              </a:rPr>
              <a:t>t</a:t>
            </a:r>
            <a:r>
              <a:rPr sz="4000" spc="-5" dirty="0">
                <a:solidFill>
                  <a:srgbClr val="414355"/>
                </a:solidFill>
              </a:rPr>
              <a:t>e</a:t>
            </a:r>
            <a:r>
              <a:rPr sz="4000" spc="5" dirty="0">
                <a:solidFill>
                  <a:srgbClr val="414355"/>
                </a:solidFill>
              </a:rPr>
              <a:t>c</a:t>
            </a:r>
            <a:r>
              <a:rPr sz="4000" spc="-10" dirty="0">
                <a:solidFill>
                  <a:srgbClr val="414355"/>
                </a:solidFill>
              </a:rPr>
              <a:t>tu</a:t>
            </a:r>
            <a:r>
              <a:rPr sz="4000" dirty="0">
                <a:solidFill>
                  <a:srgbClr val="414355"/>
                </a:solidFill>
              </a:rPr>
              <a:t>re</a:t>
            </a:r>
            <a:endParaRPr sz="4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2868" y="2322069"/>
            <a:ext cx="7655559" cy="1809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5"/>
              </a:spcBef>
              <a:buClr>
                <a:srgbClr val="A04CA3"/>
              </a:buClr>
              <a:buChar char="•"/>
              <a:tabLst>
                <a:tab pos="269240" algn="l"/>
              </a:tabLst>
            </a:pPr>
            <a:r>
              <a:rPr sz="2800" dirty="0">
                <a:latin typeface="Georgia" panose="02040502050405020303"/>
                <a:cs typeface="Georgia" panose="02040502050405020303"/>
              </a:rPr>
              <a:t>SOAP</a:t>
            </a:r>
            <a:r>
              <a:rPr sz="2800" spc="-50" dirty="0">
                <a:latin typeface="Georgia" panose="02040502050405020303"/>
                <a:cs typeface="Georgia" panose="02040502050405020303"/>
              </a:rPr>
              <a:t> </a:t>
            </a:r>
            <a:r>
              <a:rPr sz="2800" dirty="0">
                <a:latin typeface="Georgia" panose="02040502050405020303"/>
                <a:cs typeface="Georgia" panose="02040502050405020303"/>
              </a:rPr>
              <a:t>and</a:t>
            </a:r>
            <a:r>
              <a:rPr sz="2800" spc="-15" dirty="0">
                <a:latin typeface="Georgia" panose="02040502050405020303"/>
                <a:cs typeface="Georgia" panose="02040502050405020303"/>
              </a:rPr>
              <a:t> </a:t>
            </a:r>
            <a:r>
              <a:rPr sz="2800" dirty="0">
                <a:latin typeface="Georgia" panose="02040502050405020303"/>
                <a:cs typeface="Georgia" panose="02040502050405020303"/>
              </a:rPr>
              <a:t>REST</a:t>
            </a:r>
            <a:r>
              <a:rPr sz="2800" spc="-20" dirty="0">
                <a:latin typeface="Georgia" panose="02040502050405020303"/>
                <a:cs typeface="Georgia" panose="02040502050405020303"/>
              </a:rPr>
              <a:t> </a:t>
            </a:r>
            <a:r>
              <a:rPr sz="2800" spc="5" dirty="0">
                <a:latin typeface="Georgia" panose="02040502050405020303"/>
                <a:cs typeface="Georgia" panose="02040502050405020303"/>
              </a:rPr>
              <a:t>based</a:t>
            </a:r>
            <a:r>
              <a:rPr sz="2800" spc="-65" dirty="0">
                <a:latin typeface="Georgia" panose="02040502050405020303"/>
                <a:cs typeface="Georgia" panose="02040502050405020303"/>
              </a:rPr>
              <a:t> </a:t>
            </a:r>
            <a:r>
              <a:rPr sz="2800" spc="5" dirty="0">
                <a:latin typeface="Georgia" panose="02040502050405020303"/>
                <a:cs typeface="Georgia" panose="02040502050405020303"/>
              </a:rPr>
              <a:t>web-services</a:t>
            </a:r>
            <a:r>
              <a:rPr sz="2800" spc="-95" dirty="0">
                <a:latin typeface="Georgia" panose="02040502050405020303"/>
                <a:cs typeface="Georgia" panose="02040502050405020303"/>
              </a:rPr>
              <a:t> </a:t>
            </a:r>
            <a:r>
              <a:rPr sz="2800" dirty="0">
                <a:latin typeface="Georgia" panose="02040502050405020303"/>
                <a:cs typeface="Georgia" panose="02040502050405020303"/>
              </a:rPr>
              <a:t>enable</a:t>
            </a:r>
            <a:r>
              <a:rPr sz="2800" spc="-50" dirty="0">
                <a:latin typeface="Georgia" panose="02040502050405020303"/>
                <a:cs typeface="Georgia" panose="02040502050405020303"/>
              </a:rPr>
              <a:t> </a:t>
            </a:r>
            <a:r>
              <a:rPr sz="2800" spc="-5" dirty="0">
                <a:latin typeface="Georgia" panose="02040502050405020303"/>
                <a:cs typeface="Georgia" panose="02040502050405020303"/>
              </a:rPr>
              <a:t>the </a:t>
            </a:r>
            <a:r>
              <a:rPr sz="2800" spc="-660" dirty="0">
                <a:latin typeface="Georgia" panose="02040502050405020303"/>
                <a:cs typeface="Georgia" panose="02040502050405020303"/>
              </a:rPr>
              <a:t> </a:t>
            </a:r>
            <a:r>
              <a:rPr sz="2800" dirty="0">
                <a:latin typeface="Georgia" panose="02040502050405020303"/>
                <a:cs typeface="Georgia" panose="02040502050405020303"/>
              </a:rPr>
              <a:t>3-tier</a:t>
            </a:r>
            <a:r>
              <a:rPr sz="2800" spc="-50" dirty="0">
                <a:latin typeface="Georgia" panose="02040502050405020303"/>
                <a:cs typeface="Georgia" panose="02040502050405020303"/>
              </a:rPr>
              <a:t> </a:t>
            </a:r>
            <a:r>
              <a:rPr sz="2800" spc="-5" dirty="0">
                <a:latin typeface="Georgia" panose="02040502050405020303"/>
                <a:cs typeface="Georgia" panose="02040502050405020303"/>
              </a:rPr>
              <a:t>architecture</a:t>
            </a:r>
            <a:r>
              <a:rPr sz="2800" spc="-15" dirty="0">
                <a:latin typeface="Georgia" panose="02040502050405020303"/>
                <a:cs typeface="Georgia" panose="02040502050405020303"/>
              </a:rPr>
              <a:t> </a:t>
            </a:r>
            <a:r>
              <a:rPr sz="2800" spc="-5" dirty="0">
                <a:latin typeface="Georgia" panose="02040502050405020303"/>
                <a:cs typeface="Georgia" panose="02040502050405020303"/>
              </a:rPr>
              <a:t>to </a:t>
            </a:r>
            <a:r>
              <a:rPr sz="2800" spc="5" dirty="0">
                <a:latin typeface="Georgia" panose="02040502050405020303"/>
                <a:cs typeface="Georgia" panose="02040502050405020303"/>
              </a:rPr>
              <a:t>be</a:t>
            </a:r>
            <a:r>
              <a:rPr sz="2800" spc="-15" dirty="0">
                <a:latin typeface="Georgia" panose="02040502050405020303"/>
                <a:cs typeface="Georgia" panose="02040502050405020303"/>
              </a:rPr>
              <a:t> </a:t>
            </a:r>
            <a:r>
              <a:rPr sz="2800" dirty="0">
                <a:latin typeface="Georgia" panose="02040502050405020303"/>
                <a:cs typeface="Georgia" panose="02040502050405020303"/>
              </a:rPr>
              <a:t>extended</a:t>
            </a:r>
            <a:r>
              <a:rPr sz="2800" spc="-55" dirty="0">
                <a:latin typeface="Georgia" panose="02040502050405020303"/>
                <a:cs typeface="Georgia" panose="02040502050405020303"/>
              </a:rPr>
              <a:t> </a:t>
            </a:r>
            <a:r>
              <a:rPr sz="2800" spc="-5" dirty="0">
                <a:latin typeface="Georgia" panose="02040502050405020303"/>
                <a:cs typeface="Georgia" panose="02040502050405020303"/>
              </a:rPr>
              <a:t>into </a:t>
            </a:r>
            <a:r>
              <a:rPr sz="2800" dirty="0">
                <a:latin typeface="Georgia" panose="02040502050405020303"/>
                <a:cs typeface="Georgia" panose="02040502050405020303"/>
              </a:rPr>
              <a:t>n-tiers.</a:t>
            </a:r>
            <a:endParaRPr sz="2800">
              <a:latin typeface="Georgia" panose="02040502050405020303"/>
              <a:cs typeface="Georgia" panose="02040502050405020303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450">
              <a:latin typeface="Georgia" panose="02040502050405020303"/>
              <a:cs typeface="Georgia" panose="02040502050405020303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A04CA3"/>
                </a:solidFill>
                <a:latin typeface="Georgia" panose="02040502050405020303"/>
                <a:cs typeface="Georgia" panose="02040502050405020303"/>
              </a:rPr>
              <a:t>•</a:t>
            </a:r>
            <a:endParaRPr sz="2800">
              <a:latin typeface="Georgia" panose="02040502050405020303"/>
              <a:cs typeface="Georgia" panose="02040502050405020303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847" y="3672840"/>
            <a:ext cx="7696199" cy="3300983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57200" y="826008"/>
            <a:ext cx="9143999" cy="8534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57200" y="457200"/>
            <a:ext cx="9144000" cy="628015"/>
            <a:chOff x="457200" y="457200"/>
            <a:chExt cx="9144000" cy="628015"/>
          </a:xfrm>
        </p:grpSpPr>
        <p:sp>
          <p:nvSpPr>
            <p:cNvPr id="4" name="object 4"/>
            <p:cNvSpPr/>
            <p:nvPr/>
          </p:nvSpPr>
          <p:spPr>
            <a:xfrm>
              <a:off x="457200" y="457200"/>
              <a:ext cx="9144000" cy="311150"/>
            </a:xfrm>
            <a:custGeom>
              <a:avLst/>
              <a:gdLst/>
              <a:ahLst/>
              <a:cxnLst/>
              <a:rect l="l" t="t" r="r" b="b"/>
              <a:pathLst>
                <a:path w="9144000" h="311150">
                  <a:moveTo>
                    <a:pt x="9143999" y="310895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310895"/>
                  </a:lnTo>
                  <a:lnTo>
                    <a:pt x="9143999" y="310895"/>
                  </a:lnTo>
                  <a:close/>
                </a:path>
              </a:pathLst>
            </a:custGeom>
            <a:solidFill>
              <a:srgbClr val="41435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57200" y="768095"/>
              <a:ext cx="9144000" cy="143510"/>
            </a:xfrm>
            <a:custGeom>
              <a:avLst/>
              <a:gdLst/>
              <a:ahLst/>
              <a:cxnLst/>
              <a:rect l="l" t="t" r="r" b="b"/>
              <a:pathLst>
                <a:path w="9144000" h="143509">
                  <a:moveTo>
                    <a:pt x="9144000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5410200" y="91440"/>
                  </a:lnTo>
                  <a:lnTo>
                    <a:pt x="5410200" y="143256"/>
                  </a:lnTo>
                  <a:lnTo>
                    <a:pt x="9144000" y="143256"/>
                  </a:lnTo>
                  <a:lnTo>
                    <a:pt x="9144000" y="91440"/>
                  </a:lnTo>
                  <a:lnTo>
                    <a:pt x="9144000" y="5181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27F8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67400" y="899159"/>
              <a:ext cx="3733799" cy="17983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867400" y="957084"/>
              <a:ext cx="3566160" cy="128270"/>
            </a:xfrm>
            <a:custGeom>
              <a:avLst/>
              <a:gdLst/>
              <a:ahLst/>
              <a:cxnLst/>
              <a:rect l="l" t="t" r="r" b="b"/>
              <a:pathLst>
                <a:path w="3566159" h="128269">
                  <a:moveTo>
                    <a:pt x="3063240" y="0"/>
                  </a:moveTo>
                  <a:lnTo>
                    <a:pt x="3060700" y="0"/>
                  </a:lnTo>
                  <a:lnTo>
                    <a:pt x="0" y="0"/>
                  </a:lnTo>
                  <a:lnTo>
                    <a:pt x="0" y="27432"/>
                  </a:lnTo>
                  <a:lnTo>
                    <a:pt x="3060700" y="27432"/>
                  </a:lnTo>
                  <a:lnTo>
                    <a:pt x="3060700" y="25654"/>
                  </a:lnTo>
                  <a:lnTo>
                    <a:pt x="3063240" y="25654"/>
                  </a:lnTo>
                  <a:lnTo>
                    <a:pt x="3063240" y="0"/>
                  </a:lnTo>
                  <a:close/>
                </a:path>
                <a:path w="3566159" h="128269">
                  <a:moveTo>
                    <a:pt x="3566160" y="94475"/>
                  </a:moveTo>
                  <a:lnTo>
                    <a:pt x="3563112" y="91427"/>
                  </a:lnTo>
                  <a:lnTo>
                    <a:pt x="1969008" y="91427"/>
                  </a:lnTo>
                  <a:lnTo>
                    <a:pt x="1965960" y="94475"/>
                  </a:lnTo>
                  <a:lnTo>
                    <a:pt x="1965960" y="97523"/>
                  </a:lnTo>
                  <a:lnTo>
                    <a:pt x="1965960" y="124955"/>
                  </a:lnTo>
                  <a:lnTo>
                    <a:pt x="1969008" y="128003"/>
                  </a:lnTo>
                  <a:lnTo>
                    <a:pt x="3563112" y="128003"/>
                  </a:lnTo>
                  <a:lnTo>
                    <a:pt x="3566160" y="124955"/>
                  </a:lnTo>
                  <a:lnTo>
                    <a:pt x="3566160" y="944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32976" y="457200"/>
              <a:ext cx="268223" cy="621791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35940" y="1133348"/>
            <a:ext cx="158178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>
                <a:solidFill>
                  <a:srgbClr val="414355"/>
                </a:solidFill>
              </a:rPr>
              <a:t>JAX-RS</a:t>
            </a:r>
            <a:endParaRPr sz="4000"/>
          </a:p>
        </p:txBody>
      </p:sp>
      <p:sp>
        <p:nvSpPr>
          <p:cNvPr id="10" name="object 10"/>
          <p:cNvSpPr txBox="1"/>
          <p:nvPr/>
        </p:nvSpPr>
        <p:spPr>
          <a:xfrm>
            <a:off x="968756" y="2245869"/>
            <a:ext cx="7924800" cy="40995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68605" indent="-256540">
              <a:lnSpc>
                <a:spcPts val="2980"/>
              </a:lnSpc>
              <a:spcBef>
                <a:spcPts val="90"/>
              </a:spcBef>
              <a:buClr>
                <a:srgbClr val="A04CA3"/>
              </a:buClr>
              <a:buChar char="•"/>
              <a:tabLst>
                <a:tab pos="269240" algn="l"/>
              </a:tabLst>
            </a:pPr>
            <a:r>
              <a:rPr sz="2600" spc="-10" dirty="0">
                <a:latin typeface="Georgia" panose="02040502050405020303"/>
                <a:cs typeface="Georgia" panose="02040502050405020303"/>
              </a:rPr>
              <a:t>JCP</a:t>
            </a:r>
            <a:r>
              <a:rPr sz="2600" spc="-25" dirty="0"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latin typeface="Georgia" panose="02040502050405020303"/>
                <a:cs typeface="Georgia" panose="02040502050405020303"/>
              </a:rPr>
              <a:t>Specification</a:t>
            </a:r>
            <a:endParaRPr sz="2600">
              <a:latin typeface="Georgia" panose="02040502050405020303"/>
              <a:cs typeface="Georgia" panose="02040502050405020303"/>
            </a:endParaRPr>
          </a:p>
          <a:p>
            <a:pPr marL="314325">
              <a:lnSpc>
                <a:spcPts val="2610"/>
              </a:lnSpc>
              <a:tabLst>
                <a:tab pos="560705" algn="l"/>
              </a:tabLst>
            </a:pPr>
            <a:r>
              <a:rPr sz="24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▫	</a:t>
            </a:r>
            <a:r>
              <a:rPr sz="2400" spc="-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Lead </a:t>
            </a:r>
            <a:r>
              <a:rPr sz="24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by</a:t>
            </a:r>
            <a:r>
              <a:rPr sz="2400" spc="-2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Sun,</a:t>
            </a:r>
            <a:r>
              <a:rPr sz="2400" spc="-1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Marc</a:t>
            </a:r>
            <a:r>
              <a:rPr sz="2400" spc="-2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spc="-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Hadley</a:t>
            </a:r>
            <a:endParaRPr sz="2400">
              <a:latin typeface="Georgia" panose="02040502050405020303"/>
              <a:cs typeface="Georgia" panose="02040502050405020303"/>
            </a:endParaRPr>
          </a:p>
          <a:p>
            <a:pPr marL="561340" marR="5080" indent="-247015">
              <a:lnSpc>
                <a:spcPts val="2300"/>
              </a:lnSpc>
              <a:spcBef>
                <a:spcPts val="430"/>
              </a:spcBef>
              <a:tabLst>
                <a:tab pos="560705" algn="l"/>
              </a:tabLst>
            </a:pPr>
            <a:r>
              <a:rPr sz="24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▫	Currently </a:t>
            </a:r>
            <a:r>
              <a:rPr sz="24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in public draft (which </a:t>
            </a:r>
            <a:r>
              <a:rPr sz="2400" spc="-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means </a:t>
            </a:r>
            <a:r>
              <a:rPr sz="24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final draft right </a:t>
            </a:r>
            <a:r>
              <a:rPr sz="2400" spc="-56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around</a:t>
            </a:r>
            <a:r>
              <a:rPr sz="2400" spc="-4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the</a:t>
            </a:r>
            <a:r>
              <a:rPr sz="2400" spc="-1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corner)</a:t>
            </a:r>
            <a:endParaRPr sz="2400">
              <a:latin typeface="Georgia" panose="02040502050405020303"/>
              <a:cs typeface="Georgia" panose="02040502050405020303"/>
            </a:endParaRPr>
          </a:p>
          <a:p>
            <a:pPr marL="267970" indent="-255905">
              <a:lnSpc>
                <a:spcPts val="2645"/>
              </a:lnSpc>
              <a:buClr>
                <a:srgbClr val="A04CA3"/>
              </a:buClr>
              <a:buChar char="•"/>
              <a:tabLst>
                <a:tab pos="268605" algn="l"/>
              </a:tabLst>
            </a:pPr>
            <a:r>
              <a:rPr sz="2600" spc="-10" dirty="0">
                <a:latin typeface="Georgia" panose="02040502050405020303"/>
                <a:cs typeface="Georgia" panose="02040502050405020303"/>
              </a:rPr>
              <a:t>Annotation</a:t>
            </a:r>
            <a:r>
              <a:rPr sz="2600" spc="10" dirty="0"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latin typeface="Georgia" panose="02040502050405020303"/>
                <a:cs typeface="Georgia" panose="02040502050405020303"/>
              </a:rPr>
              <a:t>Framework</a:t>
            </a:r>
            <a:endParaRPr sz="2600">
              <a:latin typeface="Georgia" panose="02040502050405020303"/>
              <a:cs typeface="Georgia" panose="02040502050405020303"/>
            </a:endParaRPr>
          </a:p>
          <a:p>
            <a:pPr marL="268605" marR="186690" indent="-256540">
              <a:lnSpc>
                <a:spcPts val="2500"/>
              </a:lnSpc>
              <a:spcBef>
                <a:spcPts val="445"/>
              </a:spcBef>
              <a:buClr>
                <a:srgbClr val="A04CA3"/>
              </a:buClr>
              <a:buChar char="•"/>
              <a:tabLst>
                <a:tab pos="269240" algn="l"/>
              </a:tabLst>
            </a:pPr>
            <a:r>
              <a:rPr sz="2600" spc="-10" dirty="0">
                <a:latin typeface="Georgia" panose="02040502050405020303"/>
                <a:cs typeface="Georgia" panose="02040502050405020303"/>
              </a:rPr>
              <a:t>Dispatch</a:t>
            </a:r>
            <a:r>
              <a:rPr sz="2600" dirty="0"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latin typeface="Georgia" panose="02040502050405020303"/>
                <a:cs typeface="Georgia" panose="02040502050405020303"/>
              </a:rPr>
              <a:t>URI’s</a:t>
            </a:r>
            <a:r>
              <a:rPr sz="2600" spc="10" dirty="0"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latin typeface="Georgia" panose="02040502050405020303"/>
                <a:cs typeface="Georgia" panose="02040502050405020303"/>
              </a:rPr>
              <a:t>to</a:t>
            </a:r>
            <a:r>
              <a:rPr sz="2600" spc="15" dirty="0">
                <a:latin typeface="Georgia" panose="02040502050405020303"/>
                <a:cs typeface="Georgia" panose="02040502050405020303"/>
              </a:rPr>
              <a:t> </a:t>
            </a:r>
            <a:r>
              <a:rPr sz="2600" spc="-5" dirty="0">
                <a:latin typeface="Georgia" panose="02040502050405020303"/>
                <a:cs typeface="Georgia" panose="02040502050405020303"/>
              </a:rPr>
              <a:t>specific</a:t>
            </a:r>
            <a:r>
              <a:rPr sz="2600" spc="25" dirty="0"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latin typeface="Georgia" panose="02040502050405020303"/>
                <a:cs typeface="Georgia" panose="02040502050405020303"/>
              </a:rPr>
              <a:t>classes</a:t>
            </a:r>
            <a:r>
              <a:rPr sz="2600" spc="30" dirty="0"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latin typeface="Georgia" panose="02040502050405020303"/>
                <a:cs typeface="Georgia" panose="02040502050405020303"/>
              </a:rPr>
              <a:t>and</a:t>
            </a:r>
            <a:r>
              <a:rPr sz="2600" spc="25" dirty="0">
                <a:latin typeface="Georgia" panose="02040502050405020303"/>
                <a:cs typeface="Georgia" panose="02040502050405020303"/>
              </a:rPr>
              <a:t> </a:t>
            </a:r>
            <a:r>
              <a:rPr sz="2600" spc="-15" dirty="0">
                <a:latin typeface="Georgia" panose="02040502050405020303"/>
                <a:cs typeface="Georgia" panose="02040502050405020303"/>
              </a:rPr>
              <a:t>methods</a:t>
            </a:r>
            <a:r>
              <a:rPr sz="2600" spc="35" dirty="0"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latin typeface="Georgia" panose="02040502050405020303"/>
                <a:cs typeface="Georgia" panose="02040502050405020303"/>
              </a:rPr>
              <a:t>that </a:t>
            </a:r>
            <a:r>
              <a:rPr sz="2600" spc="-615" dirty="0"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latin typeface="Georgia" panose="02040502050405020303"/>
                <a:cs typeface="Georgia" panose="02040502050405020303"/>
              </a:rPr>
              <a:t>can</a:t>
            </a:r>
            <a:r>
              <a:rPr sz="2600" spc="-5" dirty="0"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latin typeface="Georgia" panose="02040502050405020303"/>
                <a:cs typeface="Georgia" panose="02040502050405020303"/>
              </a:rPr>
              <a:t>handle</a:t>
            </a:r>
            <a:r>
              <a:rPr sz="2600" spc="10" dirty="0"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latin typeface="Georgia" panose="02040502050405020303"/>
                <a:cs typeface="Georgia" panose="02040502050405020303"/>
              </a:rPr>
              <a:t>requests</a:t>
            </a:r>
            <a:endParaRPr sz="2600">
              <a:latin typeface="Georgia" panose="02040502050405020303"/>
              <a:cs typeface="Georgia" panose="02040502050405020303"/>
            </a:endParaRPr>
          </a:p>
          <a:p>
            <a:pPr marL="268605" marR="1129030" indent="-256540">
              <a:lnSpc>
                <a:spcPts val="2500"/>
              </a:lnSpc>
              <a:spcBef>
                <a:spcPts val="280"/>
              </a:spcBef>
              <a:buClr>
                <a:srgbClr val="A04CA3"/>
              </a:buClr>
              <a:buChar char="•"/>
              <a:tabLst>
                <a:tab pos="268605" algn="l"/>
              </a:tabLst>
            </a:pPr>
            <a:r>
              <a:rPr sz="2600" spc="-10" dirty="0">
                <a:latin typeface="Georgia" panose="02040502050405020303"/>
                <a:cs typeface="Georgia" panose="02040502050405020303"/>
              </a:rPr>
              <a:t>Allows</a:t>
            </a:r>
            <a:r>
              <a:rPr sz="2600" spc="-5" dirty="0"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latin typeface="Georgia" panose="02040502050405020303"/>
                <a:cs typeface="Georgia" panose="02040502050405020303"/>
              </a:rPr>
              <a:t>you</a:t>
            </a:r>
            <a:r>
              <a:rPr sz="2600" spc="10" dirty="0"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latin typeface="Georgia" panose="02040502050405020303"/>
                <a:cs typeface="Georgia" panose="02040502050405020303"/>
              </a:rPr>
              <a:t>to</a:t>
            </a:r>
            <a:r>
              <a:rPr sz="2600" spc="10" dirty="0">
                <a:latin typeface="Georgia" panose="02040502050405020303"/>
                <a:cs typeface="Georgia" panose="02040502050405020303"/>
              </a:rPr>
              <a:t> </a:t>
            </a:r>
            <a:r>
              <a:rPr sz="2600" spc="-15" dirty="0">
                <a:latin typeface="Georgia" panose="02040502050405020303"/>
                <a:cs typeface="Georgia" panose="02040502050405020303"/>
              </a:rPr>
              <a:t>map</a:t>
            </a:r>
            <a:r>
              <a:rPr sz="2600" spc="20" dirty="0">
                <a:latin typeface="Georgia" panose="02040502050405020303"/>
                <a:cs typeface="Georgia" panose="02040502050405020303"/>
              </a:rPr>
              <a:t> </a:t>
            </a:r>
            <a:r>
              <a:rPr sz="2600" spc="-5" dirty="0">
                <a:latin typeface="Georgia" panose="02040502050405020303"/>
                <a:cs typeface="Georgia" panose="02040502050405020303"/>
              </a:rPr>
              <a:t>HTTP</a:t>
            </a:r>
            <a:r>
              <a:rPr sz="2600" spc="20" dirty="0"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latin typeface="Georgia" panose="02040502050405020303"/>
                <a:cs typeface="Georgia" panose="02040502050405020303"/>
              </a:rPr>
              <a:t>requests</a:t>
            </a:r>
            <a:r>
              <a:rPr sz="2600" spc="70" dirty="0"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latin typeface="Georgia" panose="02040502050405020303"/>
                <a:cs typeface="Georgia" panose="02040502050405020303"/>
              </a:rPr>
              <a:t>to</a:t>
            </a:r>
            <a:r>
              <a:rPr sz="2600" spc="10" dirty="0">
                <a:latin typeface="Georgia" panose="02040502050405020303"/>
                <a:cs typeface="Georgia" panose="02040502050405020303"/>
              </a:rPr>
              <a:t> </a:t>
            </a:r>
            <a:r>
              <a:rPr sz="2600" spc="-15" dirty="0">
                <a:latin typeface="Georgia" panose="02040502050405020303"/>
                <a:cs typeface="Georgia" panose="02040502050405020303"/>
              </a:rPr>
              <a:t>method </a:t>
            </a:r>
            <a:r>
              <a:rPr sz="2600" spc="-615" dirty="0"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latin typeface="Georgia" panose="02040502050405020303"/>
                <a:cs typeface="Georgia" panose="02040502050405020303"/>
              </a:rPr>
              <a:t>invocations</a:t>
            </a:r>
            <a:endParaRPr sz="2600">
              <a:latin typeface="Georgia" panose="02040502050405020303"/>
              <a:cs typeface="Georgia" panose="02040502050405020303"/>
            </a:endParaRPr>
          </a:p>
          <a:p>
            <a:pPr marL="268605" marR="95885" indent="-256540">
              <a:lnSpc>
                <a:spcPts val="2500"/>
              </a:lnSpc>
              <a:spcBef>
                <a:spcPts val="300"/>
              </a:spcBef>
              <a:buClr>
                <a:srgbClr val="A04CA3"/>
              </a:buClr>
              <a:buChar char="•"/>
              <a:tabLst>
                <a:tab pos="269240" algn="l"/>
              </a:tabLst>
            </a:pPr>
            <a:r>
              <a:rPr sz="2600" spc="-10" dirty="0">
                <a:latin typeface="Georgia" panose="02040502050405020303"/>
                <a:cs typeface="Georgia" panose="02040502050405020303"/>
              </a:rPr>
              <a:t>IMO,</a:t>
            </a:r>
            <a:r>
              <a:rPr sz="2600" spc="15" dirty="0">
                <a:latin typeface="Georgia" panose="02040502050405020303"/>
                <a:cs typeface="Georgia" panose="02040502050405020303"/>
              </a:rPr>
              <a:t> </a:t>
            </a:r>
            <a:r>
              <a:rPr sz="2600" spc="-5" dirty="0">
                <a:latin typeface="Georgia" panose="02040502050405020303"/>
                <a:cs typeface="Georgia" panose="02040502050405020303"/>
              </a:rPr>
              <a:t>a</a:t>
            </a:r>
            <a:r>
              <a:rPr sz="2600" spc="-15" dirty="0"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latin typeface="Georgia" panose="02040502050405020303"/>
                <a:cs typeface="Georgia" panose="02040502050405020303"/>
              </a:rPr>
              <a:t>beautiful</a:t>
            </a:r>
            <a:r>
              <a:rPr sz="2600" spc="90" dirty="0"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latin typeface="Georgia" panose="02040502050405020303"/>
                <a:cs typeface="Georgia" panose="02040502050405020303"/>
              </a:rPr>
              <a:t>example</a:t>
            </a:r>
            <a:r>
              <a:rPr sz="2600" spc="40" dirty="0"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latin typeface="Georgia" panose="02040502050405020303"/>
                <a:cs typeface="Georgia" panose="02040502050405020303"/>
              </a:rPr>
              <a:t>of</a:t>
            </a:r>
            <a:r>
              <a:rPr sz="2600" spc="15" dirty="0"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latin typeface="Georgia" panose="02040502050405020303"/>
                <a:cs typeface="Georgia" panose="02040502050405020303"/>
              </a:rPr>
              <a:t>the</a:t>
            </a:r>
            <a:r>
              <a:rPr sz="2600" spc="10" dirty="0"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latin typeface="Georgia" panose="02040502050405020303"/>
                <a:cs typeface="Georgia" panose="02040502050405020303"/>
              </a:rPr>
              <a:t>power</a:t>
            </a:r>
            <a:r>
              <a:rPr sz="2600" spc="20" dirty="0"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latin typeface="Georgia" panose="02040502050405020303"/>
                <a:cs typeface="Georgia" panose="02040502050405020303"/>
              </a:rPr>
              <a:t>of</a:t>
            </a:r>
            <a:r>
              <a:rPr sz="2600" spc="15" dirty="0">
                <a:latin typeface="Georgia" panose="02040502050405020303"/>
                <a:cs typeface="Georgia" panose="02040502050405020303"/>
              </a:rPr>
              <a:t> </a:t>
            </a:r>
            <a:r>
              <a:rPr sz="2600" spc="-15" dirty="0">
                <a:latin typeface="Georgia" panose="02040502050405020303"/>
                <a:cs typeface="Georgia" panose="02040502050405020303"/>
              </a:rPr>
              <a:t>parameter </a:t>
            </a:r>
            <a:r>
              <a:rPr sz="2600" spc="-615" dirty="0"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latin typeface="Georgia" panose="02040502050405020303"/>
                <a:cs typeface="Georgia" panose="02040502050405020303"/>
              </a:rPr>
              <a:t>annotations</a:t>
            </a:r>
            <a:endParaRPr sz="2600">
              <a:latin typeface="Georgia" panose="02040502050405020303"/>
              <a:cs typeface="Georgia" panose="02040502050405020303"/>
            </a:endParaRPr>
          </a:p>
          <a:p>
            <a:pPr marL="268605" indent="-256540">
              <a:lnSpc>
                <a:spcPts val="2800"/>
              </a:lnSpc>
              <a:buClr>
                <a:srgbClr val="A04CA3"/>
              </a:buClr>
              <a:buChar char="•"/>
              <a:tabLst>
                <a:tab pos="269240" algn="l"/>
              </a:tabLst>
            </a:pPr>
            <a:r>
              <a:rPr sz="2600" spc="-5" dirty="0">
                <a:latin typeface="Georgia" panose="02040502050405020303"/>
                <a:cs typeface="Georgia" panose="02040502050405020303"/>
              </a:rPr>
              <a:t>Nice</a:t>
            </a:r>
            <a:r>
              <a:rPr sz="2600" spc="-10" dirty="0">
                <a:latin typeface="Georgia" panose="02040502050405020303"/>
                <a:cs typeface="Georgia" panose="02040502050405020303"/>
              </a:rPr>
              <a:t> </a:t>
            </a:r>
            <a:r>
              <a:rPr sz="2600" spc="-5" dirty="0">
                <a:latin typeface="Georgia" panose="02040502050405020303"/>
                <a:cs typeface="Georgia" panose="02040502050405020303"/>
              </a:rPr>
              <a:t>URI </a:t>
            </a:r>
            <a:r>
              <a:rPr sz="2600" spc="-10" dirty="0">
                <a:latin typeface="Georgia" panose="02040502050405020303"/>
                <a:cs typeface="Georgia" panose="02040502050405020303"/>
              </a:rPr>
              <a:t>manipulation</a:t>
            </a:r>
            <a:r>
              <a:rPr sz="2600" spc="70" dirty="0"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latin typeface="Georgia" panose="02040502050405020303"/>
                <a:cs typeface="Georgia" panose="02040502050405020303"/>
              </a:rPr>
              <a:t>functionality</a:t>
            </a:r>
            <a:endParaRPr sz="26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332976" y="457200"/>
            <a:ext cx="268223" cy="62179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40" y="1800861"/>
            <a:ext cx="440372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10" dirty="0">
                <a:solidFill>
                  <a:srgbClr val="414355"/>
                </a:solidFill>
              </a:rPr>
              <a:t>JA</a:t>
            </a:r>
            <a:r>
              <a:rPr sz="4000" dirty="0">
                <a:solidFill>
                  <a:srgbClr val="414355"/>
                </a:solidFill>
              </a:rPr>
              <a:t>X</a:t>
            </a:r>
            <a:r>
              <a:rPr sz="4000" spc="-10" dirty="0">
                <a:solidFill>
                  <a:srgbClr val="414355"/>
                </a:solidFill>
              </a:rPr>
              <a:t>-</a:t>
            </a:r>
            <a:r>
              <a:rPr sz="4000" spc="-5" dirty="0">
                <a:solidFill>
                  <a:srgbClr val="414355"/>
                </a:solidFill>
              </a:rPr>
              <a:t>R</a:t>
            </a:r>
            <a:r>
              <a:rPr sz="4000" dirty="0">
                <a:solidFill>
                  <a:srgbClr val="414355"/>
                </a:solidFill>
              </a:rPr>
              <a:t>S</a:t>
            </a:r>
            <a:r>
              <a:rPr sz="4000" spc="-280" dirty="0">
                <a:solidFill>
                  <a:srgbClr val="414355"/>
                </a:solidFill>
              </a:rPr>
              <a:t> </a:t>
            </a:r>
            <a:r>
              <a:rPr sz="4000" spc="10" dirty="0">
                <a:solidFill>
                  <a:srgbClr val="414355"/>
                </a:solidFill>
              </a:rPr>
              <a:t>A</a:t>
            </a:r>
            <a:r>
              <a:rPr sz="4000" spc="-10" dirty="0">
                <a:solidFill>
                  <a:srgbClr val="414355"/>
                </a:solidFill>
              </a:rPr>
              <a:t>nn</a:t>
            </a:r>
            <a:r>
              <a:rPr sz="4000" spc="10" dirty="0">
                <a:solidFill>
                  <a:srgbClr val="414355"/>
                </a:solidFill>
              </a:rPr>
              <a:t>o</a:t>
            </a:r>
            <a:r>
              <a:rPr sz="4000" spc="-10" dirty="0">
                <a:solidFill>
                  <a:srgbClr val="414355"/>
                </a:solidFill>
              </a:rPr>
              <a:t>t</a:t>
            </a:r>
            <a:r>
              <a:rPr sz="4000" dirty="0">
                <a:solidFill>
                  <a:srgbClr val="414355"/>
                </a:solidFill>
              </a:rPr>
              <a:t>a</a:t>
            </a:r>
            <a:r>
              <a:rPr sz="4000" spc="-10" dirty="0">
                <a:solidFill>
                  <a:srgbClr val="414355"/>
                </a:solidFill>
              </a:rPr>
              <a:t>t</a:t>
            </a:r>
            <a:r>
              <a:rPr sz="4000" spc="5" dirty="0">
                <a:solidFill>
                  <a:srgbClr val="414355"/>
                </a:solidFill>
              </a:rPr>
              <a:t>i</a:t>
            </a:r>
            <a:r>
              <a:rPr sz="4000" spc="10" dirty="0">
                <a:solidFill>
                  <a:srgbClr val="414355"/>
                </a:solidFill>
              </a:rPr>
              <a:t>o</a:t>
            </a:r>
            <a:r>
              <a:rPr sz="4000" spc="-10" dirty="0">
                <a:solidFill>
                  <a:srgbClr val="414355"/>
                </a:solidFill>
              </a:rPr>
              <a:t>n</a:t>
            </a:r>
            <a:r>
              <a:rPr sz="4000" dirty="0">
                <a:solidFill>
                  <a:srgbClr val="414355"/>
                </a:solidFill>
              </a:rPr>
              <a:t>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102868" y="2685849"/>
            <a:ext cx="7893684" cy="35191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435"/>
              </a:spcBef>
              <a:buClr>
                <a:srgbClr val="A04CA3"/>
              </a:buClr>
              <a:buChar char="•"/>
              <a:tabLst>
                <a:tab pos="269240" algn="l"/>
              </a:tabLst>
            </a:pPr>
            <a:r>
              <a:rPr sz="2800" dirty="0">
                <a:latin typeface="Georgia" panose="02040502050405020303"/>
                <a:cs typeface="Georgia" panose="02040502050405020303"/>
              </a:rPr>
              <a:t>@Path</a:t>
            </a:r>
            <a:endParaRPr sz="2800">
              <a:latin typeface="Georgia" panose="02040502050405020303"/>
              <a:cs typeface="Georgia" panose="02040502050405020303"/>
            </a:endParaRPr>
          </a:p>
          <a:p>
            <a:pPr marL="314325">
              <a:lnSpc>
                <a:spcPct val="100000"/>
              </a:lnSpc>
              <a:spcBef>
                <a:spcPts val="295"/>
              </a:spcBef>
              <a:tabLst>
                <a:tab pos="560705" algn="l"/>
              </a:tabLst>
            </a:pPr>
            <a:r>
              <a:rPr sz="26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▫	</a:t>
            </a:r>
            <a:r>
              <a:rPr sz="2600" spc="-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Defines</a:t>
            </a:r>
            <a:r>
              <a:rPr sz="2600" spc="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URI</a:t>
            </a:r>
            <a:r>
              <a:rPr sz="2600" spc="-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mappings</a:t>
            </a:r>
            <a:r>
              <a:rPr sz="2600" spc="1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and</a:t>
            </a:r>
            <a:r>
              <a:rPr sz="2600" spc="-1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templates</a:t>
            </a:r>
            <a:endParaRPr sz="2600">
              <a:latin typeface="Georgia" panose="02040502050405020303"/>
              <a:cs typeface="Georgia" panose="02040502050405020303"/>
            </a:endParaRPr>
          </a:p>
          <a:p>
            <a:pPr marL="268605" indent="-256540">
              <a:lnSpc>
                <a:spcPct val="100000"/>
              </a:lnSpc>
              <a:spcBef>
                <a:spcPts val="305"/>
              </a:spcBef>
              <a:buClr>
                <a:srgbClr val="A04CA3"/>
              </a:buClr>
              <a:buChar char="•"/>
              <a:tabLst>
                <a:tab pos="269240" algn="l"/>
              </a:tabLst>
            </a:pPr>
            <a:r>
              <a:rPr sz="2800" dirty="0">
                <a:latin typeface="Georgia" panose="02040502050405020303"/>
                <a:cs typeface="Georgia" panose="02040502050405020303"/>
              </a:rPr>
              <a:t>@ProduceMime,</a:t>
            </a:r>
            <a:r>
              <a:rPr sz="2800" spc="-135" dirty="0">
                <a:latin typeface="Georgia" panose="02040502050405020303"/>
                <a:cs typeface="Georgia" panose="02040502050405020303"/>
              </a:rPr>
              <a:t> </a:t>
            </a:r>
            <a:r>
              <a:rPr sz="2800" dirty="0">
                <a:latin typeface="Georgia" panose="02040502050405020303"/>
                <a:cs typeface="Georgia" panose="02040502050405020303"/>
              </a:rPr>
              <a:t>@ConsumeMime</a:t>
            </a:r>
            <a:endParaRPr sz="2800">
              <a:latin typeface="Georgia" panose="02040502050405020303"/>
              <a:cs typeface="Georgia" panose="02040502050405020303"/>
            </a:endParaRPr>
          </a:p>
          <a:p>
            <a:pPr marL="561340" marR="126365" indent="-247015">
              <a:lnSpc>
                <a:spcPct val="100000"/>
              </a:lnSpc>
              <a:spcBef>
                <a:spcPts val="295"/>
              </a:spcBef>
              <a:tabLst>
                <a:tab pos="560705" algn="l"/>
              </a:tabLst>
            </a:pPr>
            <a:r>
              <a:rPr sz="26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▫	</a:t>
            </a:r>
            <a:r>
              <a:rPr sz="2600" spc="-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What</a:t>
            </a:r>
            <a:r>
              <a:rPr sz="2600" spc="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MIME</a:t>
            </a:r>
            <a:r>
              <a:rPr sz="2600" spc="3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types</a:t>
            </a:r>
            <a:r>
              <a:rPr sz="2600" spc="2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spc="-1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does</a:t>
            </a:r>
            <a:r>
              <a:rPr sz="2600" spc="2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the</a:t>
            </a:r>
            <a:r>
              <a:rPr sz="2600" spc="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resource</a:t>
            </a:r>
            <a:r>
              <a:rPr sz="2600" spc="6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produce</a:t>
            </a:r>
            <a:r>
              <a:rPr sz="2600" spc="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and </a:t>
            </a:r>
            <a:r>
              <a:rPr sz="2600" spc="-6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consume</a:t>
            </a:r>
            <a:endParaRPr sz="2600">
              <a:latin typeface="Georgia" panose="02040502050405020303"/>
              <a:cs typeface="Georgia" panose="02040502050405020303"/>
            </a:endParaRPr>
          </a:p>
          <a:p>
            <a:pPr marL="268605" indent="-256540">
              <a:lnSpc>
                <a:spcPct val="100000"/>
              </a:lnSpc>
              <a:spcBef>
                <a:spcPts val="305"/>
              </a:spcBef>
              <a:buClr>
                <a:srgbClr val="A04CA3"/>
              </a:buClr>
              <a:buChar char="•"/>
              <a:tabLst>
                <a:tab pos="269240" algn="l"/>
              </a:tabLst>
            </a:pPr>
            <a:r>
              <a:rPr sz="2800" dirty="0">
                <a:latin typeface="Georgia" panose="02040502050405020303"/>
                <a:cs typeface="Georgia" panose="02040502050405020303"/>
              </a:rPr>
              <a:t>@GET,</a:t>
            </a:r>
            <a:r>
              <a:rPr sz="2800" spc="-45" dirty="0">
                <a:latin typeface="Georgia" panose="02040502050405020303"/>
                <a:cs typeface="Georgia" panose="02040502050405020303"/>
              </a:rPr>
              <a:t> </a:t>
            </a:r>
            <a:r>
              <a:rPr sz="2800" dirty="0">
                <a:latin typeface="Georgia" panose="02040502050405020303"/>
                <a:cs typeface="Georgia" panose="02040502050405020303"/>
              </a:rPr>
              <a:t>@POST,</a:t>
            </a:r>
            <a:r>
              <a:rPr sz="2800" spc="-25" dirty="0">
                <a:latin typeface="Georgia" panose="02040502050405020303"/>
                <a:cs typeface="Georgia" panose="02040502050405020303"/>
              </a:rPr>
              <a:t> </a:t>
            </a:r>
            <a:r>
              <a:rPr sz="2800" dirty="0">
                <a:latin typeface="Georgia" panose="02040502050405020303"/>
                <a:cs typeface="Georgia" panose="02040502050405020303"/>
              </a:rPr>
              <a:t>@DELETE,</a:t>
            </a:r>
            <a:r>
              <a:rPr sz="2800" spc="-45" dirty="0">
                <a:latin typeface="Georgia" panose="02040502050405020303"/>
                <a:cs typeface="Georgia" panose="02040502050405020303"/>
              </a:rPr>
              <a:t> </a:t>
            </a:r>
            <a:r>
              <a:rPr sz="2800" spc="-5" dirty="0">
                <a:latin typeface="Georgia" panose="02040502050405020303"/>
                <a:cs typeface="Georgia" panose="02040502050405020303"/>
              </a:rPr>
              <a:t>@PUT,</a:t>
            </a:r>
            <a:r>
              <a:rPr sz="2800" spc="-25" dirty="0">
                <a:latin typeface="Georgia" panose="02040502050405020303"/>
                <a:cs typeface="Georgia" panose="02040502050405020303"/>
              </a:rPr>
              <a:t> </a:t>
            </a:r>
            <a:r>
              <a:rPr sz="2800" spc="-5" dirty="0">
                <a:latin typeface="Georgia" panose="02040502050405020303"/>
                <a:cs typeface="Georgia" panose="02040502050405020303"/>
              </a:rPr>
              <a:t>@HEADER</a:t>
            </a:r>
            <a:endParaRPr sz="2800">
              <a:latin typeface="Georgia" panose="02040502050405020303"/>
              <a:cs typeface="Georgia" panose="02040502050405020303"/>
            </a:endParaRPr>
          </a:p>
          <a:p>
            <a:pPr marL="561340" marR="5080" indent="-247015">
              <a:lnSpc>
                <a:spcPct val="100000"/>
              </a:lnSpc>
              <a:spcBef>
                <a:spcPts val="295"/>
              </a:spcBef>
              <a:tabLst>
                <a:tab pos="560705" algn="l"/>
              </a:tabLst>
            </a:pPr>
            <a:r>
              <a:rPr sz="26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▫	</a:t>
            </a:r>
            <a:r>
              <a:rPr sz="2600" spc="-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Identifies</a:t>
            </a:r>
            <a:r>
              <a:rPr sz="2600" spc="3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which</a:t>
            </a:r>
            <a:r>
              <a:rPr sz="2600" spc="-2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HTTP</a:t>
            </a:r>
            <a:r>
              <a:rPr sz="2600" spc="2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spc="-1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method</a:t>
            </a:r>
            <a:r>
              <a:rPr sz="2600" spc="4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the</a:t>
            </a:r>
            <a:r>
              <a:rPr sz="2600" spc="1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Java</a:t>
            </a:r>
            <a:r>
              <a:rPr sz="2600" spc="3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spc="-1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method</a:t>
            </a:r>
            <a:r>
              <a:rPr sz="2600" spc="2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is </a:t>
            </a:r>
            <a:r>
              <a:rPr sz="2600" spc="-6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interested</a:t>
            </a:r>
            <a:r>
              <a:rPr sz="2600" spc="3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in</a:t>
            </a:r>
            <a:endParaRPr sz="26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332976" y="457200"/>
            <a:ext cx="268223" cy="62179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40" y="1800861"/>
            <a:ext cx="692086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10" dirty="0">
                <a:solidFill>
                  <a:srgbClr val="414355"/>
                </a:solidFill>
              </a:rPr>
              <a:t>JA</a:t>
            </a:r>
            <a:r>
              <a:rPr sz="4000" dirty="0">
                <a:solidFill>
                  <a:srgbClr val="414355"/>
                </a:solidFill>
              </a:rPr>
              <a:t>X</a:t>
            </a:r>
            <a:r>
              <a:rPr sz="4000" spc="-10" dirty="0">
                <a:solidFill>
                  <a:srgbClr val="414355"/>
                </a:solidFill>
              </a:rPr>
              <a:t>-</a:t>
            </a:r>
            <a:r>
              <a:rPr sz="4000" spc="-5" dirty="0">
                <a:solidFill>
                  <a:srgbClr val="414355"/>
                </a:solidFill>
              </a:rPr>
              <a:t>R</a:t>
            </a:r>
            <a:r>
              <a:rPr sz="4000" dirty="0">
                <a:solidFill>
                  <a:srgbClr val="414355"/>
                </a:solidFill>
              </a:rPr>
              <a:t>S</a:t>
            </a:r>
            <a:r>
              <a:rPr sz="4000" spc="-65" dirty="0">
                <a:solidFill>
                  <a:srgbClr val="414355"/>
                </a:solidFill>
              </a:rPr>
              <a:t> </a:t>
            </a:r>
            <a:r>
              <a:rPr sz="4000" spc="-195" dirty="0">
                <a:solidFill>
                  <a:srgbClr val="414355"/>
                </a:solidFill>
              </a:rPr>
              <a:t>P</a:t>
            </a:r>
            <a:r>
              <a:rPr sz="4000" dirty="0">
                <a:solidFill>
                  <a:srgbClr val="414355"/>
                </a:solidFill>
              </a:rPr>
              <a:t>ara</a:t>
            </a:r>
            <a:r>
              <a:rPr sz="4000" spc="10" dirty="0">
                <a:solidFill>
                  <a:srgbClr val="414355"/>
                </a:solidFill>
              </a:rPr>
              <a:t>m</a:t>
            </a:r>
            <a:r>
              <a:rPr sz="4000" spc="-5" dirty="0">
                <a:solidFill>
                  <a:srgbClr val="414355"/>
                </a:solidFill>
              </a:rPr>
              <a:t>e</a:t>
            </a:r>
            <a:r>
              <a:rPr sz="4000" spc="-10" dirty="0">
                <a:solidFill>
                  <a:srgbClr val="414355"/>
                </a:solidFill>
              </a:rPr>
              <a:t>t</a:t>
            </a:r>
            <a:r>
              <a:rPr sz="4000" spc="-5" dirty="0">
                <a:solidFill>
                  <a:srgbClr val="414355"/>
                </a:solidFill>
              </a:rPr>
              <a:t>e</a:t>
            </a:r>
            <a:r>
              <a:rPr sz="4000" dirty="0">
                <a:solidFill>
                  <a:srgbClr val="414355"/>
                </a:solidFill>
              </a:rPr>
              <a:t>r</a:t>
            </a:r>
            <a:r>
              <a:rPr sz="4000" spc="-270" dirty="0">
                <a:solidFill>
                  <a:srgbClr val="414355"/>
                </a:solidFill>
              </a:rPr>
              <a:t> </a:t>
            </a:r>
            <a:r>
              <a:rPr sz="4000" spc="10" dirty="0">
                <a:solidFill>
                  <a:srgbClr val="414355"/>
                </a:solidFill>
              </a:rPr>
              <a:t>A</a:t>
            </a:r>
            <a:r>
              <a:rPr sz="4000" spc="-10" dirty="0">
                <a:solidFill>
                  <a:srgbClr val="414355"/>
                </a:solidFill>
              </a:rPr>
              <a:t>nn</a:t>
            </a:r>
            <a:r>
              <a:rPr sz="4000" spc="10" dirty="0">
                <a:solidFill>
                  <a:srgbClr val="414355"/>
                </a:solidFill>
              </a:rPr>
              <a:t>o</a:t>
            </a:r>
            <a:r>
              <a:rPr sz="4000" spc="-10" dirty="0">
                <a:solidFill>
                  <a:srgbClr val="414355"/>
                </a:solidFill>
              </a:rPr>
              <a:t>t</a:t>
            </a:r>
            <a:r>
              <a:rPr sz="4000" dirty="0">
                <a:solidFill>
                  <a:srgbClr val="414355"/>
                </a:solidFill>
              </a:rPr>
              <a:t>a</a:t>
            </a:r>
            <a:r>
              <a:rPr sz="4000" spc="-10" dirty="0">
                <a:solidFill>
                  <a:srgbClr val="414355"/>
                </a:solidFill>
              </a:rPr>
              <a:t>t</a:t>
            </a:r>
            <a:r>
              <a:rPr sz="4000" spc="5" dirty="0">
                <a:solidFill>
                  <a:srgbClr val="414355"/>
                </a:solidFill>
              </a:rPr>
              <a:t>i</a:t>
            </a:r>
            <a:r>
              <a:rPr sz="4000" spc="10" dirty="0">
                <a:solidFill>
                  <a:srgbClr val="414355"/>
                </a:solidFill>
              </a:rPr>
              <a:t>o</a:t>
            </a:r>
            <a:r>
              <a:rPr sz="4000" spc="-10" dirty="0">
                <a:solidFill>
                  <a:srgbClr val="414355"/>
                </a:solidFill>
              </a:rPr>
              <a:t>n</a:t>
            </a:r>
            <a:r>
              <a:rPr sz="4000" dirty="0">
                <a:solidFill>
                  <a:srgbClr val="414355"/>
                </a:solidFill>
              </a:rPr>
              <a:t>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102868" y="2678686"/>
            <a:ext cx="6942455" cy="417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indent="-256540">
              <a:lnSpc>
                <a:spcPts val="2115"/>
              </a:lnSpc>
              <a:spcBef>
                <a:spcPts val="100"/>
              </a:spcBef>
              <a:buClr>
                <a:srgbClr val="A04CA3"/>
              </a:buClr>
              <a:buChar char="•"/>
              <a:tabLst>
                <a:tab pos="268605" algn="l"/>
                <a:tab pos="269240" algn="l"/>
              </a:tabLst>
            </a:pPr>
            <a:r>
              <a:rPr sz="1800" dirty="0">
                <a:latin typeface="Georgia" panose="02040502050405020303"/>
                <a:cs typeface="Georgia" panose="02040502050405020303"/>
              </a:rPr>
              <a:t>@PathParam</a:t>
            </a:r>
            <a:endParaRPr sz="1800">
              <a:latin typeface="Georgia" panose="02040502050405020303"/>
              <a:cs typeface="Georgia" panose="02040502050405020303"/>
            </a:endParaRPr>
          </a:p>
          <a:p>
            <a:pPr marL="314325">
              <a:lnSpc>
                <a:spcPts val="1810"/>
              </a:lnSpc>
              <a:tabLst>
                <a:tab pos="560705" algn="l"/>
              </a:tabLst>
            </a:pPr>
            <a:r>
              <a:rPr sz="16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▫	</a:t>
            </a:r>
            <a:r>
              <a:rPr sz="16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Allows</a:t>
            </a:r>
            <a:r>
              <a:rPr sz="1600" spc="-2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you</a:t>
            </a:r>
            <a:r>
              <a:rPr sz="1600" spc="-1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to</a:t>
            </a:r>
            <a:r>
              <a:rPr sz="16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extract</a:t>
            </a:r>
            <a:r>
              <a:rPr sz="1600" spc="2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spc="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URI</a:t>
            </a:r>
            <a:r>
              <a:rPr sz="1600" spc="-2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parameters/named</a:t>
            </a:r>
            <a:r>
              <a:rPr sz="1600" spc="1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spc="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URI</a:t>
            </a:r>
            <a:r>
              <a:rPr sz="1600" spc="-2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template</a:t>
            </a:r>
            <a:r>
              <a:rPr sz="1600" spc="2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segments</a:t>
            </a:r>
            <a:endParaRPr sz="1600">
              <a:latin typeface="Georgia" panose="02040502050405020303"/>
              <a:cs typeface="Georgia" panose="02040502050405020303"/>
            </a:endParaRPr>
          </a:p>
          <a:p>
            <a:pPr marL="268605" indent="-256540">
              <a:lnSpc>
                <a:spcPts val="2050"/>
              </a:lnSpc>
              <a:buClr>
                <a:srgbClr val="A04CA3"/>
              </a:buClr>
              <a:buChar char="•"/>
              <a:tabLst>
                <a:tab pos="268605" algn="l"/>
                <a:tab pos="269240" algn="l"/>
              </a:tabLst>
            </a:pPr>
            <a:r>
              <a:rPr sz="1800" dirty="0">
                <a:latin typeface="Georgia" panose="02040502050405020303"/>
                <a:cs typeface="Georgia" panose="02040502050405020303"/>
              </a:rPr>
              <a:t>@QueryParam</a:t>
            </a:r>
            <a:endParaRPr sz="1800">
              <a:latin typeface="Georgia" panose="02040502050405020303"/>
              <a:cs typeface="Georgia" panose="02040502050405020303"/>
            </a:endParaRPr>
          </a:p>
          <a:p>
            <a:pPr marL="314325">
              <a:lnSpc>
                <a:spcPts val="1810"/>
              </a:lnSpc>
              <a:tabLst>
                <a:tab pos="560705" algn="l"/>
              </a:tabLst>
            </a:pPr>
            <a:r>
              <a:rPr sz="16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▫	</a:t>
            </a:r>
            <a:r>
              <a:rPr sz="16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Access</a:t>
            </a:r>
            <a:r>
              <a:rPr sz="1600" spc="-3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to</a:t>
            </a:r>
            <a:r>
              <a:rPr sz="1600" spc="-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specific</a:t>
            </a:r>
            <a:r>
              <a:rPr sz="1600" spc="-1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parameter</a:t>
            </a:r>
            <a:r>
              <a:rPr sz="1600" spc="-2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spc="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URI</a:t>
            </a:r>
            <a:r>
              <a:rPr sz="16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query </a:t>
            </a:r>
            <a:r>
              <a:rPr sz="16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string</a:t>
            </a:r>
            <a:endParaRPr sz="1600">
              <a:latin typeface="Georgia" panose="02040502050405020303"/>
              <a:cs typeface="Georgia" panose="02040502050405020303"/>
            </a:endParaRPr>
          </a:p>
          <a:p>
            <a:pPr marL="268605" indent="-256540">
              <a:lnSpc>
                <a:spcPts val="2050"/>
              </a:lnSpc>
              <a:buClr>
                <a:srgbClr val="A04CA3"/>
              </a:buClr>
              <a:buChar char="•"/>
              <a:tabLst>
                <a:tab pos="268605" algn="l"/>
                <a:tab pos="269240" algn="l"/>
              </a:tabLst>
            </a:pPr>
            <a:r>
              <a:rPr sz="1800" dirty="0">
                <a:latin typeface="Georgia" panose="02040502050405020303"/>
                <a:cs typeface="Georgia" panose="02040502050405020303"/>
              </a:rPr>
              <a:t>@HeaderParam</a:t>
            </a:r>
            <a:endParaRPr sz="1800">
              <a:latin typeface="Georgia" panose="02040502050405020303"/>
              <a:cs typeface="Georgia" panose="02040502050405020303"/>
            </a:endParaRPr>
          </a:p>
          <a:p>
            <a:pPr marL="314325">
              <a:lnSpc>
                <a:spcPts val="1810"/>
              </a:lnSpc>
              <a:tabLst>
                <a:tab pos="560705" algn="l"/>
              </a:tabLst>
            </a:pPr>
            <a:r>
              <a:rPr sz="16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▫	</a:t>
            </a:r>
            <a:r>
              <a:rPr sz="16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Access</a:t>
            </a:r>
            <a:r>
              <a:rPr sz="1600" spc="-4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to</a:t>
            </a:r>
            <a:r>
              <a:rPr sz="1600" spc="-2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a</a:t>
            </a:r>
            <a:r>
              <a:rPr sz="1600" spc="-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specific</a:t>
            </a:r>
            <a:r>
              <a:rPr sz="1600" spc="-2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HTTP</a:t>
            </a:r>
            <a:r>
              <a:rPr sz="1600" spc="-3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Header</a:t>
            </a:r>
            <a:endParaRPr sz="1600">
              <a:latin typeface="Georgia" panose="02040502050405020303"/>
              <a:cs typeface="Georgia" panose="02040502050405020303"/>
            </a:endParaRPr>
          </a:p>
          <a:p>
            <a:pPr marL="268605" indent="-256540">
              <a:lnSpc>
                <a:spcPts val="2050"/>
              </a:lnSpc>
              <a:buClr>
                <a:srgbClr val="A04CA3"/>
              </a:buClr>
              <a:buChar char="•"/>
              <a:tabLst>
                <a:tab pos="268605" algn="l"/>
                <a:tab pos="269240" algn="l"/>
              </a:tabLst>
            </a:pPr>
            <a:r>
              <a:rPr sz="1800" spc="-5" dirty="0">
                <a:latin typeface="Georgia" panose="02040502050405020303"/>
                <a:cs typeface="Georgia" panose="02040502050405020303"/>
              </a:rPr>
              <a:t>@CookieParam</a:t>
            </a:r>
            <a:endParaRPr sz="1800">
              <a:latin typeface="Georgia" panose="02040502050405020303"/>
              <a:cs typeface="Georgia" panose="02040502050405020303"/>
            </a:endParaRPr>
          </a:p>
          <a:p>
            <a:pPr marL="314325">
              <a:lnSpc>
                <a:spcPts val="1810"/>
              </a:lnSpc>
              <a:tabLst>
                <a:tab pos="560705" algn="l"/>
              </a:tabLst>
            </a:pPr>
            <a:r>
              <a:rPr sz="16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▫	</a:t>
            </a:r>
            <a:r>
              <a:rPr sz="16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Access</a:t>
            </a:r>
            <a:r>
              <a:rPr sz="1600" spc="-4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to</a:t>
            </a:r>
            <a:r>
              <a:rPr sz="1600" spc="-2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a</a:t>
            </a:r>
            <a:r>
              <a:rPr sz="16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specific</a:t>
            </a:r>
            <a:r>
              <a:rPr sz="1600" spc="-2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cookie</a:t>
            </a:r>
            <a:r>
              <a:rPr sz="1600" spc="-2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value</a:t>
            </a:r>
            <a:endParaRPr sz="1600">
              <a:latin typeface="Georgia" panose="02040502050405020303"/>
              <a:cs typeface="Georgia" panose="02040502050405020303"/>
            </a:endParaRPr>
          </a:p>
          <a:p>
            <a:pPr marL="268605" indent="-256540">
              <a:lnSpc>
                <a:spcPts val="2050"/>
              </a:lnSpc>
              <a:buClr>
                <a:srgbClr val="A04CA3"/>
              </a:buClr>
              <a:buChar char="•"/>
              <a:tabLst>
                <a:tab pos="268605" algn="l"/>
                <a:tab pos="269240" algn="l"/>
              </a:tabLst>
            </a:pPr>
            <a:r>
              <a:rPr sz="1800" dirty="0">
                <a:latin typeface="Georgia" panose="02040502050405020303"/>
                <a:cs typeface="Georgia" panose="02040502050405020303"/>
              </a:rPr>
              <a:t>@MatrixParam</a:t>
            </a:r>
            <a:endParaRPr sz="1800">
              <a:latin typeface="Georgia" panose="02040502050405020303"/>
              <a:cs typeface="Georgia" panose="02040502050405020303"/>
            </a:endParaRPr>
          </a:p>
          <a:p>
            <a:pPr marL="314325">
              <a:lnSpc>
                <a:spcPts val="1810"/>
              </a:lnSpc>
              <a:tabLst>
                <a:tab pos="560705" algn="l"/>
              </a:tabLst>
            </a:pPr>
            <a:r>
              <a:rPr sz="16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▫	</a:t>
            </a:r>
            <a:r>
              <a:rPr sz="16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Access</a:t>
            </a:r>
            <a:r>
              <a:rPr sz="1600" spc="-3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to</a:t>
            </a:r>
            <a:r>
              <a:rPr sz="1600" spc="-2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a</a:t>
            </a:r>
            <a:r>
              <a:rPr sz="16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specific</a:t>
            </a:r>
            <a:r>
              <a:rPr sz="1600" spc="-2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matrix</a:t>
            </a:r>
            <a:r>
              <a:rPr sz="1600" spc="-3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parameter</a:t>
            </a:r>
            <a:endParaRPr sz="1600">
              <a:latin typeface="Georgia" panose="02040502050405020303"/>
              <a:cs typeface="Georgia" panose="02040502050405020303"/>
            </a:endParaRPr>
          </a:p>
          <a:p>
            <a:pPr marL="268605" indent="-256540">
              <a:lnSpc>
                <a:spcPts val="2050"/>
              </a:lnSpc>
              <a:buClr>
                <a:srgbClr val="A04CA3"/>
              </a:buClr>
              <a:buChar char="•"/>
              <a:tabLst>
                <a:tab pos="267970" algn="l"/>
                <a:tab pos="269240" algn="l"/>
              </a:tabLst>
            </a:pPr>
            <a:r>
              <a:rPr sz="1800" spc="-10" dirty="0">
                <a:latin typeface="Georgia" panose="02040502050405020303"/>
                <a:cs typeface="Georgia" panose="02040502050405020303"/>
              </a:rPr>
              <a:t>Above</a:t>
            </a:r>
            <a:r>
              <a:rPr sz="1800" spc="30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spc="-5" dirty="0">
                <a:latin typeface="Georgia" panose="02040502050405020303"/>
                <a:cs typeface="Georgia" panose="02040502050405020303"/>
              </a:rPr>
              <a:t>annotations</a:t>
            </a:r>
            <a:r>
              <a:rPr sz="1800" spc="30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dirty="0">
                <a:latin typeface="Georgia" panose="02040502050405020303"/>
                <a:cs typeface="Georgia" panose="02040502050405020303"/>
              </a:rPr>
              <a:t>can</a:t>
            </a:r>
            <a:r>
              <a:rPr sz="1800" spc="-15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spc="-5" dirty="0">
                <a:latin typeface="Georgia" panose="02040502050405020303"/>
                <a:cs typeface="Georgia" panose="02040502050405020303"/>
              </a:rPr>
              <a:t>automatically</a:t>
            </a:r>
            <a:r>
              <a:rPr sz="1800" spc="40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dirty="0">
                <a:latin typeface="Georgia" panose="02040502050405020303"/>
                <a:cs typeface="Georgia" panose="02040502050405020303"/>
              </a:rPr>
              <a:t>map</a:t>
            </a:r>
            <a:r>
              <a:rPr sz="1800" spc="-5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spc="-10" dirty="0">
                <a:latin typeface="Georgia" panose="02040502050405020303"/>
                <a:cs typeface="Georgia" panose="02040502050405020303"/>
              </a:rPr>
              <a:t>HTTP</a:t>
            </a:r>
            <a:r>
              <a:rPr sz="1800" spc="25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spc="-5" dirty="0">
                <a:latin typeface="Georgia" panose="02040502050405020303"/>
                <a:cs typeface="Georgia" panose="02040502050405020303"/>
              </a:rPr>
              <a:t>request</a:t>
            </a:r>
            <a:r>
              <a:rPr sz="1800" spc="40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spc="-5" dirty="0">
                <a:latin typeface="Georgia" panose="02040502050405020303"/>
                <a:cs typeface="Georgia" panose="02040502050405020303"/>
              </a:rPr>
              <a:t>values</a:t>
            </a:r>
            <a:r>
              <a:rPr sz="1800" spc="30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dirty="0">
                <a:latin typeface="Georgia" panose="02040502050405020303"/>
                <a:cs typeface="Georgia" panose="02040502050405020303"/>
              </a:rPr>
              <a:t>to</a:t>
            </a:r>
            <a:endParaRPr sz="1800">
              <a:latin typeface="Georgia" panose="02040502050405020303"/>
              <a:cs typeface="Georgia" panose="02040502050405020303"/>
            </a:endParaRPr>
          </a:p>
          <a:p>
            <a:pPr marL="314325">
              <a:lnSpc>
                <a:spcPts val="1840"/>
              </a:lnSpc>
              <a:tabLst>
                <a:tab pos="560705" algn="l"/>
              </a:tabLst>
            </a:pPr>
            <a:r>
              <a:rPr sz="16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▫	String</a:t>
            </a:r>
            <a:r>
              <a:rPr sz="1600" spc="-6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spc="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and</a:t>
            </a:r>
            <a:r>
              <a:rPr sz="1600" spc="-2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primitive</a:t>
            </a:r>
            <a:r>
              <a:rPr sz="1600" spc="-2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types</a:t>
            </a:r>
            <a:endParaRPr sz="1600">
              <a:latin typeface="Georgia" panose="02040502050405020303"/>
              <a:cs typeface="Georgia" panose="02040502050405020303"/>
            </a:endParaRPr>
          </a:p>
          <a:p>
            <a:pPr marL="314325">
              <a:lnSpc>
                <a:spcPts val="1835"/>
              </a:lnSpc>
              <a:tabLst>
                <a:tab pos="560705" algn="l"/>
              </a:tabLst>
            </a:pPr>
            <a:r>
              <a:rPr sz="16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▫	Class</a:t>
            </a:r>
            <a:r>
              <a:rPr sz="1600" spc="-4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types</a:t>
            </a:r>
            <a:r>
              <a:rPr sz="16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that have</a:t>
            </a:r>
            <a:r>
              <a:rPr sz="1600" spc="1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a</a:t>
            </a:r>
            <a:r>
              <a:rPr sz="1600" spc="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constructor</a:t>
            </a:r>
            <a:r>
              <a:rPr sz="1600" spc="-3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that takes a</a:t>
            </a:r>
            <a:r>
              <a:rPr sz="1600" spc="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spc="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String</a:t>
            </a:r>
            <a:r>
              <a:rPr sz="1600" spc="-5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parameter</a:t>
            </a:r>
            <a:endParaRPr sz="1600">
              <a:latin typeface="Georgia" panose="02040502050405020303"/>
              <a:cs typeface="Georgia" panose="02040502050405020303"/>
            </a:endParaRPr>
          </a:p>
          <a:p>
            <a:pPr marL="314325">
              <a:lnSpc>
                <a:spcPts val="1835"/>
              </a:lnSpc>
              <a:tabLst>
                <a:tab pos="560705" algn="l"/>
              </a:tabLst>
            </a:pPr>
            <a:r>
              <a:rPr sz="16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▫	Class</a:t>
            </a:r>
            <a:r>
              <a:rPr sz="1600" spc="-5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types</a:t>
            </a:r>
            <a:r>
              <a:rPr sz="16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that</a:t>
            </a:r>
            <a:r>
              <a:rPr sz="16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have</a:t>
            </a:r>
            <a:r>
              <a:rPr sz="1600" spc="1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a</a:t>
            </a:r>
            <a:r>
              <a:rPr sz="1600" spc="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static</a:t>
            </a:r>
            <a:r>
              <a:rPr sz="1600" spc="-4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valueOf(String</a:t>
            </a:r>
            <a:r>
              <a:rPr sz="1600" spc="-3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val)</a:t>
            </a:r>
            <a:r>
              <a:rPr sz="1600" spc="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method</a:t>
            </a:r>
            <a:endParaRPr sz="1600">
              <a:latin typeface="Georgia" panose="02040502050405020303"/>
              <a:cs typeface="Georgia" panose="02040502050405020303"/>
            </a:endParaRPr>
          </a:p>
          <a:p>
            <a:pPr marL="314325">
              <a:lnSpc>
                <a:spcPts val="1810"/>
              </a:lnSpc>
              <a:tabLst>
                <a:tab pos="560705" algn="l"/>
              </a:tabLst>
            </a:pPr>
            <a:r>
              <a:rPr sz="16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▫	List</a:t>
            </a:r>
            <a:r>
              <a:rPr sz="1600" spc="-3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or</a:t>
            </a:r>
            <a:r>
              <a:rPr sz="1600" spc="-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Arrays</a:t>
            </a:r>
            <a:r>
              <a:rPr sz="1600" spc="-3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of</a:t>
            </a:r>
            <a:r>
              <a:rPr sz="1600" spc="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above</a:t>
            </a:r>
            <a:r>
              <a:rPr sz="1600" spc="-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types when</a:t>
            </a:r>
            <a:r>
              <a:rPr sz="1600" spc="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there</a:t>
            </a:r>
            <a:r>
              <a:rPr sz="1600" spc="1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are</a:t>
            </a:r>
            <a:r>
              <a:rPr sz="1600" spc="-1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multiple</a:t>
            </a:r>
            <a:r>
              <a:rPr sz="1600" spc="-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values</a:t>
            </a:r>
            <a:endParaRPr sz="1600">
              <a:latin typeface="Georgia" panose="02040502050405020303"/>
              <a:cs typeface="Georgia" panose="02040502050405020303"/>
            </a:endParaRPr>
          </a:p>
          <a:p>
            <a:pPr marL="268605" indent="-256540">
              <a:lnSpc>
                <a:spcPts val="2050"/>
              </a:lnSpc>
              <a:buClr>
                <a:srgbClr val="A04CA3"/>
              </a:buClr>
              <a:buChar char="•"/>
              <a:tabLst>
                <a:tab pos="268605" algn="l"/>
                <a:tab pos="269240" algn="l"/>
              </a:tabLst>
            </a:pPr>
            <a:r>
              <a:rPr sz="1800" spc="-5" dirty="0">
                <a:latin typeface="Georgia" panose="02040502050405020303"/>
                <a:cs typeface="Georgia" panose="02040502050405020303"/>
              </a:rPr>
              <a:t>@Context</a:t>
            </a:r>
            <a:endParaRPr sz="1800">
              <a:latin typeface="Georgia" panose="02040502050405020303"/>
              <a:cs typeface="Georgia" panose="02040502050405020303"/>
            </a:endParaRPr>
          </a:p>
          <a:p>
            <a:pPr marL="314325">
              <a:lnSpc>
                <a:spcPts val="1890"/>
              </a:lnSpc>
              <a:tabLst>
                <a:tab pos="560705" algn="l"/>
              </a:tabLst>
            </a:pPr>
            <a:r>
              <a:rPr sz="16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▫	</a:t>
            </a:r>
            <a:r>
              <a:rPr sz="16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Access</a:t>
            </a:r>
            <a:r>
              <a:rPr sz="1600" spc="-3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to</a:t>
            </a:r>
            <a:r>
              <a:rPr sz="16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contextual</a:t>
            </a:r>
            <a:r>
              <a:rPr sz="1600" spc="-3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information</a:t>
            </a:r>
            <a:r>
              <a:rPr sz="1600" spc="-1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like</a:t>
            </a:r>
            <a:r>
              <a:rPr sz="1600" spc="-1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the</a:t>
            </a:r>
            <a:r>
              <a:rPr sz="1600" spc="1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incoming</a:t>
            </a:r>
            <a:r>
              <a:rPr sz="1600" spc="-4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spc="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URI</a:t>
            </a:r>
            <a:endParaRPr sz="16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57200" y="826008"/>
            <a:ext cx="9143999" cy="8534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57200" y="457200"/>
            <a:ext cx="9144000" cy="628015"/>
            <a:chOff x="457200" y="457200"/>
            <a:chExt cx="9144000" cy="628015"/>
          </a:xfrm>
        </p:grpSpPr>
        <p:sp>
          <p:nvSpPr>
            <p:cNvPr id="4" name="object 4"/>
            <p:cNvSpPr/>
            <p:nvPr/>
          </p:nvSpPr>
          <p:spPr>
            <a:xfrm>
              <a:off x="457200" y="457200"/>
              <a:ext cx="9144000" cy="311150"/>
            </a:xfrm>
            <a:custGeom>
              <a:avLst/>
              <a:gdLst/>
              <a:ahLst/>
              <a:cxnLst/>
              <a:rect l="l" t="t" r="r" b="b"/>
              <a:pathLst>
                <a:path w="9144000" h="311150">
                  <a:moveTo>
                    <a:pt x="9143999" y="310895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310895"/>
                  </a:lnTo>
                  <a:lnTo>
                    <a:pt x="9143999" y="310895"/>
                  </a:lnTo>
                  <a:close/>
                </a:path>
              </a:pathLst>
            </a:custGeom>
            <a:solidFill>
              <a:srgbClr val="41435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57200" y="768095"/>
              <a:ext cx="9144000" cy="143510"/>
            </a:xfrm>
            <a:custGeom>
              <a:avLst/>
              <a:gdLst/>
              <a:ahLst/>
              <a:cxnLst/>
              <a:rect l="l" t="t" r="r" b="b"/>
              <a:pathLst>
                <a:path w="9144000" h="143509">
                  <a:moveTo>
                    <a:pt x="9144000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5410200" y="91440"/>
                  </a:lnTo>
                  <a:lnTo>
                    <a:pt x="5410200" y="143256"/>
                  </a:lnTo>
                  <a:lnTo>
                    <a:pt x="9144000" y="143256"/>
                  </a:lnTo>
                  <a:lnTo>
                    <a:pt x="9144000" y="91440"/>
                  </a:lnTo>
                  <a:lnTo>
                    <a:pt x="9144000" y="5181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27F8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67400" y="899159"/>
              <a:ext cx="3733799" cy="17983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867400" y="957084"/>
              <a:ext cx="3566160" cy="128270"/>
            </a:xfrm>
            <a:custGeom>
              <a:avLst/>
              <a:gdLst/>
              <a:ahLst/>
              <a:cxnLst/>
              <a:rect l="l" t="t" r="r" b="b"/>
              <a:pathLst>
                <a:path w="3566159" h="128269">
                  <a:moveTo>
                    <a:pt x="3063240" y="0"/>
                  </a:moveTo>
                  <a:lnTo>
                    <a:pt x="3060700" y="0"/>
                  </a:lnTo>
                  <a:lnTo>
                    <a:pt x="0" y="0"/>
                  </a:lnTo>
                  <a:lnTo>
                    <a:pt x="0" y="27432"/>
                  </a:lnTo>
                  <a:lnTo>
                    <a:pt x="3060700" y="27432"/>
                  </a:lnTo>
                  <a:lnTo>
                    <a:pt x="3060700" y="25654"/>
                  </a:lnTo>
                  <a:lnTo>
                    <a:pt x="3063240" y="25654"/>
                  </a:lnTo>
                  <a:lnTo>
                    <a:pt x="3063240" y="0"/>
                  </a:lnTo>
                  <a:close/>
                </a:path>
                <a:path w="3566159" h="128269">
                  <a:moveTo>
                    <a:pt x="3566160" y="94475"/>
                  </a:moveTo>
                  <a:lnTo>
                    <a:pt x="3563112" y="91427"/>
                  </a:lnTo>
                  <a:lnTo>
                    <a:pt x="1969008" y="91427"/>
                  </a:lnTo>
                  <a:lnTo>
                    <a:pt x="1965960" y="94475"/>
                  </a:lnTo>
                  <a:lnTo>
                    <a:pt x="1965960" y="97523"/>
                  </a:lnTo>
                  <a:lnTo>
                    <a:pt x="1965960" y="124955"/>
                  </a:lnTo>
                  <a:lnTo>
                    <a:pt x="1969008" y="128003"/>
                  </a:lnTo>
                  <a:lnTo>
                    <a:pt x="3563112" y="128003"/>
                  </a:lnTo>
                  <a:lnTo>
                    <a:pt x="3566160" y="124955"/>
                  </a:lnTo>
                  <a:lnTo>
                    <a:pt x="3566160" y="944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32976" y="457200"/>
              <a:ext cx="268223" cy="621791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93140" y="1800861"/>
            <a:ext cx="553466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>
                <a:solidFill>
                  <a:srgbClr val="414355"/>
                </a:solidFill>
              </a:rPr>
              <a:t>JAX-RS</a:t>
            </a:r>
            <a:r>
              <a:rPr sz="4000" spc="-75" dirty="0">
                <a:solidFill>
                  <a:srgbClr val="414355"/>
                </a:solidFill>
              </a:rPr>
              <a:t> </a:t>
            </a:r>
            <a:r>
              <a:rPr sz="4000" spc="-20" dirty="0">
                <a:solidFill>
                  <a:srgbClr val="414355"/>
                </a:solidFill>
              </a:rPr>
              <a:t>Resource</a:t>
            </a:r>
            <a:r>
              <a:rPr sz="4000" spc="-40" dirty="0">
                <a:solidFill>
                  <a:srgbClr val="414355"/>
                </a:solidFill>
              </a:rPr>
              <a:t> </a:t>
            </a:r>
            <a:r>
              <a:rPr sz="4000" dirty="0">
                <a:solidFill>
                  <a:srgbClr val="414355"/>
                </a:solidFill>
              </a:rPr>
              <a:t>Classes</a:t>
            </a:r>
            <a:endParaRPr sz="4000"/>
          </a:p>
        </p:txBody>
      </p:sp>
      <p:sp>
        <p:nvSpPr>
          <p:cNvPr id="10" name="object 10"/>
          <p:cNvSpPr txBox="1"/>
          <p:nvPr/>
        </p:nvSpPr>
        <p:spPr>
          <a:xfrm>
            <a:off x="1102868" y="2692097"/>
            <a:ext cx="7718425" cy="227838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385"/>
              </a:spcBef>
              <a:buClr>
                <a:srgbClr val="A04CA3"/>
              </a:buClr>
              <a:buChar char="•"/>
              <a:tabLst>
                <a:tab pos="269240" algn="l"/>
              </a:tabLst>
            </a:pPr>
            <a:r>
              <a:rPr sz="2800" dirty="0">
                <a:latin typeface="Georgia" panose="02040502050405020303"/>
                <a:cs typeface="Georgia" panose="02040502050405020303"/>
              </a:rPr>
              <a:t>JAX-RS</a:t>
            </a:r>
            <a:r>
              <a:rPr sz="2800" spc="-45" dirty="0">
                <a:latin typeface="Georgia" panose="02040502050405020303"/>
                <a:cs typeface="Georgia" panose="02040502050405020303"/>
              </a:rPr>
              <a:t> </a:t>
            </a:r>
            <a:r>
              <a:rPr sz="2800" spc="-5" dirty="0">
                <a:latin typeface="Georgia" panose="02040502050405020303"/>
                <a:cs typeface="Georgia" panose="02040502050405020303"/>
              </a:rPr>
              <a:t>annotations</a:t>
            </a:r>
            <a:r>
              <a:rPr sz="2800" spc="-15" dirty="0">
                <a:latin typeface="Georgia" panose="02040502050405020303"/>
                <a:cs typeface="Georgia" panose="02040502050405020303"/>
              </a:rPr>
              <a:t> </a:t>
            </a:r>
            <a:r>
              <a:rPr sz="2800" dirty="0">
                <a:latin typeface="Georgia" panose="02040502050405020303"/>
                <a:cs typeface="Georgia" panose="02040502050405020303"/>
              </a:rPr>
              <a:t>are</a:t>
            </a:r>
            <a:r>
              <a:rPr sz="2800" spc="-20" dirty="0">
                <a:latin typeface="Georgia" panose="02040502050405020303"/>
                <a:cs typeface="Georgia" panose="02040502050405020303"/>
              </a:rPr>
              <a:t> </a:t>
            </a:r>
            <a:r>
              <a:rPr sz="2800" spc="5" dirty="0">
                <a:latin typeface="Georgia" panose="02040502050405020303"/>
                <a:cs typeface="Georgia" panose="02040502050405020303"/>
              </a:rPr>
              <a:t>used</a:t>
            </a:r>
            <a:r>
              <a:rPr sz="2800" spc="-30" dirty="0">
                <a:latin typeface="Georgia" panose="02040502050405020303"/>
                <a:cs typeface="Georgia" panose="02040502050405020303"/>
              </a:rPr>
              <a:t> </a:t>
            </a:r>
            <a:r>
              <a:rPr sz="2800" dirty="0">
                <a:latin typeface="Georgia" panose="02040502050405020303"/>
                <a:cs typeface="Georgia" panose="02040502050405020303"/>
              </a:rPr>
              <a:t>on</a:t>
            </a:r>
            <a:r>
              <a:rPr sz="2800" spc="-5" dirty="0">
                <a:latin typeface="Georgia" panose="02040502050405020303"/>
                <a:cs typeface="Georgia" panose="02040502050405020303"/>
              </a:rPr>
              <a:t> </a:t>
            </a:r>
            <a:r>
              <a:rPr sz="2800" dirty="0">
                <a:latin typeface="Georgia" panose="02040502050405020303"/>
                <a:cs typeface="Georgia" panose="02040502050405020303"/>
              </a:rPr>
              <a:t>POJO</a:t>
            </a:r>
            <a:r>
              <a:rPr sz="2800" spc="-10" dirty="0">
                <a:latin typeface="Georgia" panose="02040502050405020303"/>
                <a:cs typeface="Georgia" panose="02040502050405020303"/>
              </a:rPr>
              <a:t> </a:t>
            </a:r>
            <a:r>
              <a:rPr sz="2800" dirty="0">
                <a:latin typeface="Georgia" panose="02040502050405020303"/>
                <a:cs typeface="Georgia" panose="02040502050405020303"/>
              </a:rPr>
              <a:t>classes</a:t>
            </a:r>
            <a:endParaRPr sz="2800">
              <a:latin typeface="Georgia" panose="02040502050405020303"/>
              <a:cs typeface="Georgia" panose="02040502050405020303"/>
            </a:endParaRPr>
          </a:p>
          <a:p>
            <a:pPr marL="268605" indent="-256540">
              <a:lnSpc>
                <a:spcPct val="100000"/>
              </a:lnSpc>
              <a:spcBef>
                <a:spcPts val="290"/>
              </a:spcBef>
              <a:buClr>
                <a:srgbClr val="A04CA3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 panose="02040502050405020303"/>
                <a:cs typeface="Georgia" panose="02040502050405020303"/>
              </a:rPr>
              <a:t>The</a:t>
            </a:r>
            <a:r>
              <a:rPr sz="2800" spc="-40" dirty="0">
                <a:latin typeface="Georgia" panose="02040502050405020303"/>
                <a:cs typeface="Georgia" panose="02040502050405020303"/>
              </a:rPr>
              <a:t> </a:t>
            </a:r>
            <a:r>
              <a:rPr sz="2800" spc="-5" dirty="0">
                <a:latin typeface="Georgia" panose="02040502050405020303"/>
                <a:cs typeface="Georgia" panose="02040502050405020303"/>
              </a:rPr>
              <a:t>default</a:t>
            </a:r>
            <a:r>
              <a:rPr sz="2800" spc="15" dirty="0">
                <a:latin typeface="Georgia" panose="02040502050405020303"/>
                <a:cs typeface="Georgia" panose="02040502050405020303"/>
              </a:rPr>
              <a:t> </a:t>
            </a:r>
            <a:r>
              <a:rPr sz="2800" dirty="0">
                <a:latin typeface="Georgia" panose="02040502050405020303"/>
                <a:cs typeface="Georgia" panose="02040502050405020303"/>
              </a:rPr>
              <a:t>component</a:t>
            </a:r>
            <a:r>
              <a:rPr sz="2800" spc="-55" dirty="0">
                <a:latin typeface="Georgia" panose="02040502050405020303"/>
                <a:cs typeface="Georgia" panose="02040502050405020303"/>
              </a:rPr>
              <a:t> </a:t>
            </a:r>
            <a:r>
              <a:rPr sz="2800" spc="-5" dirty="0">
                <a:latin typeface="Georgia" panose="02040502050405020303"/>
                <a:cs typeface="Georgia" panose="02040502050405020303"/>
              </a:rPr>
              <a:t>lifecycle</a:t>
            </a:r>
            <a:r>
              <a:rPr sz="2800" spc="-15" dirty="0">
                <a:latin typeface="Georgia" panose="02040502050405020303"/>
                <a:cs typeface="Georgia" panose="02040502050405020303"/>
              </a:rPr>
              <a:t> </a:t>
            </a:r>
            <a:r>
              <a:rPr sz="2800" spc="-5" dirty="0">
                <a:latin typeface="Georgia" panose="02040502050405020303"/>
                <a:cs typeface="Georgia" panose="02040502050405020303"/>
              </a:rPr>
              <a:t>is</a:t>
            </a:r>
            <a:r>
              <a:rPr sz="2800" spc="10" dirty="0">
                <a:latin typeface="Georgia" panose="02040502050405020303"/>
                <a:cs typeface="Georgia" panose="02040502050405020303"/>
              </a:rPr>
              <a:t> </a:t>
            </a:r>
            <a:r>
              <a:rPr sz="2800" dirty="0">
                <a:latin typeface="Georgia" panose="02040502050405020303"/>
                <a:cs typeface="Georgia" panose="02040502050405020303"/>
              </a:rPr>
              <a:t>per-request</a:t>
            </a:r>
            <a:endParaRPr sz="2800">
              <a:latin typeface="Georgia" panose="02040502050405020303"/>
              <a:cs typeface="Georgia" panose="02040502050405020303"/>
            </a:endParaRPr>
          </a:p>
          <a:p>
            <a:pPr marL="314325">
              <a:lnSpc>
                <a:spcPct val="100000"/>
              </a:lnSpc>
              <a:spcBef>
                <a:spcPts val="320"/>
              </a:spcBef>
              <a:tabLst>
                <a:tab pos="560705" algn="l"/>
              </a:tabLst>
            </a:pPr>
            <a:r>
              <a:rPr sz="26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▫	</a:t>
            </a:r>
            <a:r>
              <a:rPr sz="2600" spc="-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Same</a:t>
            </a:r>
            <a:r>
              <a:rPr sz="26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idea</a:t>
            </a:r>
            <a:r>
              <a:rPr sz="26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as @Stateless</a:t>
            </a:r>
            <a:r>
              <a:rPr sz="2600" spc="8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EJBs</a:t>
            </a:r>
            <a:endParaRPr sz="2600">
              <a:latin typeface="Georgia" panose="02040502050405020303"/>
              <a:cs typeface="Georgia" panose="02040502050405020303"/>
            </a:endParaRPr>
          </a:p>
          <a:p>
            <a:pPr marL="268605" marR="5080" indent="-256540">
              <a:lnSpc>
                <a:spcPct val="100000"/>
              </a:lnSpc>
              <a:spcBef>
                <a:spcPts val="280"/>
              </a:spcBef>
              <a:buClr>
                <a:srgbClr val="A04CA3"/>
              </a:buClr>
              <a:buChar char="•"/>
              <a:tabLst>
                <a:tab pos="269240" algn="l"/>
              </a:tabLst>
            </a:pPr>
            <a:r>
              <a:rPr sz="2800" dirty="0">
                <a:latin typeface="Georgia" panose="02040502050405020303"/>
                <a:cs typeface="Georgia" panose="02040502050405020303"/>
              </a:rPr>
              <a:t>Root resources </a:t>
            </a:r>
            <a:r>
              <a:rPr sz="2800" spc="-5" dirty="0">
                <a:latin typeface="Georgia" panose="02040502050405020303"/>
                <a:cs typeface="Georgia" panose="02040502050405020303"/>
              </a:rPr>
              <a:t>identified </a:t>
            </a:r>
            <a:r>
              <a:rPr sz="2800" dirty="0">
                <a:latin typeface="Georgia" panose="02040502050405020303"/>
                <a:cs typeface="Georgia" panose="02040502050405020303"/>
              </a:rPr>
              <a:t>via @Path </a:t>
            </a:r>
            <a:r>
              <a:rPr sz="2800" spc="-5" dirty="0">
                <a:latin typeface="Georgia" panose="02040502050405020303"/>
                <a:cs typeface="Georgia" panose="02040502050405020303"/>
              </a:rPr>
              <a:t>annotation </a:t>
            </a:r>
            <a:r>
              <a:rPr sz="2800" spc="-665" dirty="0">
                <a:latin typeface="Georgia" panose="02040502050405020303"/>
                <a:cs typeface="Georgia" panose="02040502050405020303"/>
              </a:rPr>
              <a:t> </a:t>
            </a:r>
            <a:r>
              <a:rPr sz="2800" dirty="0">
                <a:latin typeface="Georgia" panose="02040502050405020303"/>
                <a:cs typeface="Georgia" panose="02040502050405020303"/>
              </a:rPr>
              <a:t>on</a:t>
            </a:r>
            <a:r>
              <a:rPr sz="2800" spc="-40" dirty="0">
                <a:latin typeface="Georgia" panose="02040502050405020303"/>
                <a:cs typeface="Georgia" panose="02040502050405020303"/>
              </a:rPr>
              <a:t> </a:t>
            </a:r>
            <a:r>
              <a:rPr sz="2800" dirty="0">
                <a:latin typeface="Georgia" panose="02040502050405020303"/>
                <a:cs typeface="Georgia" panose="02040502050405020303"/>
              </a:rPr>
              <a:t>class</a:t>
            </a:r>
            <a:endParaRPr sz="28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57200" y="826008"/>
            <a:ext cx="9143999" cy="8534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57200" y="457200"/>
            <a:ext cx="9144000" cy="628015"/>
            <a:chOff x="457200" y="457200"/>
            <a:chExt cx="9144000" cy="628015"/>
          </a:xfrm>
        </p:grpSpPr>
        <p:sp>
          <p:nvSpPr>
            <p:cNvPr id="4" name="object 4"/>
            <p:cNvSpPr/>
            <p:nvPr/>
          </p:nvSpPr>
          <p:spPr>
            <a:xfrm>
              <a:off x="457200" y="457200"/>
              <a:ext cx="9144000" cy="311150"/>
            </a:xfrm>
            <a:custGeom>
              <a:avLst/>
              <a:gdLst/>
              <a:ahLst/>
              <a:cxnLst/>
              <a:rect l="l" t="t" r="r" b="b"/>
              <a:pathLst>
                <a:path w="9144000" h="311150">
                  <a:moveTo>
                    <a:pt x="9143999" y="310895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310895"/>
                  </a:lnTo>
                  <a:lnTo>
                    <a:pt x="9143999" y="310895"/>
                  </a:lnTo>
                  <a:close/>
                </a:path>
              </a:pathLst>
            </a:custGeom>
            <a:solidFill>
              <a:srgbClr val="41435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57200" y="768095"/>
              <a:ext cx="9144000" cy="143510"/>
            </a:xfrm>
            <a:custGeom>
              <a:avLst/>
              <a:gdLst/>
              <a:ahLst/>
              <a:cxnLst/>
              <a:rect l="l" t="t" r="r" b="b"/>
              <a:pathLst>
                <a:path w="9144000" h="143509">
                  <a:moveTo>
                    <a:pt x="9144000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5410200" y="91440"/>
                  </a:lnTo>
                  <a:lnTo>
                    <a:pt x="5410200" y="143256"/>
                  </a:lnTo>
                  <a:lnTo>
                    <a:pt x="9144000" y="143256"/>
                  </a:lnTo>
                  <a:lnTo>
                    <a:pt x="9144000" y="91440"/>
                  </a:lnTo>
                  <a:lnTo>
                    <a:pt x="9144000" y="5181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27F8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67400" y="899159"/>
              <a:ext cx="3733799" cy="17983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867400" y="957084"/>
              <a:ext cx="3566160" cy="128270"/>
            </a:xfrm>
            <a:custGeom>
              <a:avLst/>
              <a:gdLst/>
              <a:ahLst/>
              <a:cxnLst/>
              <a:rect l="l" t="t" r="r" b="b"/>
              <a:pathLst>
                <a:path w="3566159" h="128269">
                  <a:moveTo>
                    <a:pt x="3063240" y="0"/>
                  </a:moveTo>
                  <a:lnTo>
                    <a:pt x="3060700" y="0"/>
                  </a:lnTo>
                  <a:lnTo>
                    <a:pt x="0" y="0"/>
                  </a:lnTo>
                  <a:lnTo>
                    <a:pt x="0" y="27432"/>
                  </a:lnTo>
                  <a:lnTo>
                    <a:pt x="3060700" y="27432"/>
                  </a:lnTo>
                  <a:lnTo>
                    <a:pt x="3060700" y="25654"/>
                  </a:lnTo>
                  <a:lnTo>
                    <a:pt x="3063240" y="25654"/>
                  </a:lnTo>
                  <a:lnTo>
                    <a:pt x="3063240" y="0"/>
                  </a:lnTo>
                  <a:close/>
                </a:path>
                <a:path w="3566159" h="128269">
                  <a:moveTo>
                    <a:pt x="3566160" y="94475"/>
                  </a:moveTo>
                  <a:lnTo>
                    <a:pt x="3563112" y="91427"/>
                  </a:lnTo>
                  <a:lnTo>
                    <a:pt x="1969008" y="91427"/>
                  </a:lnTo>
                  <a:lnTo>
                    <a:pt x="1965960" y="94475"/>
                  </a:lnTo>
                  <a:lnTo>
                    <a:pt x="1965960" y="97523"/>
                  </a:lnTo>
                  <a:lnTo>
                    <a:pt x="1965960" y="124955"/>
                  </a:lnTo>
                  <a:lnTo>
                    <a:pt x="1969008" y="128003"/>
                  </a:lnTo>
                  <a:lnTo>
                    <a:pt x="3563112" y="128003"/>
                  </a:lnTo>
                  <a:lnTo>
                    <a:pt x="3566160" y="124955"/>
                  </a:lnTo>
                  <a:lnTo>
                    <a:pt x="3566160" y="944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32976" y="457200"/>
              <a:ext cx="268223" cy="621791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93140" y="1800861"/>
            <a:ext cx="158178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>
                <a:solidFill>
                  <a:srgbClr val="414355"/>
                </a:solidFill>
              </a:rPr>
              <a:t>JAX-RS</a:t>
            </a:r>
            <a:endParaRPr sz="4000"/>
          </a:p>
        </p:txBody>
      </p:sp>
      <p:sp>
        <p:nvSpPr>
          <p:cNvPr id="10" name="object 10"/>
          <p:cNvSpPr txBox="1"/>
          <p:nvPr/>
        </p:nvSpPr>
        <p:spPr>
          <a:xfrm>
            <a:off x="999236" y="2642110"/>
            <a:ext cx="6990080" cy="2522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@Path(“/orders”)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2050"/>
              </a:lnSpc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public</a:t>
            </a:r>
            <a:r>
              <a:rPr sz="1800" b="1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class</a:t>
            </a:r>
            <a:r>
              <a:rPr sz="1800" b="1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OrderService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 {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Courier New" panose="02070309020205020404"/>
              <a:cs typeface="Courier New" panose="02070309020205020404"/>
            </a:endParaRPr>
          </a:p>
          <a:p>
            <a:pPr marL="424180" marR="3830320">
              <a:lnSpc>
                <a:spcPts val="1940"/>
              </a:lnSpc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@Pa</a:t>
            </a:r>
            <a:r>
              <a:rPr sz="1800" b="1" spc="-30" dirty="0">
                <a:latin typeface="Courier New" panose="02070309020205020404"/>
                <a:cs typeface="Courier New" panose="02070309020205020404"/>
              </a:rPr>
              <a:t>t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h(“/</a:t>
            </a:r>
            <a:r>
              <a:rPr sz="1800" b="1" spc="-3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ord</a:t>
            </a:r>
            <a:r>
              <a:rPr sz="1800" b="1" spc="-30" dirty="0">
                <a:latin typeface="Courier New" panose="02070309020205020404"/>
                <a:cs typeface="Courier New" panose="02070309020205020404"/>
              </a:rPr>
              <a:t>e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r-id</a:t>
            </a:r>
            <a:r>
              <a:rPr sz="1800" b="1" spc="-30" dirty="0">
                <a:latin typeface="Courier New" panose="02070309020205020404"/>
                <a:cs typeface="Courier New" panose="02070309020205020404"/>
              </a:rPr>
              <a:t>}”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) 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@GET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424180">
              <a:lnSpc>
                <a:spcPts val="1810"/>
              </a:lnSpc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@ProduceMime(“application/xml”)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424180">
              <a:lnSpc>
                <a:spcPts val="1945"/>
              </a:lnSpc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String</a:t>
            </a:r>
            <a:r>
              <a:rPr sz="1800" b="1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getOrder(@PathParam(“order-id”)</a:t>
            </a:r>
            <a:r>
              <a:rPr sz="1800" b="1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20" dirty="0">
                <a:latin typeface="Courier New" panose="02070309020205020404"/>
                <a:cs typeface="Courier New" panose="02070309020205020404"/>
              </a:rPr>
              <a:t>int</a:t>
            </a:r>
            <a:r>
              <a:rPr sz="1800" b="1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id)</a:t>
            </a:r>
            <a:r>
              <a:rPr sz="1800" b="1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561340">
              <a:lnSpc>
                <a:spcPts val="1945"/>
              </a:lnSpc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…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424180">
              <a:lnSpc>
                <a:spcPts val="1945"/>
              </a:lnSpc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2050"/>
              </a:lnSpc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332976" y="457200"/>
            <a:ext cx="268223" cy="62179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40" y="1800861"/>
            <a:ext cx="542099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5" dirty="0">
                <a:solidFill>
                  <a:srgbClr val="414355"/>
                </a:solidFill>
              </a:rPr>
              <a:t>Default</a:t>
            </a:r>
            <a:r>
              <a:rPr sz="4000" spc="-80" dirty="0">
                <a:solidFill>
                  <a:srgbClr val="414355"/>
                </a:solidFill>
              </a:rPr>
              <a:t> </a:t>
            </a:r>
            <a:r>
              <a:rPr sz="4000" spc="-20" dirty="0">
                <a:solidFill>
                  <a:srgbClr val="414355"/>
                </a:solidFill>
              </a:rPr>
              <a:t>Response </a:t>
            </a:r>
            <a:r>
              <a:rPr sz="4000" dirty="0">
                <a:solidFill>
                  <a:srgbClr val="414355"/>
                </a:solidFill>
              </a:rPr>
              <a:t>Codes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102868" y="2685849"/>
            <a:ext cx="7010400" cy="226377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435"/>
              </a:spcBef>
              <a:buClr>
                <a:srgbClr val="A04CA3"/>
              </a:buClr>
              <a:buChar char="•"/>
              <a:tabLst>
                <a:tab pos="269240" algn="l"/>
              </a:tabLst>
            </a:pPr>
            <a:r>
              <a:rPr sz="2800" dirty="0">
                <a:latin typeface="Georgia" panose="02040502050405020303"/>
                <a:cs typeface="Georgia" panose="02040502050405020303"/>
              </a:rPr>
              <a:t>GET</a:t>
            </a:r>
            <a:r>
              <a:rPr sz="2800" spc="-65" dirty="0">
                <a:latin typeface="Georgia" panose="02040502050405020303"/>
                <a:cs typeface="Georgia" panose="02040502050405020303"/>
              </a:rPr>
              <a:t> </a:t>
            </a:r>
            <a:r>
              <a:rPr sz="2800" dirty="0">
                <a:latin typeface="Georgia" panose="02040502050405020303"/>
                <a:cs typeface="Georgia" panose="02040502050405020303"/>
              </a:rPr>
              <a:t>and</a:t>
            </a:r>
            <a:r>
              <a:rPr sz="2800" spc="-35" dirty="0">
                <a:latin typeface="Georgia" panose="02040502050405020303"/>
                <a:cs typeface="Georgia" panose="02040502050405020303"/>
              </a:rPr>
              <a:t> </a:t>
            </a:r>
            <a:r>
              <a:rPr sz="2800" spc="-5" dirty="0">
                <a:latin typeface="Georgia" panose="02040502050405020303"/>
                <a:cs typeface="Georgia" panose="02040502050405020303"/>
              </a:rPr>
              <a:t>PUT</a:t>
            </a:r>
            <a:endParaRPr sz="2800">
              <a:latin typeface="Georgia" panose="02040502050405020303"/>
              <a:cs typeface="Georgia" panose="02040502050405020303"/>
            </a:endParaRPr>
          </a:p>
          <a:p>
            <a:pPr marL="314325">
              <a:lnSpc>
                <a:spcPct val="100000"/>
              </a:lnSpc>
              <a:spcBef>
                <a:spcPts val="295"/>
              </a:spcBef>
              <a:tabLst>
                <a:tab pos="560705" algn="l"/>
              </a:tabLst>
            </a:pPr>
            <a:r>
              <a:rPr sz="26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▫	</a:t>
            </a:r>
            <a:r>
              <a:rPr sz="2600" spc="-1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200</a:t>
            </a:r>
            <a:r>
              <a:rPr sz="2600" spc="-2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(OK)</a:t>
            </a:r>
            <a:endParaRPr sz="2600">
              <a:latin typeface="Georgia" panose="02040502050405020303"/>
              <a:cs typeface="Georgia" panose="02040502050405020303"/>
            </a:endParaRPr>
          </a:p>
          <a:p>
            <a:pPr marL="268605" indent="-256540">
              <a:lnSpc>
                <a:spcPct val="100000"/>
              </a:lnSpc>
              <a:spcBef>
                <a:spcPts val="305"/>
              </a:spcBef>
              <a:buClr>
                <a:srgbClr val="A04CA3"/>
              </a:buClr>
              <a:buChar char="•"/>
              <a:tabLst>
                <a:tab pos="269240" algn="l"/>
              </a:tabLst>
            </a:pPr>
            <a:r>
              <a:rPr sz="2800" dirty="0">
                <a:latin typeface="Georgia" panose="02040502050405020303"/>
                <a:cs typeface="Georgia" panose="02040502050405020303"/>
              </a:rPr>
              <a:t>DELETE</a:t>
            </a:r>
            <a:r>
              <a:rPr sz="2800" spc="-90" dirty="0">
                <a:latin typeface="Georgia" panose="02040502050405020303"/>
                <a:cs typeface="Georgia" panose="02040502050405020303"/>
              </a:rPr>
              <a:t> </a:t>
            </a:r>
            <a:r>
              <a:rPr sz="2800" dirty="0">
                <a:latin typeface="Georgia" panose="02040502050405020303"/>
                <a:cs typeface="Georgia" panose="02040502050405020303"/>
              </a:rPr>
              <a:t>and</a:t>
            </a:r>
            <a:r>
              <a:rPr sz="2800" spc="-30" dirty="0">
                <a:latin typeface="Georgia" panose="02040502050405020303"/>
                <a:cs typeface="Georgia" panose="02040502050405020303"/>
              </a:rPr>
              <a:t> </a:t>
            </a:r>
            <a:r>
              <a:rPr sz="2800" dirty="0">
                <a:latin typeface="Georgia" panose="02040502050405020303"/>
                <a:cs typeface="Georgia" panose="02040502050405020303"/>
              </a:rPr>
              <a:t>POST</a:t>
            </a:r>
            <a:endParaRPr sz="2800">
              <a:latin typeface="Georgia" panose="02040502050405020303"/>
              <a:cs typeface="Georgia" panose="02040502050405020303"/>
            </a:endParaRPr>
          </a:p>
          <a:p>
            <a:pPr marL="314325">
              <a:lnSpc>
                <a:spcPct val="100000"/>
              </a:lnSpc>
              <a:spcBef>
                <a:spcPts val="295"/>
              </a:spcBef>
              <a:tabLst>
                <a:tab pos="560705" algn="l"/>
              </a:tabLst>
            </a:pPr>
            <a:r>
              <a:rPr sz="26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▫	</a:t>
            </a:r>
            <a:r>
              <a:rPr sz="2600" spc="-1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200</a:t>
            </a:r>
            <a:r>
              <a:rPr sz="2600" spc="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(OK)</a:t>
            </a:r>
            <a:r>
              <a:rPr sz="26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if</a:t>
            </a:r>
            <a:r>
              <a:rPr sz="2600" spc="-1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content</a:t>
            </a:r>
            <a:r>
              <a:rPr sz="2600" spc="3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sent</a:t>
            </a:r>
            <a:r>
              <a:rPr sz="2600" spc="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spc="-1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back</a:t>
            </a:r>
            <a:r>
              <a:rPr sz="2600" spc="1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with response</a:t>
            </a:r>
            <a:endParaRPr sz="2600">
              <a:latin typeface="Georgia" panose="02040502050405020303"/>
              <a:cs typeface="Georgia" panose="02040502050405020303"/>
            </a:endParaRPr>
          </a:p>
          <a:p>
            <a:pPr marL="314325">
              <a:lnSpc>
                <a:spcPct val="100000"/>
              </a:lnSpc>
              <a:spcBef>
                <a:spcPts val="310"/>
              </a:spcBef>
              <a:tabLst>
                <a:tab pos="560705" algn="l"/>
              </a:tabLst>
            </a:pPr>
            <a:r>
              <a:rPr sz="26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▫	</a:t>
            </a:r>
            <a:r>
              <a:rPr sz="2600" spc="-1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204</a:t>
            </a:r>
            <a:r>
              <a:rPr sz="2600" spc="1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(NO</a:t>
            </a:r>
            <a:r>
              <a:rPr sz="2600" spc="-1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CONTENT)</a:t>
            </a:r>
            <a:r>
              <a:rPr sz="2600" spc="5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if</a:t>
            </a:r>
            <a:r>
              <a:rPr sz="2600" spc="1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no</a:t>
            </a:r>
            <a:r>
              <a:rPr sz="2600" spc="-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content</a:t>
            </a:r>
            <a:r>
              <a:rPr sz="2600" spc="3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sent</a:t>
            </a:r>
            <a:r>
              <a:rPr sz="2600" spc="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spc="-1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back</a:t>
            </a:r>
            <a:endParaRPr sz="26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332976" y="457200"/>
            <a:ext cx="268223" cy="62179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1133348"/>
            <a:ext cx="3796029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20" dirty="0">
                <a:solidFill>
                  <a:srgbClr val="414355"/>
                </a:solidFill>
              </a:rPr>
              <a:t>Response</a:t>
            </a:r>
            <a:r>
              <a:rPr sz="4000" spc="-105" dirty="0">
                <a:solidFill>
                  <a:srgbClr val="414355"/>
                </a:solidFill>
              </a:rPr>
              <a:t> </a:t>
            </a:r>
            <a:r>
              <a:rPr sz="4000" dirty="0">
                <a:solidFill>
                  <a:srgbClr val="414355"/>
                </a:solidFill>
              </a:rPr>
              <a:t>Object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898652" y="1854530"/>
            <a:ext cx="7719695" cy="407162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410"/>
              </a:spcBef>
              <a:buClr>
                <a:srgbClr val="A04CA3"/>
              </a:buClr>
              <a:buChar char="•"/>
              <a:tabLst>
                <a:tab pos="269240" algn="l"/>
              </a:tabLst>
            </a:pPr>
            <a:r>
              <a:rPr sz="2600" spc="-10" dirty="0">
                <a:latin typeface="Georgia" panose="02040502050405020303"/>
                <a:cs typeface="Georgia" panose="02040502050405020303"/>
              </a:rPr>
              <a:t>JAX-RS</a:t>
            </a:r>
            <a:r>
              <a:rPr sz="2600" spc="25" dirty="0"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latin typeface="Georgia" panose="02040502050405020303"/>
                <a:cs typeface="Georgia" panose="02040502050405020303"/>
              </a:rPr>
              <a:t>has</a:t>
            </a:r>
            <a:r>
              <a:rPr sz="2600" spc="20" dirty="0">
                <a:latin typeface="Georgia" panose="02040502050405020303"/>
                <a:cs typeface="Georgia" panose="02040502050405020303"/>
              </a:rPr>
              <a:t> </a:t>
            </a:r>
            <a:r>
              <a:rPr sz="2600" spc="-5" dirty="0">
                <a:latin typeface="Georgia" panose="02040502050405020303"/>
                <a:cs typeface="Georgia" panose="02040502050405020303"/>
              </a:rPr>
              <a:t>a</a:t>
            </a:r>
            <a:r>
              <a:rPr sz="2600" spc="-20" dirty="0">
                <a:latin typeface="Georgia" panose="02040502050405020303"/>
                <a:cs typeface="Georgia" panose="02040502050405020303"/>
              </a:rPr>
              <a:t> </a:t>
            </a:r>
            <a:r>
              <a:rPr sz="2600" spc="-5" dirty="0">
                <a:latin typeface="Georgia" panose="02040502050405020303"/>
                <a:cs typeface="Georgia" panose="02040502050405020303"/>
              </a:rPr>
              <a:t>Response</a:t>
            </a:r>
            <a:r>
              <a:rPr sz="2600" spc="30" dirty="0"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latin typeface="Georgia" panose="02040502050405020303"/>
                <a:cs typeface="Georgia" panose="02040502050405020303"/>
              </a:rPr>
              <a:t>and</a:t>
            </a:r>
            <a:r>
              <a:rPr sz="2600" spc="-5" dirty="0">
                <a:latin typeface="Georgia" panose="02040502050405020303"/>
                <a:cs typeface="Georgia" panose="02040502050405020303"/>
              </a:rPr>
              <a:t> ResponseBuilder</a:t>
            </a:r>
            <a:r>
              <a:rPr sz="2600" spc="55" dirty="0"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latin typeface="Georgia" panose="02040502050405020303"/>
                <a:cs typeface="Georgia" panose="02040502050405020303"/>
              </a:rPr>
              <a:t>class</a:t>
            </a:r>
            <a:endParaRPr sz="2600">
              <a:latin typeface="Georgia" panose="02040502050405020303"/>
              <a:cs typeface="Georgia" panose="02040502050405020303"/>
            </a:endParaRPr>
          </a:p>
          <a:p>
            <a:pPr marL="314325">
              <a:lnSpc>
                <a:spcPct val="100000"/>
              </a:lnSpc>
              <a:spcBef>
                <a:spcPts val="300"/>
              </a:spcBef>
              <a:tabLst>
                <a:tab pos="560705" algn="l"/>
              </a:tabLst>
            </a:pPr>
            <a:r>
              <a:rPr sz="24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▫	</a:t>
            </a:r>
            <a:r>
              <a:rPr sz="24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Customize</a:t>
            </a:r>
            <a:r>
              <a:rPr sz="2400" spc="-6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response</a:t>
            </a:r>
            <a:r>
              <a:rPr sz="2400" spc="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spc="-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code</a:t>
            </a:r>
            <a:endParaRPr sz="2400">
              <a:latin typeface="Georgia" panose="02040502050405020303"/>
              <a:cs typeface="Georgia" panose="02040502050405020303"/>
            </a:endParaRPr>
          </a:p>
          <a:p>
            <a:pPr marL="314325">
              <a:lnSpc>
                <a:spcPct val="100000"/>
              </a:lnSpc>
              <a:spcBef>
                <a:spcPts val="310"/>
              </a:spcBef>
              <a:tabLst>
                <a:tab pos="560705" algn="l"/>
              </a:tabLst>
            </a:pPr>
            <a:r>
              <a:rPr sz="24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▫	</a:t>
            </a:r>
            <a:r>
              <a:rPr sz="2400" spc="-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Specify</a:t>
            </a:r>
            <a:r>
              <a:rPr sz="2400" spc="-1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spc="-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specific</a:t>
            </a:r>
            <a:r>
              <a:rPr sz="2400" spc="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response</a:t>
            </a:r>
            <a:r>
              <a:rPr sz="2400" spc="3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spc="-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headers</a:t>
            </a:r>
            <a:endParaRPr sz="2400">
              <a:latin typeface="Georgia" panose="02040502050405020303"/>
              <a:cs typeface="Georgia" panose="02040502050405020303"/>
            </a:endParaRPr>
          </a:p>
          <a:p>
            <a:pPr marL="314325">
              <a:lnSpc>
                <a:spcPct val="100000"/>
              </a:lnSpc>
              <a:spcBef>
                <a:spcPts val="290"/>
              </a:spcBef>
              <a:tabLst>
                <a:tab pos="560705" algn="l"/>
              </a:tabLst>
            </a:pPr>
            <a:r>
              <a:rPr sz="24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▫	</a:t>
            </a:r>
            <a:r>
              <a:rPr sz="2400" spc="-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Specify</a:t>
            </a:r>
            <a:r>
              <a:rPr sz="2400" spc="-2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spc="-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redirect</a:t>
            </a:r>
            <a:r>
              <a:rPr sz="2400" spc="2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URLs</a:t>
            </a:r>
            <a:endParaRPr sz="2400">
              <a:latin typeface="Georgia" panose="02040502050405020303"/>
              <a:cs typeface="Georgia" panose="02040502050405020303"/>
            </a:endParaRPr>
          </a:p>
          <a:p>
            <a:pPr marL="314325">
              <a:lnSpc>
                <a:spcPct val="100000"/>
              </a:lnSpc>
              <a:spcBef>
                <a:spcPts val="310"/>
              </a:spcBef>
              <a:tabLst>
                <a:tab pos="560705" algn="l"/>
              </a:tabLst>
            </a:pPr>
            <a:r>
              <a:rPr sz="24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▫	Work</a:t>
            </a:r>
            <a:r>
              <a:rPr sz="2400" spc="-6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with</a:t>
            </a:r>
            <a:r>
              <a:rPr sz="2400" spc="-2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variants</a:t>
            </a:r>
            <a:endParaRPr sz="2400">
              <a:latin typeface="Georgia" panose="02040502050405020303"/>
              <a:cs typeface="Georgia" panose="02040502050405020303"/>
            </a:endParaRPr>
          </a:p>
          <a:p>
            <a:pPr marL="256540">
              <a:lnSpc>
                <a:spcPts val="2050"/>
              </a:lnSpc>
              <a:spcBef>
                <a:spcPts val="1870"/>
              </a:spcBef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@GET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256540">
              <a:lnSpc>
                <a:spcPts val="1945"/>
              </a:lnSpc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Response</a:t>
            </a:r>
            <a:r>
              <a:rPr sz="1800" b="1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getOrder()</a:t>
            </a:r>
            <a:r>
              <a:rPr sz="1800" b="1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668020" marR="627380">
              <a:lnSpc>
                <a:spcPts val="1940"/>
              </a:lnSpc>
              <a:spcBef>
                <a:spcPts val="140"/>
              </a:spcBef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ResponseBuilder builder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= Response.status(200); </a:t>
            </a:r>
            <a:r>
              <a:rPr sz="1800" b="1" spc="-10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builder.type(“text/xml”)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668020" marR="1447800" indent="956945">
              <a:lnSpc>
                <a:spcPts val="1940"/>
              </a:lnSpc>
              <a:spcBef>
                <a:spcPts val="10"/>
              </a:spcBef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.header(“custom-header”,</a:t>
            </a:r>
            <a:r>
              <a:rPr sz="1800" b="1" spc="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“33333”); </a:t>
            </a:r>
            <a:r>
              <a:rPr sz="1800" b="1" spc="-106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return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 builder.build();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256540">
              <a:lnSpc>
                <a:spcPts val="1920"/>
              </a:lnSpc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332976" y="457200"/>
            <a:ext cx="268223" cy="62179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9028" y="1346709"/>
            <a:ext cx="580517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5" dirty="0">
                <a:solidFill>
                  <a:srgbClr val="414355"/>
                </a:solidFill>
              </a:rPr>
              <a:t>RESTful</a:t>
            </a:r>
            <a:r>
              <a:rPr sz="4000" spc="-50" dirty="0">
                <a:solidFill>
                  <a:srgbClr val="414355"/>
                </a:solidFill>
              </a:rPr>
              <a:t> </a:t>
            </a:r>
            <a:r>
              <a:rPr sz="4000" dirty="0">
                <a:solidFill>
                  <a:srgbClr val="414355"/>
                </a:solidFill>
              </a:rPr>
              <a:t>Service</a:t>
            </a:r>
            <a:r>
              <a:rPr sz="4000" spc="-75" dirty="0">
                <a:solidFill>
                  <a:srgbClr val="414355"/>
                </a:solidFill>
              </a:rPr>
              <a:t> </a:t>
            </a:r>
            <a:r>
              <a:rPr sz="4000" dirty="0">
                <a:solidFill>
                  <a:srgbClr val="414355"/>
                </a:solidFill>
              </a:rPr>
              <a:t>Example:</a:t>
            </a:r>
            <a:endParaRPr sz="40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5191" y="2231135"/>
            <a:ext cx="7141464" cy="461772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332976" y="457200"/>
            <a:ext cx="268223" cy="62179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5604" y="1206500"/>
            <a:ext cx="6553834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5" dirty="0">
                <a:solidFill>
                  <a:srgbClr val="414355"/>
                </a:solidFill>
              </a:rPr>
              <a:t>java.net.URL</a:t>
            </a:r>
            <a:r>
              <a:rPr sz="4000" spc="-190" dirty="0">
                <a:solidFill>
                  <a:srgbClr val="414355"/>
                </a:solidFill>
              </a:rPr>
              <a:t> </a:t>
            </a:r>
            <a:r>
              <a:rPr sz="4000" spc="-5" dirty="0">
                <a:solidFill>
                  <a:srgbClr val="414355"/>
                </a:solidFill>
              </a:rPr>
              <a:t>RESTful</a:t>
            </a:r>
            <a:r>
              <a:rPr sz="4000" spc="-10" dirty="0">
                <a:solidFill>
                  <a:srgbClr val="414355"/>
                </a:solidFill>
              </a:rPr>
              <a:t> </a:t>
            </a:r>
            <a:r>
              <a:rPr sz="4000" spc="-5" dirty="0">
                <a:solidFill>
                  <a:srgbClr val="414355"/>
                </a:solidFill>
              </a:rPr>
              <a:t>Client:</a:t>
            </a:r>
            <a:endParaRPr sz="40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2327" y="1944623"/>
            <a:ext cx="6144767" cy="513283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332976" y="457200"/>
            <a:ext cx="268223" cy="62179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1133348"/>
            <a:ext cx="315023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5" dirty="0">
                <a:solidFill>
                  <a:srgbClr val="414355"/>
                </a:solidFill>
              </a:rPr>
              <a:t>What</a:t>
            </a:r>
            <a:r>
              <a:rPr sz="4000" spc="-70" dirty="0">
                <a:solidFill>
                  <a:srgbClr val="414355"/>
                </a:solidFill>
              </a:rPr>
              <a:t> </a:t>
            </a:r>
            <a:r>
              <a:rPr sz="4000" spc="5" dirty="0">
                <a:solidFill>
                  <a:srgbClr val="414355"/>
                </a:solidFill>
              </a:rPr>
              <a:t>is</a:t>
            </a:r>
            <a:r>
              <a:rPr sz="4000" spc="-50" dirty="0">
                <a:solidFill>
                  <a:srgbClr val="414355"/>
                </a:solidFill>
              </a:rPr>
              <a:t> </a:t>
            </a:r>
            <a:r>
              <a:rPr sz="4000" spc="-5" dirty="0">
                <a:solidFill>
                  <a:srgbClr val="414355"/>
                </a:solidFill>
              </a:rPr>
              <a:t>REST?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898652" y="1907541"/>
            <a:ext cx="7237730" cy="40335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68605" indent="-256540">
              <a:lnSpc>
                <a:spcPts val="2330"/>
              </a:lnSpc>
              <a:spcBef>
                <a:spcPts val="90"/>
              </a:spcBef>
              <a:buClr>
                <a:srgbClr val="A04CA3"/>
              </a:buClr>
              <a:buChar char="•"/>
              <a:tabLst>
                <a:tab pos="268605" algn="l"/>
                <a:tab pos="269240" algn="l"/>
              </a:tabLst>
            </a:pPr>
            <a:r>
              <a:rPr sz="2000" spc="-10" dirty="0">
                <a:latin typeface="Georgia" panose="02040502050405020303"/>
                <a:cs typeface="Georgia" panose="02040502050405020303"/>
              </a:rPr>
              <a:t>REpresentational</a:t>
            </a:r>
            <a:r>
              <a:rPr sz="2000" spc="40" dirty="0">
                <a:latin typeface="Georgia" panose="02040502050405020303"/>
                <a:cs typeface="Georgia" panose="02040502050405020303"/>
              </a:rPr>
              <a:t> </a:t>
            </a:r>
            <a:r>
              <a:rPr sz="2000" dirty="0">
                <a:latin typeface="Georgia" panose="02040502050405020303"/>
                <a:cs typeface="Georgia" panose="02040502050405020303"/>
              </a:rPr>
              <a:t>State</a:t>
            </a:r>
            <a:r>
              <a:rPr sz="2000" spc="-15" dirty="0">
                <a:latin typeface="Georgia" panose="02040502050405020303"/>
                <a:cs typeface="Georgia" panose="02040502050405020303"/>
              </a:rPr>
              <a:t> </a:t>
            </a:r>
            <a:r>
              <a:rPr sz="2000" spc="-10" dirty="0">
                <a:latin typeface="Georgia" panose="02040502050405020303"/>
                <a:cs typeface="Georgia" panose="02040502050405020303"/>
              </a:rPr>
              <a:t>Transfer</a:t>
            </a:r>
            <a:endParaRPr sz="2000">
              <a:latin typeface="Georgia" panose="02040502050405020303"/>
              <a:cs typeface="Georgia" panose="02040502050405020303"/>
            </a:endParaRPr>
          </a:p>
          <a:p>
            <a:pPr marL="314325">
              <a:lnSpc>
                <a:spcPts val="2030"/>
              </a:lnSpc>
              <a:tabLst>
                <a:tab pos="560705" algn="l"/>
              </a:tabLst>
            </a:pPr>
            <a:r>
              <a:rPr sz="18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▫	PhD</a:t>
            </a:r>
            <a:r>
              <a:rPr sz="1800" spc="-5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by</a:t>
            </a:r>
            <a:r>
              <a:rPr sz="1800" spc="-2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Roy</a:t>
            </a:r>
            <a:r>
              <a:rPr sz="1800" spc="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Fielding</a:t>
            </a:r>
            <a:endParaRPr sz="1800">
              <a:latin typeface="Georgia" panose="02040502050405020303"/>
              <a:cs typeface="Georgia" panose="02040502050405020303"/>
            </a:endParaRPr>
          </a:p>
          <a:p>
            <a:pPr marL="314325">
              <a:lnSpc>
                <a:spcPts val="2030"/>
              </a:lnSpc>
              <a:tabLst>
                <a:tab pos="560705" algn="l"/>
              </a:tabLst>
            </a:pPr>
            <a:r>
              <a:rPr sz="18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▫	</a:t>
            </a:r>
            <a:r>
              <a:rPr sz="18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The</a:t>
            </a:r>
            <a:r>
              <a:rPr sz="1800" spc="-2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Web</a:t>
            </a:r>
            <a:r>
              <a:rPr sz="1800" spc="2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is</a:t>
            </a:r>
            <a:r>
              <a:rPr sz="1800" spc="-2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the</a:t>
            </a:r>
            <a:r>
              <a:rPr sz="1800" spc="-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most</a:t>
            </a:r>
            <a:r>
              <a:rPr sz="1800" spc="4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00" spc="-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successful</a:t>
            </a:r>
            <a:r>
              <a:rPr sz="1800" spc="3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application</a:t>
            </a:r>
            <a:r>
              <a:rPr sz="1800" spc="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00" spc="-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on</a:t>
            </a:r>
            <a:r>
              <a:rPr sz="1800" spc="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the</a:t>
            </a:r>
            <a:r>
              <a:rPr sz="1800" spc="2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Internet</a:t>
            </a:r>
            <a:endParaRPr sz="1800">
              <a:latin typeface="Georgia" panose="02040502050405020303"/>
              <a:cs typeface="Georgia" panose="02040502050405020303"/>
            </a:endParaRPr>
          </a:p>
          <a:p>
            <a:pPr marL="314325">
              <a:lnSpc>
                <a:spcPts val="2000"/>
              </a:lnSpc>
              <a:tabLst>
                <a:tab pos="560705" algn="l"/>
              </a:tabLst>
            </a:pPr>
            <a:r>
              <a:rPr sz="18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▫	What</a:t>
            </a:r>
            <a:r>
              <a:rPr sz="1800" spc="-3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makes</a:t>
            </a:r>
            <a:r>
              <a:rPr sz="18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the</a:t>
            </a:r>
            <a:r>
              <a:rPr sz="18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Web</a:t>
            </a:r>
            <a:r>
              <a:rPr sz="1800" spc="-1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00" spc="-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so</a:t>
            </a:r>
            <a:r>
              <a:rPr sz="1800" spc="2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00" spc="-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successful?</a:t>
            </a:r>
            <a:endParaRPr sz="1800">
              <a:latin typeface="Georgia" panose="02040502050405020303"/>
              <a:cs typeface="Georgia" panose="02040502050405020303"/>
            </a:endParaRPr>
          </a:p>
          <a:p>
            <a:pPr marL="268605" indent="-255905">
              <a:lnSpc>
                <a:spcPts val="2245"/>
              </a:lnSpc>
              <a:buClr>
                <a:srgbClr val="A04CA3"/>
              </a:buClr>
              <a:buChar char="•"/>
              <a:tabLst>
                <a:tab pos="267970" algn="l"/>
                <a:tab pos="268605" algn="l"/>
              </a:tabLst>
            </a:pPr>
            <a:r>
              <a:rPr sz="2000" spc="-5" dirty="0">
                <a:latin typeface="Georgia" panose="02040502050405020303"/>
                <a:cs typeface="Georgia" panose="02040502050405020303"/>
              </a:rPr>
              <a:t>Addressable</a:t>
            </a:r>
            <a:r>
              <a:rPr sz="2000" spc="-45" dirty="0">
                <a:latin typeface="Georgia" panose="02040502050405020303"/>
                <a:cs typeface="Georgia" panose="02040502050405020303"/>
              </a:rPr>
              <a:t> </a:t>
            </a:r>
            <a:r>
              <a:rPr sz="2000" spc="-5" dirty="0">
                <a:latin typeface="Georgia" panose="02040502050405020303"/>
                <a:cs typeface="Georgia" panose="02040502050405020303"/>
              </a:rPr>
              <a:t>Resources</a:t>
            </a:r>
            <a:endParaRPr sz="2000">
              <a:latin typeface="Georgia" panose="02040502050405020303"/>
              <a:cs typeface="Georgia" panose="02040502050405020303"/>
            </a:endParaRPr>
          </a:p>
          <a:p>
            <a:pPr marL="314325">
              <a:lnSpc>
                <a:spcPts val="2030"/>
              </a:lnSpc>
              <a:tabLst>
                <a:tab pos="560705" algn="l"/>
              </a:tabLst>
            </a:pPr>
            <a:r>
              <a:rPr sz="18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▫	</a:t>
            </a:r>
            <a:r>
              <a:rPr sz="18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Every</a:t>
            </a:r>
            <a:r>
              <a:rPr sz="1800" spc="-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“thing” </a:t>
            </a:r>
            <a:r>
              <a:rPr sz="1800" spc="-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should</a:t>
            </a:r>
            <a:r>
              <a:rPr sz="1800" spc="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have an</a:t>
            </a:r>
            <a:r>
              <a:rPr sz="1800" spc="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ID</a:t>
            </a:r>
            <a:endParaRPr sz="1800">
              <a:latin typeface="Georgia" panose="02040502050405020303"/>
              <a:cs typeface="Georgia" panose="02040502050405020303"/>
            </a:endParaRPr>
          </a:p>
          <a:p>
            <a:pPr marL="314325">
              <a:lnSpc>
                <a:spcPts val="2000"/>
              </a:lnSpc>
              <a:tabLst>
                <a:tab pos="560705" algn="l"/>
              </a:tabLst>
            </a:pPr>
            <a:r>
              <a:rPr sz="18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▫	</a:t>
            </a:r>
            <a:r>
              <a:rPr sz="18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Every</a:t>
            </a:r>
            <a:r>
              <a:rPr sz="1800" spc="-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“thing” </a:t>
            </a:r>
            <a:r>
              <a:rPr sz="1800" spc="-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should</a:t>
            </a:r>
            <a:r>
              <a:rPr sz="1800" spc="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have a</a:t>
            </a:r>
            <a:r>
              <a:rPr sz="18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URI</a:t>
            </a:r>
            <a:endParaRPr sz="1800">
              <a:latin typeface="Georgia" panose="02040502050405020303"/>
              <a:cs typeface="Georgia" panose="02040502050405020303"/>
            </a:endParaRPr>
          </a:p>
          <a:p>
            <a:pPr marL="268605" indent="-256540">
              <a:lnSpc>
                <a:spcPts val="2245"/>
              </a:lnSpc>
              <a:buClr>
                <a:srgbClr val="A04CA3"/>
              </a:buClr>
              <a:buChar char="•"/>
              <a:tabLst>
                <a:tab pos="268605" algn="l"/>
                <a:tab pos="269240" algn="l"/>
              </a:tabLst>
            </a:pPr>
            <a:r>
              <a:rPr sz="2000" spc="-10" dirty="0">
                <a:latin typeface="Georgia" panose="02040502050405020303"/>
                <a:cs typeface="Georgia" panose="02040502050405020303"/>
              </a:rPr>
              <a:t>Constrained</a:t>
            </a:r>
            <a:r>
              <a:rPr sz="2000" spc="15" dirty="0">
                <a:latin typeface="Georgia" panose="02040502050405020303"/>
                <a:cs typeface="Georgia" panose="02040502050405020303"/>
              </a:rPr>
              <a:t> </a:t>
            </a:r>
            <a:r>
              <a:rPr sz="2000" spc="-10" dirty="0">
                <a:latin typeface="Georgia" panose="02040502050405020303"/>
                <a:cs typeface="Georgia" panose="02040502050405020303"/>
              </a:rPr>
              <a:t>interface</a:t>
            </a:r>
            <a:endParaRPr sz="2000">
              <a:latin typeface="Georgia" panose="02040502050405020303"/>
              <a:cs typeface="Georgia" panose="02040502050405020303"/>
            </a:endParaRPr>
          </a:p>
          <a:p>
            <a:pPr marL="314325">
              <a:lnSpc>
                <a:spcPts val="2030"/>
              </a:lnSpc>
              <a:tabLst>
                <a:tab pos="560705" algn="l"/>
              </a:tabLst>
            </a:pPr>
            <a:r>
              <a:rPr sz="18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▫	</a:t>
            </a:r>
            <a:r>
              <a:rPr sz="18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Use</a:t>
            </a:r>
            <a:r>
              <a:rPr sz="1800" spc="-1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the</a:t>
            </a:r>
            <a:r>
              <a:rPr sz="1800" spc="-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standard</a:t>
            </a:r>
            <a:r>
              <a:rPr sz="1800" spc="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methods</a:t>
            </a:r>
            <a:r>
              <a:rPr sz="1800" spc="3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00" spc="-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of</a:t>
            </a:r>
            <a:r>
              <a:rPr sz="1800" spc="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the</a:t>
            </a:r>
            <a:r>
              <a:rPr sz="1800" spc="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00" spc="-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protocol</a:t>
            </a:r>
            <a:endParaRPr sz="1800">
              <a:latin typeface="Georgia" panose="02040502050405020303"/>
              <a:cs typeface="Georgia" panose="02040502050405020303"/>
            </a:endParaRPr>
          </a:p>
          <a:p>
            <a:pPr marL="314325">
              <a:lnSpc>
                <a:spcPts val="2000"/>
              </a:lnSpc>
              <a:tabLst>
                <a:tab pos="560705" algn="l"/>
              </a:tabLst>
            </a:pPr>
            <a:r>
              <a:rPr sz="18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▫	</a:t>
            </a:r>
            <a:r>
              <a:rPr sz="18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HTTP:</a:t>
            </a:r>
            <a:r>
              <a:rPr sz="1800" spc="-2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00" spc="-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GET,</a:t>
            </a:r>
            <a:r>
              <a:rPr sz="1800" spc="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POST,</a:t>
            </a:r>
            <a:r>
              <a:rPr sz="1800" spc="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PUT,</a:t>
            </a:r>
            <a:r>
              <a:rPr sz="1800" spc="-2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00" spc="-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DELETE</a:t>
            </a:r>
            <a:endParaRPr sz="1800">
              <a:latin typeface="Georgia" panose="02040502050405020303"/>
              <a:cs typeface="Georgia" panose="02040502050405020303"/>
            </a:endParaRPr>
          </a:p>
          <a:p>
            <a:pPr marL="268605" indent="-256540">
              <a:lnSpc>
                <a:spcPts val="2245"/>
              </a:lnSpc>
              <a:buClr>
                <a:srgbClr val="A04CA3"/>
              </a:buClr>
              <a:buChar char="•"/>
              <a:tabLst>
                <a:tab pos="268605" algn="l"/>
                <a:tab pos="269240" algn="l"/>
              </a:tabLst>
            </a:pPr>
            <a:r>
              <a:rPr sz="2000" spc="-5" dirty="0">
                <a:latin typeface="Georgia" panose="02040502050405020303"/>
                <a:cs typeface="Georgia" panose="02040502050405020303"/>
              </a:rPr>
              <a:t>Resources</a:t>
            </a:r>
            <a:r>
              <a:rPr sz="2000" spc="-15" dirty="0">
                <a:latin typeface="Georgia" panose="02040502050405020303"/>
                <a:cs typeface="Georgia" panose="02040502050405020303"/>
              </a:rPr>
              <a:t> </a:t>
            </a:r>
            <a:r>
              <a:rPr sz="2000" spc="-10" dirty="0">
                <a:latin typeface="Georgia" panose="02040502050405020303"/>
                <a:cs typeface="Georgia" panose="02040502050405020303"/>
              </a:rPr>
              <a:t>with</a:t>
            </a:r>
            <a:r>
              <a:rPr sz="2000" spc="5" dirty="0">
                <a:latin typeface="Georgia" panose="02040502050405020303"/>
                <a:cs typeface="Georgia" panose="02040502050405020303"/>
              </a:rPr>
              <a:t> </a:t>
            </a:r>
            <a:r>
              <a:rPr sz="2000" spc="-5" dirty="0">
                <a:latin typeface="Georgia" panose="02040502050405020303"/>
                <a:cs typeface="Georgia" panose="02040502050405020303"/>
              </a:rPr>
              <a:t>multiple</a:t>
            </a:r>
            <a:r>
              <a:rPr sz="2000" spc="10" dirty="0">
                <a:latin typeface="Georgia" panose="02040502050405020303"/>
                <a:cs typeface="Georgia" panose="02040502050405020303"/>
              </a:rPr>
              <a:t> </a:t>
            </a:r>
            <a:r>
              <a:rPr sz="2000" spc="-10" dirty="0">
                <a:latin typeface="Georgia" panose="02040502050405020303"/>
                <a:cs typeface="Georgia" panose="02040502050405020303"/>
              </a:rPr>
              <a:t>representations</a:t>
            </a:r>
            <a:endParaRPr sz="2000">
              <a:latin typeface="Georgia" panose="02040502050405020303"/>
              <a:cs typeface="Georgia" panose="02040502050405020303"/>
            </a:endParaRPr>
          </a:p>
          <a:p>
            <a:pPr marL="314325">
              <a:lnSpc>
                <a:spcPts val="2030"/>
              </a:lnSpc>
              <a:tabLst>
                <a:tab pos="560705" algn="l"/>
              </a:tabLst>
            </a:pPr>
            <a:r>
              <a:rPr sz="18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▫	</a:t>
            </a:r>
            <a:r>
              <a:rPr sz="1800" spc="-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Different</a:t>
            </a:r>
            <a:r>
              <a:rPr sz="1800" spc="2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applications</a:t>
            </a:r>
            <a:r>
              <a:rPr sz="1800" spc="2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00" spc="-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need</a:t>
            </a:r>
            <a:r>
              <a:rPr sz="1800" spc="4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00" spc="-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different</a:t>
            </a:r>
            <a:r>
              <a:rPr sz="1800" spc="5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formats</a:t>
            </a:r>
            <a:endParaRPr sz="1800">
              <a:latin typeface="Georgia" panose="02040502050405020303"/>
              <a:cs typeface="Georgia" panose="02040502050405020303"/>
            </a:endParaRPr>
          </a:p>
          <a:p>
            <a:pPr marL="314325">
              <a:lnSpc>
                <a:spcPts val="2000"/>
              </a:lnSpc>
              <a:tabLst>
                <a:tab pos="560705" algn="l"/>
              </a:tabLst>
            </a:pPr>
            <a:r>
              <a:rPr sz="18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▫	</a:t>
            </a:r>
            <a:r>
              <a:rPr sz="1800" spc="-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Different</a:t>
            </a:r>
            <a:r>
              <a:rPr sz="1800" spc="2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platforms</a:t>
            </a:r>
            <a:r>
              <a:rPr sz="1800" spc="4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00" spc="-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need</a:t>
            </a:r>
            <a:r>
              <a:rPr sz="1800" spc="4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00" spc="-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different</a:t>
            </a:r>
            <a:r>
              <a:rPr sz="1800" spc="5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representations</a:t>
            </a:r>
            <a:r>
              <a:rPr sz="1800" spc="5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(XML</a:t>
            </a:r>
            <a:r>
              <a:rPr sz="1800" spc="2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+</a:t>
            </a:r>
            <a:r>
              <a:rPr sz="1800" spc="2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JSON)</a:t>
            </a:r>
            <a:endParaRPr sz="1800">
              <a:latin typeface="Georgia" panose="02040502050405020303"/>
              <a:cs typeface="Georgia" panose="02040502050405020303"/>
            </a:endParaRPr>
          </a:p>
          <a:p>
            <a:pPr marL="268605" indent="-256540">
              <a:lnSpc>
                <a:spcPts val="2245"/>
              </a:lnSpc>
              <a:buClr>
                <a:srgbClr val="A04CA3"/>
              </a:buClr>
              <a:buChar char="•"/>
              <a:tabLst>
                <a:tab pos="268605" algn="l"/>
                <a:tab pos="269240" algn="l"/>
              </a:tabLst>
            </a:pPr>
            <a:r>
              <a:rPr sz="2000" spc="-10" dirty="0">
                <a:latin typeface="Georgia" panose="02040502050405020303"/>
                <a:cs typeface="Georgia" panose="02040502050405020303"/>
              </a:rPr>
              <a:t>Communicate</a:t>
            </a:r>
            <a:r>
              <a:rPr sz="2000" dirty="0">
                <a:latin typeface="Georgia" panose="02040502050405020303"/>
                <a:cs typeface="Georgia" panose="02040502050405020303"/>
              </a:rPr>
              <a:t> </a:t>
            </a:r>
            <a:r>
              <a:rPr sz="2000" spc="-5" dirty="0">
                <a:latin typeface="Georgia" panose="02040502050405020303"/>
                <a:cs typeface="Georgia" panose="02040502050405020303"/>
              </a:rPr>
              <a:t>statelessly</a:t>
            </a:r>
            <a:endParaRPr sz="2000">
              <a:latin typeface="Georgia" panose="02040502050405020303"/>
              <a:cs typeface="Georgia" panose="02040502050405020303"/>
            </a:endParaRPr>
          </a:p>
          <a:p>
            <a:pPr marL="314325">
              <a:lnSpc>
                <a:spcPts val="2105"/>
              </a:lnSpc>
              <a:tabLst>
                <a:tab pos="560705" algn="l"/>
              </a:tabLst>
            </a:pPr>
            <a:r>
              <a:rPr sz="18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▫	</a:t>
            </a:r>
            <a:r>
              <a:rPr sz="1800" spc="-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Stateless</a:t>
            </a:r>
            <a:r>
              <a:rPr sz="1800" spc="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application</a:t>
            </a:r>
            <a:r>
              <a:rPr sz="1800" spc="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00" spc="-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scale</a:t>
            </a:r>
            <a:endParaRPr sz="18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57200" y="826008"/>
            <a:ext cx="9143999" cy="8534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57200" y="457200"/>
            <a:ext cx="9144000" cy="628015"/>
            <a:chOff x="457200" y="457200"/>
            <a:chExt cx="9144000" cy="628015"/>
          </a:xfrm>
        </p:grpSpPr>
        <p:sp>
          <p:nvSpPr>
            <p:cNvPr id="4" name="object 4"/>
            <p:cNvSpPr/>
            <p:nvPr/>
          </p:nvSpPr>
          <p:spPr>
            <a:xfrm>
              <a:off x="457200" y="457200"/>
              <a:ext cx="9144000" cy="311150"/>
            </a:xfrm>
            <a:custGeom>
              <a:avLst/>
              <a:gdLst/>
              <a:ahLst/>
              <a:cxnLst/>
              <a:rect l="l" t="t" r="r" b="b"/>
              <a:pathLst>
                <a:path w="9144000" h="311150">
                  <a:moveTo>
                    <a:pt x="9143999" y="310895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310895"/>
                  </a:lnTo>
                  <a:lnTo>
                    <a:pt x="9143999" y="310895"/>
                  </a:lnTo>
                  <a:close/>
                </a:path>
              </a:pathLst>
            </a:custGeom>
            <a:solidFill>
              <a:srgbClr val="41435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57200" y="768095"/>
              <a:ext cx="9144000" cy="143510"/>
            </a:xfrm>
            <a:custGeom>
              <a:avLst/>
              <a:gdLst/>
              <a:ahLst/>
              <a:cxnLst/>
              <a:rect l="l" t="t" r="r" b="b"/>
              <a:pathLst>
                <a:path w="9144000" h="143509">
                  <a:moveTo>
                    <a:pt x="9144000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5410200" y="91440"/>
                  </a:lnTo>
                  <a:lnTo>
                    <a:pt x="5410200" y="143256"/>
                  </a:lnTo>
                  <a:lnTo>
                    <a:pt x="9144000" y="143256"/>
                  </a:lnTo>
                  <a:lnTo>
                    <a:pt x="9144000" y="91440"/>
                  </a:lnTo>
                  <a:lnTo>
                    <a:pt x="9144000" y="5181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27F8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67400" y="899159"/>
              <a:ext cx="3733799" cy="17983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867400" y="957084"/>
              <a:ext cx="3566160" cy="128270"/>
            </a:xfrm>
            <a:custGeom>
              <a:avLst/>
              <a:gdLst/>
              <a:ahLst/>
              <a:cxnLst/>
              <a:rect l="l" t="t" r="r" b="b"/>
              <a:pathLst>
                <a:path w="3566159" h="128269">
                  <a:moveTo>
                    <a:pt x="3063240" y="0"/>
                  </a:moveTo>
                  <a:lnTo>
                    <a:pt x="3060700" y="0"/>
                  </a:lnTo>
                  <a:lnTo>
                    <a:pt x="0" y="0"/>
                  </a:lnTo>
                  <a:lnTo>
                    <a:pt x="0" y="27432"/>
                  </a:lnTo>
                  <a:lnTo>
                    <a:pt x="3060700" y="27432"/>
                  </a:lnTo>
                  <a:lnTo>
                    <a:pt x="3060700" y="25654"/>
                  </a:lnTo>
                  <a:lnTo>
                    <a:pt x="3063240" y="25654"/>
                  </a:lnTo>
                  <a:lnTo>
                    <a:pt x="3063240" y="0"/>
                  </a:lnTo>
                  <a:close/>
                </a:path>
                <a:path w="3566159" h="128269">
                  <a:moveTo>
                    <a:pt x="3566160" y="94475"/>
                  </a:moveTo>
                  <a:lnTo>
                    <a:pt x="3563112" y="91427"/>
                  </a:lnTo>
                  <a:lnTo>
                    <a:pt x="1969008" y="91427"/>
                  </a:lnTo>
                  <a:lnTo>
                    <a:pt x="1965960" y="94475"/>
                  </a:lnTo>
                  <a:lnTo>
                    <a:pt x="1965960" y="97523"/>
                  </a:lnTo>
                  <a:lnTo>
                    <a:pt x="1965960" y="124955"/>
                  </a:lnTo>
                  <a:lnTo>
                    <a:pt x="1969008" y="128003"/>
                  </a:lnTo>
                  <a:lnTo>
                    <a:pt x="3563112" y="128003"/>
                  </a:lnTo>
                  <a:lnTo>
                    <a:pt x="3566160" y="124955"/>
                  </a:lnTo>
                  <a:lnTo>
                    <a:pt x="3566160" y="944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32976" y="457200"/>
              <a:ext cx="268223" cy="621791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95604" y="1206500"/>
            <a:ext cx="438912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>
                <a:solidFill>
                  <a:srgbClr val="414355"/>
                </a:solidFill>
              </a:rPr>
              <a:t>Apache</a:t>
            </a:r>
            <a:r>
              <a:rPr sz="4000" spc="-125" dirty="0">
                <a:solidFill>
                  <a:srgbClr val="414355"/>
                </a:solidFill>
              </a:rPr>
              <a:t> </a:t>
            </a:r>
            <a:r>
              <a:rPr sz="4000" spc="-5" dirty="0">
                <a:solidFill>
                  <a:srgbClr val="414355"/>
                </a:solidFill>
              </a:rPr>
              <a:t>HttpClient:</a:t>
            </a:r>
            <a:endParaRPr sz="4000"/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35024" y="2157983"/>
            <a:ext cx="6669023" cy="4867655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57200" y="826008"/>
            <a:ext cx="9143999" cy="8534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57200" y="457200"/>
            <a:ext cx="9144000" cy="628015"/>
            <a:chOff x="457200" y="457200"/>
            <a:chExt cx="9144000" cy="628015"/>
          </a:xfrm>
        </p:grpSpPr>
        <p:sp>
          <p:nvSpPr>
            <p:cNvPr id="4" name="object 4"/>
            <p:cNvSpPr/>
            <p:nvPr/>
          </p:nvSpPr>
          <p:spPr>
            <a:xfrm>
              <a:off x="457200" y="457200"/>
              <a:ext cx="9144000" cy="311150"/>
            </a:xfrm>
            <a:custGeom>
              <a:avLst/>
              <a:gdLst/>
              <a:ahLst/>
              <a:cxnLst/>
              <a:rect l="l" t="t" r="r" b="b"/>
              <a:pathLst>
                <a:path w="9144000" h="311150">
                  <a:moveTo>
                    <a:pt x="9143999" y="310895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310895"/>
                  </a:lnTo>
                  <a:lnTo>
                    <a:pt x="9143999" y="310895"/>
                  </a:lnTo>
                  <a:close/>
                </a:path>
              </a:pathLst>
            </a:custGeom>
            <a:solidFill>
              <a:srgbClr val="41435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57200" y="768095"/>
              <a:ext cx="9144000" cy="143510"/>
            </a:xfrm>
            <a:custGeom>
              <a:avLst/>
              <a:gdLst/>
              <a:ahLst/>
              <a:cxnLst/>
              <a:rect l="l" t="t" r="r" b="b"/>
              <a:pathLst>
                <a:path w="9144000" h="143509">
                  <a:moveTo>
                    <a:pt x="9144000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5410200" y="91440"/>
                  </a:lnTo>
                  <a:lnTo>
                    <a:pt x="5410200" y="143256"/>
                  </a:lnTo>
                  <a:lnTo>
                    <a:pt x="9144000" y="143256"/>
                  </a:lnTo>
                  <a:lnTo>
                    <a:pt x="9144000" y="91440"/>
                  </a:lnTo>
                  <a:lnTo>
                    <a:pt x="9144000" y="5181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27F8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67400" y="899159"/>
              <a:ext cx="3733799" cy="17983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867400" y="957084"/>
              <a:ext cx="3566160" cy="128270"/>
            </a:xfrm>
            <a:custGeom>
              <a:avLst/>
              <a:gdLst/>
              <a:ahLst/>
              <a:cxnLst/>
              <a:rect l="l" t="t" r="r" b="b"/>
              <a:pathLst>
                <a:path w="3566159" h="128269">
                  <a:moveTo>
                    <a:pt x="3063240" y="0"/>
                  </a:moveTo>
                  <a:lnTo>
                    <a:pt x="3060700" y="0"/>
                  </a:lnTo>
                  <a:lnTo>
                    <a:pt x="0" y="0"/>
                  </a:lnTo>
                  <a:lnTo>
                    <a:pt x="0" y="27432"/>
                  </a:lnTo>
                  <a:lnTo>
                    <a:pt x="3060700" y="27432"/>
                  </a:lnTo>
                  <a:lnTo>
                    <a:pt x="3060700" y="25654"/>
                  </a:lnTo>
                  <a:lnTo>
                    <a:pt x="3063240" y="25654"/>
                  </a:lnTo>
                  <a:lnTo>
                    <a:pt x="3063240" y="0"/>
                  </a:lnTo>
                  <a:close/>
                </a:path>
                <a:path w="3566159" h="128269">
                  <a:moveTo>
                    <a:pt x="3566160" y="94475"/>
                  </a:moveTo>
                  <a:lnTo>
                    <a:pt x="3563112" y="91427"/>
                  </a:lnTo>
                  <a:lnTo>
                    <a:pt x="1969008" y="91427"/>
                  </a:lnTo>
                  <a:lnTo>
                    <a:pt x="1965960" y="94475"/>
                  </a:lnTo>
                  <a:lnTo>
                    <a:pt x="1965960" y="97523"/>
                  </a:lnTo>
                  <a:lnTo>
                    <a:pt x="1965960" y="124955"/>
                  </a:lnTo>
                  <a:lnTo>
                    <a:pt x="1969008" y="128003"/>
                  </a:lnTo>
                  <a:lnTo>
                    <a:pt x="3563112" y="128003"/>
                  </a:lnTo>
                  <a:lnTo>
                    <a:pt x="3566160" y="124955"/>
                  </a:lnTo>
                  <a:lnTo>
                    <a:pt x="3566160" y="944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32976" y="457200"/>
              <a:ext cx="268223" cy="621791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95604" y="1206500"/>
            <a:ext cx="741616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5" dirty="0">
                <a:solidFill>
                  <a:srgbClr val="414355"/>
                </a:solidFill>
              </a:rPr>
              <a:t>Jersey</a:t>
            </a:r>
            <a:r>
              <a:rPr sz="4000" spc="-50" dirty="0">
                <a:solidFill>
                  <a:srgbClr val="414355"/>
                </a:solidFill>
              </a:rPr>
              <a:t> </a:t>
            </a:r>
            <a:r>
              <a:rPr sz="4000" dirty="0">
                <a:solidFill>
                  <a:srgbClr val="414355"/>
                </a:solidFill>
              </a:rPr>
              <a:t>Client</a:t>
            </a:r>
            <a:r>
              <a:rPr sz="4000" spc="-45" dirty="0">
                <a:solidFill>
                  <a:srgbClr val="414355"/>
                </a:solidFill>
              </a:rPr>
              <a:t> </a:t>
            </a:r>
            <a:r>
              <a:rPr sz="4000" spc="-5" dirty="0">
                <a:solidFill>
                  <a:srgbClr val="414355"/>
                </a:solidFill>
              </a:rPr>
              <a:t>(jersey-client.jar):</a:t>
            </a:r>
            <a:endParaRPr sz="4000"/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3000" y="2520695"/>
            <a:ext cx="7815071" cy="4123944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57200" y="826008"/>
            <a:ext cx="9143999" cy="8534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57200" y="457200"/>
            <a:ext cx="9144000" cy="628015"/>
            <a:chOff x="457200" y="457200"/>
            <a:chExt cx="9144000" cy="628015"/>
          </a:xfrm>
        </p:grpSpPr>
        <p:sp>
          <p:nvSpPr>
            <p:cNvPr id="4" name="object 4"/>
            <p:cNvSpPr/>
            <p:nvPr/>
          </p:nvSpPr>
          <p:spPr>
            <a:xfrm>
              <a:off x="457200" y="457200"/>
              <a:ext cx="9144000" cy="311150"/>
            </a:xfrm>
            <a:custGeom>
              <a:avLst/>
              <a:gdLst/>
              <a:ahLst/>
              <a:cxnLst/>
              <a:rect l="l" t="t" r="r" b="b"/>
              <a:pathLst>
                <a:path w="9144000" h="311150">
                  <a:moveTo>
                    <a:pt x="9143999" y="310895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310895"/>
                  </a:lnTo>
                  <a:lnTo>
                    <a:pt x="9143999" y="310895"/>
                  </a:lnTo>
                  <a:close/>
                </a:path>
              </a:pathLst>
            </a:custGeom>
            <a:solidFill>
              <a:srgbClr val="41435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57200" y="768095"/>
              <a:ext cx="9144000" cy="143510"/>
            </a:xfrm>
            <a:custGeom>
              <a:avLst/>
              <a:gdLst/>
              <a:ahLst/>
              <a:cxnLst/>
              <a:rect l="l" t="t" r="r" b="b"/>
              <a:pathLst>
                <a:path w="9144000" h="143509">
                  <a:moveTo>
                    <a:pt x="9144000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5410200" y="91440"/>
                  </a:lnTo>
                  <a:lnTo>
                    <a:pt x="5410200" y="143256"/>
                  </a:lnTo>
                  <a:lnTo>
                    <a:pt x="9144000" y="143256"/>
                  </a:lnTo>
                  <a:lnTo>
                    <a:pt x="9144000" y="91440"/>
                  </a:lnTo>
                  <a:lnTo>
                    <a:pt x="9144000" y="5181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27F8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67400" y="899159"/>
              <a:ext cx="3733799" cy="17983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867400" y="957084"/>
              <a:ext cx="3566160" cy="128270"/>
            </a:xfrm>
            <a:custGeom>
              <a:avLst/>
              <a:gdLst/>
              <a:ahLst/>
              <a:cxnLst/>
              <a:rect l="l" t="t" r="r" b="b"/>
              <a:pathLst>
                <a:path w="3566159" h="128269">
                  <a:moveTo>
                    <a:pt x="3063240" y="0"/>
                  </a:moveTo>
                  <a:lnTo>
                    <a:pt x="3060700" y="0"/>
                  </a:lnTo>
                  <a:lnTo>
                    <a:pt x="0" y="0"/>
                  </a:lnTo>
                  <a:lnTo>
                    <a:pt x="0" y="27432"/>
                  </a:lnTo>
                  <a:lnTo>
                    <a:pt x="3060700" y="27432"/>
                  </a:lnTo>
                  <a:lnTo>
                    <a:pt x="3060700" y="25654"/>
                  </a:lnTo>
                  <a:lnTo>
                    <a:pt x="3063240" y="25654"/>
                  </a:lnTo>
                  <a:lnTo>
                    <a:pt x="3063240" y="0"/>
                  </a:lnTo>
                  <a:close/>
                </a:path>
                <a:path w="3566159" h="128269">
                  <a:moveTo>
                    <a:pt x="3566160" y="94475"/>
                  </a:moveTo>
                  <a:lnTo>
                    <a:pt x="3563112" y="91427"/>
                  </a:lnTo>
                  <a:lnTo>
                    <a:pt x="1969008" y="91427"/>
                  </a:lnTo>
                  <a:lnTo>
                    <a:pt x="1965960" y="94475"/>
                  </a:lnTo>
                  <a:lnTo>
                    <a:pt x="1965960" y="97523"/>
                  </a:lnTo>
                  <a:lnTo>
                    <a:pt x="1965960" y="124955"/>
                  </a:lnTo>
                  <a:lnTo>
                    <a:pt x="1969008" y="128003"/>
                  </a:lnTo>
                  <a:lnTo>
                    <a:pt x="3563112" y="128003"/>
                  </a:lnTo>
                  <a:lnTo>
                    <a:pt x="3566160" y="124955"/>
                  </a:lnTo>
                  <a:lnTo>
                    <a:pt x="3566160" y="944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32976" y="457200"/>
              <a:ext cx="268223" cy="621791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59028" y="1133348"/>
            <a:ext cx="415353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10" dirty="0">
                <a:solidFill>
                  <a:srgbClr val="414355"/>
                </a:solidFill>
              </a:rPr>
              <a:t>JA</a:t>
            </a:r>
            <a:r>
              <a:rPr sz="4000" dirty="0">
                <a:solidFill>
                  <a:srgbClr val="414355"/>
                </a:solidFill>
              </a:rPr>
              <a:t>XB</a:t>
            </a:r>
            <a:r>
              <a:rPr sz="4000" spc="-285" dirty="0">
                <a:solidFill>
                  <a:srgbClr val="414355"/>
                </a:solidFill>
              </a:rPr>
              <a:t> </a:t>
            </a:r>
            <a:r>
              <a:rPr sz="4000" spc="10" dirty="0">
                <a:solidFill>
                  <a:srgbClr val="414355"/>
                </a:solidFill>
              </a:rPr>
              <a:t>A</a:t>
            </a:r>
            <a:r>
              <a:rPr sz="4000" spc="-10" dirty="0">
                <a:solidFill>
                  <a:srgbClr val="414355"/>
                </a:solidFill>
              </a:rPr>
              <a:t>nn</a:t>
            </a:r>
            <a:r>
              <a:rPr sz="4000" spc="10" dirty="0">
                <a:solidFill>
                  <a:srgbClr val="414355"/>
                </a:solidFill>
              </a:rPr>
              <a:t>o</a:t>
            </a:r>
            <a:r>
              <a:rPr sz="4000" spc="-10" dirty="0">
                <a:solidFill>
                  <a:srgbClr val="414355"/>
                </a:solidFill>
              </a:rPr>
              <a:t>t</a:t>
            </a:r>
            <a:r>
              <a:rPr sz="4000" dirty="0">
                <a:solidFill>
                  <a:srgbClr val="414355"/>
                </a:solidFill>
              </a:rPr>
              <a:t>a</a:t>
            </a:r>
            <a:r>
              <a:rPr sz="4000" spc="-10" dirty="0">
                <a:solidFill>
                  <a:srgbClr val="414355"/>
                </a:solidFill>
              </a:rPr>
              <a:t>t</a:t>
            </a:r>
            <a:r>
              <a:rPr sz="4000" spc="5" dirty="0">
                <a:solidFill>
                  <a:srgbClr val="414355"/>
                </a:solidFill>
              </a:rPr>
              <a:t>i</a:t>
            </a:r>
            <a:r>
              <a:rPr sz="4000" spc="10" dirty="0">
                <a:solidFill>
                  <a:srgbClr val="414355"/>
                </a:solidFill>
              </a:rPr>
              <a:t>o</a:t>
            </a:r>
            <a:r>
              <a:rPr sz="4000" spc="-10" dirty="0">
                <a:solidFill>
                  <a:srgbClr val="414355"/>
                </a:solidFill>
              </a:rPr>
              <a:t>n</a:t>
            </a:r>
            <a:r>
              <a:rPr sz="4000" spc="10" dirty="0">
                <a:solidFill>
                  <a:srgbClr val="414355"/>
                </a:solidFill>
              </a:rPr>
              <a:t>s</a:t>
            </a:r>
            <a:r>
              <a:rPr sz="4000" dirty="0">
                <a:solidFill>
                  <a:srgbClr val="414355"/>
                </a:solidFill>
              </a:rPr>
              <a:t>:</a:t>
            </a:r>
            <a:endParaRPr sz="4000"/>
          </a:p>
        </p:txBody>
      </p:sp>
      <p:grpSp>
        <p:nvGrpSpPr>
          <p:cNvPr id="10" name="object 10"/>
          <p:cNvGrpSpPr/>
          <p:nvPr/>
        </p:nvGrpSpPr>
        <p:grpSpPr>
          <a:xfrm>
            <a:off x="2365248" y="1944623"/>
            <a:ext cx="7236459" cy="5047615"/>
            <a:chOff x="2365248" y="1944623"/>
            <a:chExt cx="7236459" cy="504761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65248" y="1944623"/>
              <a:ext cx="4459223" cy="504748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54368" y="3816095"/>
              <a:ext cx="2846831" cy="646176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6909313" y="3480310"/>
            <a:ext cx="9448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10" dirty="0">
                <a:latin typeface="Arial MT"/>
                <a:cs typeface="Arial MT"/>
              </a:rPr>
              <a:t>P</a:t>
            </a:r>
            <a:r>
              <a:rPr sz="1600" spc="-10" dirty="0">
                <a:latin typeface="Arial MT"/>
                <a:cs typeface="Arial MT"/>
              </a:rPr>
              <a:t>r</a:t>
            </a:r>
            <a:r>
              <a:rPr sz="1600" spc="-10" dirty="0">
                <a:latin typeface="Arial MT"/>
                <a:cs typeface="Arial MT"/>
              </a:rPr>
              <a:t>odu</a:t>
            </a:r>
            <a:r>
              <a:rPr sz="1600" spc="10" dirty="0">
                <a:latin typeface="Arial MT"/>
                <a:cs typeface="Arial MT"/>
              </a:rPr>
              <a:t>c</a:t>
            </a:r>
            <a:r>
              <a:rPr sz="1600" spc="-10" dirty="0">
                <a:latin typeface="Arial MT"/>
                <a:cs typeface="Arial MT"/>
              </a:rPr>
              <a:t>e</a:t>
            </a:r>
            <a:r>
              <a:rPr sz="1600" spc="10" dirty="0">
                <a:latin typeface="Arial MT"/>
                <a:cs typeface="Arial MT"/>
              </a:rPr>
              <a:t>s</a:t>
            </a:r>
            <a:r>
              <a:rPr sz="1600" dirty="0">
                <a:latin typeface="Arial MT"/>
                <a:cs typeface="Arial MT"/>
              </a:rPr>
              <a:t>: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332976" y="457200"/>
            <a:ext cx="268223" cy="62179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8924" y="1349756"/>
            <a:ext cx="757428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>
                <a:solidFill>
                  <a:srgbClr val="414355"/>
                </a:solidFill>
              </a:rPr>
              <a:t>JAX-RS</a:t>
            </a:r>
            <a:r>
              <a:rPr sz="4000" spc="-65" dirty="0">
                <a:solidFill>
                  <a:srgbClr val="414355"/>
                </a:solidFill>
              </a:rPr>
              <a:t> </a:t>
            </a:r>
            <a:r>
              <a:rPr sz="4000" dirty="0">
                <a:solidFill>
                  <a:srgbClr val="414355"/>
                </a:solidFill>
              </a:rPr>
              <a:t>Service</a:t>
            </a:r>
            <a:r>
              <a:rPr sz="4000" spc="-35" dirty="0">
                <a:solidFill>
                  <a:srgbClr val="414355"/>
                </a:solidFill>
              </a:rPr>
              <a:t> </a:t>
            </a:r>
            <a:r>
              <a:rPr sz="4000" spc="-5" dirty="0">
                <a:solidFill>
                  <a:srgbClr val="414355"/>
                </a:solidFill>
              </a:rPr>
              <a:t>that</a:t>
            </a:r>
            <a:r>
              <a:rPr sz="4000" spc="-15" dirty="0">
                <a:solidFill>
                  <a:srgbClr val="414355"/>
                </a:solidFill>
              </a:rPr>
              <a:t> </a:t>
            </a:r>
            <a:r>
              <a:rPr sz="4000" spc="-30" dirty="0">
                <a:solidFill>
                  <a:srgbClr val="414355"/>
                </a:solidFill>
              </a:rPr>
              <a:t>Returns</a:t>
            </a:r>
            <a:r>
              <a:rPr sz="4000" dirty="0">
                <a:solidFill>
                  <a:srgbClr val="414355"/>
                </a:solidFill>
              </a:rPr>
              <a:t> XML:</a:t>
            </a:r>
            <a:endParaRPr sz="40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8400" y="2663951"/>
            <a:ext cx="5257800" cy="420014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332976" y="457200"/>
            <a:ext cx="268223" cy="62179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5772" y="919988"/>
            <a:ext cx="214820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15" dirty="0">
                <a:solidFill>
                  <a:srgbClr val="414355"/>
                </a:solidFill>
              </a:rPr>
              <a:t>OA</a:t>
            </a:r>
            <a:r>
              <a:rPr sz="4000" spc="-10" dirty="0">
                <a:solidFill>
                  <a:srgbClr val="414355"/>
                </a:solidFill>
              </a:rPr>
              <a:t>uth</a:t>
            </a:r>
            <a:r>
              <a:rPr sz="4000" spc="5" dirty="0">
                <a:solidFill>
                  <a:srgbClr val="414355"/>
                </a:solidFill>
              </a:rPr>
              <a:t>2</a:t>
            </a:r>
            <a:r>
              <a:rPr sz="4000" spc="-10" dirty="0">
                <a:solidFill>
                  <a:srgbClr val="414355"/>
                </a:solidFill>
              </a:rPr>
              <a:t>.</a:t>
            </a:r>
            <a:r>
              <a:rPr sz="4000" dirty="0">
                <a:solidFill>
                  <a:srgbClr val="414355"/>
                </a:solidFill>
              </a:rPr>
              <a:t>0</a:t>
            </a:r>
            <a:endParaRPr sz="4000"/>
          </a:p>
        </p:txBody>
      </p:sp>
      <p:grpSp>
        <p:nvGrpSpPr>
          <p:cNvPr id="4" name="object 4"/>
          <p:cNvGrpSpPr/>
          <p:nvPr/>
        </p:nvGrpSpPr>
        <p:grpSpPr>
          <a:xfrm>
            <a:off x="1993392" y="2816351"/>
            <a:ext cx="5843270" cy="4097020"/>
            <a:chOff x="1993392" y="2816351"/>
            <a:chExt cx="5843270" cy="4097020"/>
          </a:xfrm>
        </p:grpSpPr>
        <p:sp>
          <p:nvSpPr>
            <p:cNvPr id="5" name="object 5"/>
            <p:cNvSpPr/>
            <p:nvPr/>
          </p:nvSpPr>
          <p:spPr>
            <a:xfrm>
              <a:off x="1993392" y="2820923"/>
              <a:ext cx="5843270" cy="146685"/>
            </a:xfrm>
            <a:custGeom>
              <a:avLst/>
              <a:gdLst/>
              <a:ahLst/>
              <a:cxnLst/>
              <a:rect l="l" t="t" r="r" b="b"/>
              <a:pathLst>
                <a:path w="5843270" h="146685">
                  <a:moveTo>
                    <a:pt x="0" y="0"/>
                  </a:moveTo>
                  <a:lnTo>
                    <a:pt x="5843015" y="0"/>
                  </a:lnTo>
                </a:path>
                <a:path w="5843270" h="146685">
                  <a:moveTo>
                    <a:pt x="0" y="9143"/>
                  </a:moveTo>
                  <a:lnTo>
                    <a:pt x="5843015" y="9143"/>
                  </a:lnTo>
                </a:path>
                <a:path w="5843270" h="146685">
                  <a:moveTo>
                    <a:pt x="0" y="18287"/>
                  </a:moveTo>
                  <a:lnTo>
                    <a:pt x="5843015" y="18287"/>
                  </a:lnTo>
                </a:path>
                <a:path w="5843270" h="146685">
                  <a:moveTo>
                    <a:pt x="0" y="27431"/>
                  </a:moveTo>
                  <a:lnTo>
                    <a:pt x="5843015" y="27431"/>
                  </a:lnTo>
                </a:path>
                <a:path w="5843270" h="146685">
                  <a:moveTo>
                    <a:pt x="0" y="36575"/>
                  </a:moveTo>
                  <a:lnTo>
                    <a:pt x="5843015" y="36575"/>
                  </a:lnTo>
                </a:path>
                <a:path w="5843270" h="146685">
                  <a:moveTo>
                    <a:pt x="0" y="45719"/>
                  </a:moveTo>
                  <a:lnTo>
                    <a:pt x="5843015" y="45719"/>
                  </a:lnTo>
                </a:path>
                <a:path w="5843270" h="146685">
                  <a:moveTo>
                    <a:pt x="0" y="54863"/>
                  </a:moveTo>
                  <a:lnTo>
                    <a:pt x="5843015" y="54863"/>
                  </a:lnTo>
                </a:path>
                <a:path w="5843270" h="146685">
                  <a:moveTo>
                    <a:pt x="0" y="64007"/>
                  </a:moveTo>
                  <a:lnTo>
                    <a:pt x="5843015" y="64007"/>
                  </a:lnTo>
                </a:path>
                <a:path w="5843270" h="146685">
                  <a:moveTo>
                    <a:pt x="0" y="73151"/>
                  </a:moveTo>
                  <a:lnTo>
                    <a:pt x="5843015" y="73151"/>
                  </a:lnTo>
                </a:path>
                <a:path w="5843270" h="146685">
                  <a:moveTo>
                    <a:pt x="0" y="82295"/>
                  </a:moveTo>
                  <a:lnTo>
                    <a:pt x="5843015" y="82295"/>
                  </a:lnTo>
                </a:path>
                <a:path w="5843270" h="146685">
                  <a:moveTo>
                    <a:pt x="0" y="91439"/>
                  </a:moveTo>
                  <a:lnTo>
                    <a:pt x="5843015" y="91439"/>
                  </a:lnTo>
                </a:path>
                <a:path w="5843270" h="146685">
                  <a:moveTo>
                    <a:pt x="0" y="100583"/>
                  </a:moveTo>
                  <a:lnTo>
                    <a:pt x="5843015" y="100583"/>
                  </a:lnTo>
                </a:path>
                <a:path w="5843270" h="146685">
                  <a:moveTo>
                    <a:pt x="0" y="109727"/>
                  </a:moveTo>
                  <a:lnTo>
                    <a:pt x="5843015" y="109727"/>
                  </a:lnTo>
                </a:path>
                <a:path w="5843270" h="146685">
                  <a:moveTo>
                    <a:pt x="0" y="118872"/>
                  </a:moveTo>
                  <a:lnTo>
                    <a:pt x="5843015" y="118872"/>
                  </a:lnTo>
                </a:path>
                <a:path w="5843270" h="146685">
                  <a:moveTo>
                    <a:pt x="0" y="128015"/>
                  </a:moveTo>
                  <a:lnTo>
                    <a:pt x="5843015" y="128015"/>
                  </a:lnTo>
                </a:path>
                <a:path w="5843270" h="146685">
                  <a:moveTo>
                    <a:pt x="0" y="137159"/>
                  </a:moveTo>
                  <a:lnTo>
                    <a:pt x="5843015" y="137159"/>
                  </a:lnTo>
                </a:path>
                <a:path w="5843270" h="146685">
                  <a:moveTo>
                    <a:pt x="0" y="146303"/>
                  </a:moveTo>
                  <a:lnTo>
                    <a:pt x="5843015" y="146303"/>
                  </a:lnTo>
                </a:path>
              </a:pathLst>
            </a:custGeom>
            <a:ln w="9144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93392" y="2971799"/>
              <a:ext cx="5843015" cy="34290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93392" y="6405372"/>
              <a:ext cx="5843270" cy="448309"/>
            </a:xfrm>
            <a:custGeom>
              <a:avLst/>
              <a:gdLst/>
              <a:ahLst/>
              <a:cxnLst/>
              <a:rect l="l" t="t" r="r" b="b"/>
              <a:pathLst>
                <a:path w="5843270" h="448309">
                  <a:moveTo>
                    <a:pt x="0" y="0"/>
                  </a:moveTo>
                  <a:lnTo>
                    <a:pt x="5843015" y="0"/>
                  </a:lnTo>
                </a:path>
                <a:path w="5843270" h="448309">
                  <a:moveTo>
                    <a:pt x="0" y="9144"/>
                  </a:moveTo>
                  <a:lnTo>
                    <a:pt x="5843015" y="9144"/>
                  </a:lnTo>
                </a:path>
                <a:path w="5843270" h="448309">
                  <a:moveTo>
                    <a:pt x="0" y="18287"/>
                  </a:moveTo>
                  <a:lnTo>
                    <a:pt x="5843015" y="18287"/>
                  </a:lnTo>
                </a:path>
                <a:path w="5843270" h="448309">
                  <a:moveTo>
                    <a:pt x="0" y="27432"/>
                  </a:moveTo>
                  <a:lnTo>
                    <a:pt x="5843015" y="27432"/>
                  </a:lnTo>
                </a:path>
                <a:path w="5843270" h="448309">
                  <a:moveTo>
                    <a:pt x="0" y="36575"/>
                  </a:moveTo>
                  <a:lnTo>
                    <a:pt x="5843015" y="36575"/>
                  </a:lnTo>
                </a:path>
                <a:path w="5843270" h="448309">
                  <a:moveTo>
                    <a:pt x="0" y="45720"/>
                  </a:moveTo>
                  <a:lnTo>
                    <a:pt x="5843015" y="45720"/>
                  </a:lnTo>
                </a:path>
                <a:path w="5843270" h="448309">
                  <a:moveTo>
                    <a:pt x="0" y="54863"/>
                  </a:moveTo>
                  <a:lnTo>
                    <a:pt x="5843015" y="54863"/>
                  </a:lnTo>
                </a:path>
                <a:path w="5843270" h="448309">
                  <a:moveTo>
                    <a:pt x="0" y="64008"/>
                  </a:moveTo>
                  <a:lnTo>
                    <a:pt x="5843015" y="64008"/>
                  </a:lnTo>
                </a:path>
                <a:path w="5843270" h="448309">
                  <a:moveTo>
                    <a:pt x="0" y="73151"/>
                  </a:moveTo>
                  <a:lnTo>
                    <a:pt x="5843015" y="73151"/>
                  </a:lnTo>
                </a:path>
                <a:path w="5843270" h="448309">
                  <a:moveTo>
                    <a:pt x="0" y="82296"/>
                  </a:moveTo>
                  <a:lnTo>
                    <a:pt x="5843015" y="82296"/>
                  </a:lnTo>
                </a:path>
                <a:path w="5843270" h="448309">
                  <a:moveTo>
                    <a:pt x="0" y="91439"/>
                  </a:moveTo>
                  <a:lnTo>
                    <a:pt x="5843015" y="91439"/>
                  </a:lnTo>
                </a:path>
                <a:path w="5843270" h="448309">
                  <a:moveTo>
                    <a:pt x="0" y="100584"/>
                  </a:moveTo>
                  <a:lnTo>
                    <a:pt x="5843015" y="100584"/>
                  </a:lnTo>
                </a:path>
                <a:path w="5843270" h="448309">
                  <a:moveTo>
                    <a:pt x="0" y="109728"/>
                  </a:moveTo>
                  <a:lnTo>
                    <a:pt x="5843015" y="109728"/>
                  </a:lnTo>
                </a:path>
                <a:path w="5843270" h="448309">
                  <a:moveTo>
                    <a:pt x="0" y="118871"/>
                  </a:moveTo>
                  <a:lnTo>
                    <a:pt x="5843015" y="118871"/>
                  </a:lnTo>
                </a:path>
                <a:path w="5843270" h="448309">
                  <a:moveTo>
                    <a:pt x="0" y="128015"/>
                  </a:moveTo>
                  <a:lnTo>
                    <a:pt x="5843015" y="128015"/>
                  </a:lnTo>
                </a:path>
                <a:path w="5843270" h="448309">
                  <a:moveTo>
                    <a:pt x="0" y="137159"/>
                  </a:moveTo>
                  <a:lnTo>
                    <a:pt x="5843015" y="137159"/>
                  </a:lnTo>
                </a:path>
                <a:path w="5843270" h="448309">
                  <a:moveTo>
                    <a:pt x="0" y="146304"/>
                  </a:moveTo>
                  <a:lnTo>
                    <a:pt x="5843015" y="146304"/>
                  </a:lnTo>
                </a:path>
                <a:path w="5843270" h="448309">
                  <a:moveTo>
                    <a:pt x="0" y="155448"/>
                  </a:moveTo>
                  <a:lnTo>
                    <a:pt x="5843015" y="155448"/>
                  </a:lnTo>
                </a:path>
                <a:path w="5843270" h="448309">
                  <a:moveTo>
                    <a:pt x="0" y="164591"/>
                  </a:moveTo>
                  <a:lnTo>
                    <a:pt x="5843015" y="164591"/>
                  </a:lnTo>
                </a:path>
                <a:path w="5843270" h="448309">
                  <a:moveTo>
                    <a:pt x="0" y="173735"/>
                  </a:moveTo>
                  <a:lnTo>
                    <a:pt x="5843015" y="173735"/>
                  </a:lnTo>
                </a:path>
                <a:path w="5843270" h="448309">
                  <a:moveTo>
                    <a:pt x="0" y="182880"/>
                  </a:moveTo>
                  <a:lnTo>
                    <a:pt x="5843015" y="182880"/>
                  </a:lnTo>
                </a:path>
                <a:path w="5843270" h="448309">
                  <a:moveTo>
                    <a:pt x="0" y="192024"/>
                  </a:moveTo>
                  <a:lnTo>
                    <a:pt x="5843015" y="192024"/>
                  </a:lnTo>
                </a:path>
                <a:path w="5843270" h="448309">
                  <a:moveTo>
                    <a:pt x="0" y="201167"/>
                  </a:moveTo>
                  <a:lnTo>
                    <a:pt x="5843015" y="201167"/>
                  </a:lnTo>
                </a:path>
                <a:path w="5843270" h="448309">
                  <a:moveTo>
                    <a:pt x="0" y="210311"/>
                  </a:moveTo>
                  <a:lnTo>
                    <a:pt x="5843015" y="210311"/>
                  </a:lnTo>
                </a:path>
                <a:path w="5843270" h="448309">
                  <a:moveTo>
                    <a:pt x="0" y="219456"/>
                  </a:moveTo>
                  <a:lnTo>
                    <a:pt x="5843015" y="219456"/>
                  </a:lnTo>
                </a:path>
                <a:path w="5843270" h="448309">
                  <a:moveTo>
                    <a:pt x="0" y="228600"/>
                  </a:moveTo>
                  <a:lnTo>
                    <a:pt x="5843015" y="228600"/>
                  </a:lnTo>
                </a:path>
                <a:path w="5843270" h="448309">
                  <a:moveTo>
                    <a:pt x="0" y="237743"/>
                  </a:moveTo>
                  <a:lnTo>
                    <a:pt x="5843015" y="237743"/>
                  </a:lnTo>
                </a:path>
                <a:path w="5843270" h="448309">
                  <a:moveTo>
                    <a:pt x="0" y="246887"/>
                  </a:moveTo>
                  <a:lnTo>
                    <a:pt x="5843015" y="246887"/>
                  </a:lnTo>
                </a:path>
                <a:path w="5843270" h="448309">
                  <a:moveTo>
                    <a:pt x="0" y="256032"/>
                  </a:moveTo>
                  <a:lnTo>
                    <a:pt x="5843015" y="256032"/>
                  </a:lnTo>
                </a:path>
                <a:path w="5843270" h="448309">
                  <a:moveTo>
                    <a:pt x="0" y="265176"/>
                  </a:moveTo>
                  <a:lnTo>
                    <a:pt x="5843015" y="265176"/>
                  </a:lnTo>
                </a:path>
                <a:path w="5843270" h="448309">
                  <a:moveTo>
                    <a:pt x="0" y="274319"/>
                  </a:moveTo>
                  <a:lnTo>
                    <a:pt x="5843015" y="274319"/>
                  </a:lnTo>
                </a:path>
                <a:path w="5843270" h="448309">
                  <a:moveTo>
                    <a:pt x="0" y="283463"/>
                  </a:moveTo>
                  <a:lnTo>
                    <a:pt x="5843015" y="283463"/>
                  </a:lnTo>
                </a:path>
                <a:path w="5843270" h="448309">
                  <a:moveTo>
                    <a:pt x="0" y="292608"/>
                  </a:moveTo>
                  <a:lnTo>
                    <a:pt x="5843015" y="292608"/>
                  </a:lnTo>
                </a:path>
                <a:path w="5843270" h="448309">
                  <a:moveTo>
                    <a:pt x="0" y="301752"/>
                  </a:moveTo>
                  <a:lnTo>
                    <a:pt x="5843015" y="301752"/>
                  </a:lnTo>
                </a:path>
                <a:path w="5843270" h="448309">
                  <a:moveTo>
                    <a:pt x="0" y="310895"/>
                  </a:moveTo>
                  <a:lnTo>
                    <a:pt x="5843015" y="310895"/>
                  </a:lnTo>
                </a:path>
                <a:path w="5843270" h="448309">
                  <a:moveTo>
                    <a:pt x="0" y="320039"/>
                  </a:moveTo>
                  <a:lnTo>
                    <a:pt x="5843015" y="320039"/>
                  </a:lnTo>
                </a:path>
                <a:path w="5843270" h="448309">
                  <a:moveTo>
                    <a:pt x="0" y="329184"/>
                  </a:moveTo>
                  <a:lnTo>
                    <a:pt x="5843015" y="329184"/>
                  </a:lnTo>
                </a:path>
                <a:path w="5843270" h="448309">
                  <a:moveTo>
                    <a:pt x="0" y="338328"/>
                  </a:moveTo>
                  <a:lnTo>
                    <a:pt x="5843015" y="338328"/>
                  </a:lnTo>
                </a:path>
                <a:path w="5843270" h="448309">
                  <a:moveTo>
                    <a:pt x="0" y="347471"/>
                  </a:moveTo>
                  <a:lnTo>
                    <a:pt x="5843015" y="347471"/>
                  </a:lnTo>
                </a:path>
                <a:path w="5843270" h="448309">
                  <a:moveTo>
                    <a:pt x="0" y="356615"/>
                  </a:moveTo>
                  <a:lnTo>
                    <a:pt x="5843015" y="356615"/>
                  </a:lnTo>
                </a:path>
                <a:path w="5843270" h="448309">
                  <a:moveTo>
                    <a:pt x="0" y="365759"/>
                  </a:moveTo>
                  <a:lnTo>
                    <a:pt x="5843015" y="365759"/>
                  </a:lnTo>
                </a:path>
                <a:path w="5843270" h="448309">
                  <a:moveTo>
                    <a:pt x="0" y="374904"/>
                  </a:moveTo>
                  <a:lnTo>
                    <a:pt x="5843015" y="374904"/>
                  </a:lnTo>
                </a:path>
                <a:path w="5843270" h="448309">
                  <a:moveTo>
                    <a:pt x="0" y="384048"/>
                  </a:moveTo>
                  <a:lnTo>
                    <a:pt x="5843015" y="384048"/>
                  </a:lnTo>
                </a:path>
                <a:path w="5843270" h="448309">
                  <a:moveTo>
                    <a:pt x="0" y="393191"/>
                  </a:moveTo>
                  <a:lnTo>
                    <a:pt x="5843015" y="393191"/>
                  </a:lnTo>
                </a:path>
                <a:path w="5843270" h="448309">
                  <a:moveTo>
                    <a:pt x="0" y="402335"/>
                  </a:moveTo>
                  <a:lnTo>
                    <a:pt x="5843015" y="402335"/>
                  </a:lnTo>
                </a:path>
                <a:path w="5843270" h="448309">
                  <a:moveTo>
                    <a:pt x="0" y="411480"/>
                  </a:moveTo>
                  <a:lnTo>
                    <a:pt x="5843015" y="411480"/>
                  </a:lnTo>
                </a:path>
                <a:path w="5843270" h="448309">
                  <a:moveTo>
                    <a:pt x="0" y="420624"/>
                  </a:moveTo>
                  <a:lnTo>
                    <a:pt x="5843015" y="420624"/>
                  </a:lnTo>
                </a:path>
                <a:path w="5843270" h="448309">
                  <a:moveTo>
                    <a:pt x="0" y="429767"/>
                  </a:moveTo>
                  <a:lnTo>
                    <a:pt x="5843015" y="429767"/>
                  </a:lnTo>
                </a:path>
                <a:path w="5843270" h="448309">
                  <a:moveTo>
                    <a:pt x="0" y="438911"/>
                  </a:moveTo>
                  <a:lnTo>
                    <a:pt x="5843015" y="438911"/>
                  </a:lnTo>
                </a:path>
                <a:path w="5843270" h="448309">
                  <a:moveTo>
                    <a:pt x="0" y="448056"/>
                  </a:moveTo>
                  <a:lnTo>
                    <a:pt x="5843015" y="448056"/>
                  </a:lnTo>
                </a:path>
              </a:pathLst>
            </a:custGeom>
            <a:ln w="9144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29968" y="6857999"/>
              <a:ext cx="5760720" cy="5486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88924" y="1681989"/>
            <a:ext cx="840676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Arial MT"/>
                <a:cs typeface="Arial MT"/>
              </a:rPr>
              <a:t>OAuth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2.0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 a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relatively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simple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protocol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developer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can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integrate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with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Google's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OAuth</a:t>
            </a:r>
            <a:endParaRPr sz="16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2.0 </a:t>
            </a:r>
            <a:r>
              <a:rPr sz="1600" spc="-5" dirty="0">
                <a:latin typeface="Arial MT"/>
                <a:cs typeface="Arial MT"/>
              </a:rPr>
              <a:t>endpoints </a:t>
            </a:r>
            <a:r>
              <a:rPr sz="1600" spc="-10" dirty="0">
                <a:latin typeface="Arial MT"/>
                <a:cs typeface="Arial MT"/>
              </a:rPr>
              <a:t>without </a:t>
            </a:r>
            <a:r>
              <a:rPr sz="1600" dirty="0">
                <a:latin typeface="Arial MT"/>
                <a:cs typeface="Arial MT"/>
              </a:rPr>
              <a:t>too </a:t>
            </a:r>
            <a:r>
              <a:rPr sz="1600" spc="10" dirty="0">
                <a:latin typeface="Arial MT"/>
                <a:cs typeface="Arial MT"/>
              </a:rPr>
              <a:t>much </a:t>
            </a:r>
            <a:r>
              <a:rPr sz="1600" spc="-5" dirty="0">
                <a:latin typeface="Arial MT"/>
                <a:cs typeface="Arial MT"/>
              </a:rPr>
              <a:t>effort. </a:t>
            </a:r>
            <a:r>
              <a:rPr sz="1600" spc="5" dirty="0">
                <a:latin typeface="Arial MT"/>
                <a:cs typeface="Arial MT"/>
              </a:rPr>
              <a:t>In </a:t>
            </a:r>
            <a:r>
              <a:rPr sz="1600" dirty="0">
                <a:latin typeface="Arial MT"/>
                <a:cs typeface="Arial MT"/>
              </a:rPr>
              <a:t>a nutshell, </a:t>
            </a:r>
            <a:r>
              <a:rPr sz="1600" spc="-5" dirty="0">
                <a:latin typeface="Arial MT"/>
                <a:cs typeface="Arial MT"/>
              </a:rPr>
              <a:t>you </a:t>
            </a:r>
            <a:r>
              <a:rPr sz="1600" dirty="0">
                <a:latin typeface="Arial MT"/>
                <a:cs typeface="Arial MT"/>
              </a:rPr>
              <a:t>register </a:t>
            </a:r>
            <a:r>
              <a:rPr sz="1600" spc="-5" dirty="0">
                <a:latin typeface="Arial MT"/>
                <a:cs typeface="Arial MT"/>
              </a:rPr>
              <a:t>your </a:t>
            </a:r>
            <a:r>
              <a:rPr sz="1600" dirty="0">
                <a:latin typeface="Arial MT"/>
                <a:cs typeface="Arial MT"/>
              </a:rPr>
              <a:t>application </a:t>
            </a:r>
            <a:r>
              <a:rPr sz="1600" spc="-5" dirty="0">
                <a:latin typeface="Arial MT"/>
                <a:cs typeface="Arial MT"/>
              </a:rPr>
              <a:t>with Google,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redirect </a:t>
            </a:r>
            <a:r>
              <a:rPr sz="1600" dirty="0">
                <a:latin typeface="Arial MT"/>
                <a:cs typeface="Arial MT"/>
              </a:rPr>
              <a:t>a </a:t>
            </a:r>
            <a:r>
              <a:rPr sz="1600" spc="-10" dirty="0">
                <a:latin typeface="Arial MT"/>
                <a:cs typeface="Arial MT"/>
              </a:rPr>
              <a:t>browser </a:t>
            </a:r>
            <a:r>
              <a:rPr sz="1600" spc="5" dirty="0">
                <a:latin typeface="Arial MT"/>
                <a:cs typeface="Arial MT"/>
              </a:rPr>
              <a:t>to </a:t>
            </a:r>
            <a:r>
              <a:rPr sz="1600" dirty="0">
                <a:latin typeface="Arial MT"/>
                <a:cs typeface="Arial MT"/>
              </a:rPr>
              <a:t>a </a:t>
            </a:r>
            <a:r>
              <a:rPr sz="1600" spc="-5" dirty="0">
                <a:latin typeface="Arial MT"/>
                <a:cs typeface="Arial MT"/>
              </a:rPr>
              <a:t>URL, parse </a:t>
            </a:r>
            <a:r>
              <a:rPr sz="1600" dirty="0">
                <a:latin typeface="Arial MT"/>
                <a:cs typeface="Arial MT"/>
              </a:rPr>
              <a:t>a token from the </a:t>
            </a:r>
            <a:r>
              <a:rPr sz="1600" spc="-5" dirty="0">
                <a:latin typeface="Arial MT"/>
                <a:cs typeface="Arial MT"/>
              </a:rPr>
              <a:t>response, and </a:t>
            </a:r>
            <a:r>
              <a:rPr sz="1600" dirty="0">
                <a:latin typeface="Arial MT"/>
                <a:cs typeface="Arial MT"/>
              </a:rPr>
              <a:t>send the token </a:t>
            </a:r>
            <a:r>
              <a:rPr sz="1600" spc="5" dirty="0">
                <a:latin typeface="Arial MT"/>
                <a:cs typeface="Arial MT"/>
              </a:rPr>
              <a:t>to </a:t>
            </a:r>
            <a:r>
              <a:rPr sz="1600" dirty="0">
                <a:latin typeface="Arial MT"/>
                <a:cs typeface="Arial MT"/>
              </a:rPr>
              <a:t>the 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Google</a:t>
            </a:r>
            <a:r>
              <a:rPr sz="1600" spc="-120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API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you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wish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to access.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332976" y="457200"/>
            <a:ext cx="268223" cy="62179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45668" y="1276509"/>
            <a:ext cx="4886960" cy="152209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420"/>
              </a:spcBef>
              <a:buClr>
                <a:srgbClr val="A04CA3"/>
              </a:buClr>
              <a:buChar char="•"/>
              <a:tabLst>
                <a:tab pos="269240" algn="l"/>
              </a:tabLst>
            </a:pPr>
            <a:r>
              <a:rPr sz="2800" dirty="0">
                <a:latin typeface="Georgia" panose="02040502050405020303"/>
                <a:cs typeface="Georgia" panose="02040502050405020303"/>
              </a:rPr>
              <a:t>Every</a:t>
            </a:r>
            <a:r>
              <a:rPr sz="2800" spc="-80" dirty="0">
                <a:latin typeface="Georgia" panose="02040502050405020303"/>
                <a:cs typeface="Georgia" panose="02040502050405020303"/>
              </a:rPr>
              <a:t> </a:t>
            </a:r>
            <a:r>
              <a:rPr sz="2800" spc="-5" dirty="0">
                <a:latin typeface="Georgia" panose="02040502050405020303"/>
                <a:cs typeface="Georgia" panose="02040502050405020303"/>
              </a:rPr>
              <a:t>“thing”</a:t>
            </a:r>
            <a:r>
              <a:rPr sz="2800" spc="-10" dirty="0">
                <a:latin typeface="Georgia" panose="02040502050405020303"/>
                <a:cs typeface="Georgia" panose="02040502050405020303"/>
              </a:rPr>
              <a:t> </a:t>
            </a:r>
            <a:r>
              <a:rPr sz="2800" dirty="0">
                <a:latin typeface="Georgia" panose="02040502050405020303"/>
                <a:cs typeface="Georgia" panose="02040502050405020303"/>
              </a:rPr>
              <a:t>has</a:t>
            </a:r>
            <a:r>
              <a:rPr sz="2800" spc="-30" dirty="0">
                <a:latin typeface="Georgia" panose="02040502050405020303"/>
                <a:cs typeface="Georgia" panose="02040502050405020303"/>
              </a:rPr>
              <a:t> </a:t>
            </a:r>
            <a:r>
              <a:rPr sz="2800" dirty="0">
                <a:latin typeface="Georgia" panose="02040502050405020303"/>
                <a:cs typeface="Georgia" panose="02040502050405020303"/>
              </a:rPr>
              <a:t>a</a:t>
            </a:r>
            <a:r>
              <a:rPr sz="2800" spc="-10" dirty="0">
                <a:latin typeface="Georgia" panose="02040502050405020303"/>
                <a:cs typeface="Georgia" panose="02040502050405020303"/>
              </a:rPr>
              <a:t> </a:t>
            </a:r>
            <a:r>
              <a:rPr sz="2800" spc="-5" dirty="0">
                <a:latin typeface="Georgia" panose="02040502050405020303"/>
                <a:cs typeface="Georgia" panose="02040502050405020303"/>
              </a:rPr>
              <a:t>URI</a:t>
            </a:r>
            <a:endParaRPr sz="2800">
              <a:latin typeface="Georgia" panose="02040502050405020303"/>
              <a:cs typeface="Georgia" panose="02040502050405020303"/>
            </a:endParaRPr>
          </a:p>
          <a:p>
            <a:pPr marL="360045">
              <a:lnSpc>
                <a:spcPct val="100000"/>
              </a:lnSpc>
              <a:spcBef>
                <a:spcPts val="455"/>
              </a:spcBef>
            </a:pPr>
            <a:r>
              <a:rPr sz="4000" dirty="0">
                <a:solidFill>
                  <a:srgbClr val="414355"/>
                </a:solidFill>
                <a:latin typeface="Trebuchet MS" panose="020B0603020202020204"/>
                <a:cs typeface="Trebuchet MS" panose="020B0603020202020204"/>
              </a:rPr>
              <a:t>Addressability</a:t>
            </a:r>
            <a:endParaRPr sz="4000">
              <a:latin typeface="Trebuchet MS" panose="020B0603020202020204"/>
              <a:cs typeface="Trebuchet MS" panose="020B0603020202020204"/>
            </a:endParaRPr>
          </a:p>
          <a:p>
            <a:pPr marL="365760">
              <a:lnSpc>
                <a:spcPct val="100000"/>
              </a:lnSpc>
              <a:spcBef>
                <a:spcPts val="690"/>
              </a:spcBef>
            </a:pPr>
            <a:r>
              <a:rPr sz="1800" b="1" spc="-5" dirty="0">
                <a:solidFill>
                  <a:srgbClr val="66AFBD"/>
                </a:solidFill>
                <a:latin typeface="Courier New" panose="02070309020205020404"/>
                <a:cs typeface="Courier New" panose="02070309020205020404"/>
                <a:hlinkClick r:id="rId2"/>
              </a:rPr>
              <a:t>http:/</a:t>
            </a:r>
            <a:r>
              <a:rPr sz="1800" b="1" spc="-30" dirty="0">
                <a:solidFill>
                  <a:srgbClr val="66AFBD"/>
                </a:solidFill>
                <a:latin typeface="Courier New" panose="02070309020205020404"/>
                <a:cs typeface="Courier New" panose="02070309020205020404"/>
                <a:hlinkClick r:id="rId2"/>
              </a:rPr>
              <a:t>/</a:t>
            </a:r>
            <a:r>
              <a:rPr sz="1800" b="1" spc="-5" dirty="0">
                <a:solidFill>
                  <a:srgbClr val="66AFBD"/>
                </a:solidFill>
                <a:latin typeface="Courier New" panose="02070309020205020404"/>
                <a:cs typeface="Courier New" panose="02070309020205020404"/>
                <a:hlinkClick r:id="rId2"/>
              </a:rPr>
              <a:t>sale</a:t>
            </a:r>
            <a:r>
              <a:rPr sz="1800" b="1" spc="-30" dirty="0">
                <a:solidFill>
                  <a:srgbClr val="66AFBD"/>
                </a:solidFill>
                <a:latin typeface="Courier New" panose="02070309020205020404"/>
                <a:cs typeface="Courier New" panose="02070309020205020404"/>
                <a:hlinkClick r:id="rId2"/>
              </a:rPr>
              <a:t>s</a:t>
            </a:r>
            <a:r>
              <a:rPr sz="1800" b="1" spc="-5" dirty="0">
                <a:solidFill>
                  <a:srgbClr val="66AFBD"/>
                </a:solidFill>
                <a:latin typeface="Courier New" panose="02070309020205020404"/>
                <a:cs typeface="Courier New" panose="02070309020205020404"/>
                <a:hlinkClick r:id="rId2"/>
              </a:rPr>
              <a:t>.co</a:t>
            </a:r>
            <a:r>
              <a:rPr sz="1800" b="1" spc="-30" dirty="0">
                <a:solidFill>
                  <a:srgbClr val="66AFBD"/>
                </a:solidFill>
                <a:latin typeface="Courier New" panose="02070309020205020404"/>
                <a:cs typeface="Courier New" panose="02070309020205020404"/>
                <a:hlinkClick r:id="rId2"/>
              </a:rPr>
              <a:t>m</a:t>
            </a:r>
            <a:r>
              <a:rPr sz="1800" b="1" spc="-5" dirty="0">
                <a:solidFill>
                  <a:srgbClr val="66AFBD"/>
                </a:solidFill>
                <a:latin typeface="Courier New" panose="02070309020205020404"/>
                <a:cs typeface="Courier New" panose="02070309020205020404"/>
                <a:hlinkClick r:id="rId2"/>
              </a:rPr>
              <a:t>/cus</a:t>
            </a:r>
            <a:r>
              <a:rPr sz="1800" b="1" spc="-30" dirty="0">
                <a:solidFill>
                  <a:srgbClr val="66AFBD"/>
                </a:solidFill>
                <a:latin typeface="Courier New" panose="02070309020205020404"/>
                <a:cs typeface="Courier New" panose="02070309020205020404"/>
                <a:hlinkClick r:id="rId2"/>
              </a:rPr>
              <a:t>to</a:t>
            </a:r>
            <a:r>
              <a:rPr sz="1800" b="1" spc="-5" dirty="0">
                <a:solidFill>
                  <a:srgbClr val="66AFBD"/>
                </a:solidFill>
                <a:latin typeface="Courier New" panose="02070309020205020404"/>
                <a:cs typeface="Courier New" panose="02070309020205020404"/>
                <a:hlinkClick r:id="rId2"/>
              </a:rPr>
              <a:t>mers/3</a:t>
            </a:r>
            <a:r>
              <a:rPr sz="1800" b="1" spc="-30" dirty="0">
                <a:solidFill>
                  <a:srgbClr val="66AFBD"/>
                </a:solidFill>
                <a:latin typeface="Courier New" panose="02070309020205020404"/>
                <a:cs typeface="Courier New" panose="02070309020205020404"/>
                <a:hlinkClick r:id="rId2"/>
              </a:rPr>
              <a:t>2</a:t>
            </a:r>
            <a:r>
              <a:rPr sz="1800" b="1" spc="-5" dirty="0">
                <a:solidFill>
                  <a:srgbClr val="66AFBD"/>
                </a:solidFill>
                <a:latin typeface="Courier New" panose="02070309020205020404"/>
                <a:cs typeface="Courier New" panose="02070309020205020404"/>
                <a:hlinkClick r:id="rId2"/>
              </a:rPr>
              <a:t>3421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11936" y="2791967"/>
            <a:ext cx="4505325" cy="24765"/>
          </a:xfrm>
          <a:custGeom>
            <a:avLst/>
            <a:gdLst/>
            <a:ahLst/>
            <a:cxnLst/>
            <a:rect l="l" t="t" r="r" b="b"/>
            <a:pathLst>
              <a:path w="4505325" h="24764">
                <a:moveTo>
                  <a:pt x="4504943" y="24383"/>
                </a:moveTo>
                <a:lnTo>
                  <a:pt x="4504943" y="0"/>
                </a:lnTo>
                <a:lnTo>
                  <a:pt x="0" y="0"/>
                </a:lnTo>
                <a:lnTo>
                  <a:pt x="0" y="24383"/>
                </a:lnTo>
                <a:lnTo>
                  <a:pt x="4504943" y="24383"/>
                </a:lnTo>
                <a:close/>
              </a:path>
            </a:pathLst>
          </a:custGeom>
          <a:solidFill>
            <a:srgbClr val="66AE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45668" y="2646096"/>
            <a:ext cx="6471920" cy="268160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365760">
              <a:lnSpc>
                <a:spcPct val="100000"/>
              </a:lnSpc>
              <a:spcBef>
                <a:spcPts val="885"/>
              </a:spcBef>
            </a:pPr>
            <a:r>
              <a:rPr sz="1800" b="1" u="heavy" spc="-10" dirty="0">
                <a:solidFill>
                  <a:srgbClr val="66AFBD"/>
                </a:solidFill>
                <a:uFill>
                  <a:solidFill>
                    <a:srgbClr val="66AEBC"/>
                  </a:solidFill>
                </a:uFill>
                <a:latin typeface="Courier New" panose="02070309020205020404"/>
                <a:cs typeface="Courier New" panose="02070309020205020404"/>
                <a:hlinkClick r:id="rId3"/>
              </a:rPr>
              <a:t>http://sales.com/customers/32341/address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268605" indent="-256540">
              <a:lnSpc>
                <a:spcPct val="100000"/>
              </a:lnSpc>
              <a:spcBef>
                <a:spcPts val="1230"/>
              </a:spcBef>
              <a:buClr>
                <a:srgbClr val="A04CA3"/>
              </a:buClr>
              <a:buChar char="•"/>
              <a:tabLst>
                <a:tab pos="269240" algn="l"/>
              </a:tabLst>
            </a:pPr>
            <a:r>
              <a:rPr sz="2800" dirty="0">
                <a:latin typeface="Georgia" panose="02040502050405020303"/>
                <a:cs typeface="Georgia" panose="02040502050405020303"/>
              </a:rPr>
              <a:t>From</a:t>
            </a:r>
            <a:r>
              <a:rPr sz="2800" spc="-65" dirty="0">
                <a:latin typeface="Georgia" panose="02040502050405020303"/>
                <a:cs typeface="Georgia" panose="02040502050405020303"/>
              </a:rPr>
              <a:t> </a:t>
            </a:r>
            <a:r>
              <a:rPr sz="2800" dirty="0">
                <a:latin typeface="Georgia" panose="02040502050405020303"/>
                <a:cs typeface="Georgia" panose="02040502050405020303"/>
              </a:rPr>
              <a:t>a</a:t>
            </a:r>
            <a:r>
              <a:rPr sz="2800" spc="-15" dirty="0">
                <a:latin typeface="Georgia" panose="02040502050405020303"/>
                <a:cs typeface="Georgia" panose="02040502050405020303"/>
              </a:rPr>
              <a:t> </a:t>
            </a:r>
            <a:r>
              <a:rPr sz="2800" spc="-5" dirty="0">
                <a:latin typeface="Georgia" panose="02040502050405020303"/>
                <a:cs typeface="Georgia" panose="02040502050405020303"/>
              </a:rPr>
              <a:t>URI we</a:t>
            </a:r>
            <a:r>
              <a:rPr sz="2800" spc="-30" dirty="0">
                <a:latin typeface="Georgia" panose="02040502050405020303"/>
                <a:cs typeface="Georgia" panose="02040502050405020303"/>
              </a:rPr>
              <a:t> </a:t>
            </a:r>
            <a:r>
              <a:rPr sz="2800" dirty="0">
                <a:latin typeface="Georgia" panose="02040502050405020303"/>
                <a:cs typeface="Georgia" panose="02040502050405020303"/>
              </a:rPr>
              <a:t>know</a:t>
            </a:r>
            <a:endParaRPr sz="2800">
              <a:latin typeface="Georgia" panose="02040502050405020303"/>
              <a:cs typeface="Georgia" panose="02040502050405020303"/>
            </a:endParaRPr>
          </a:p>
          <a:p>
            <a:pPr marL="314325">
              <a:lnSpc>
                <a:spcPct val="100000"/>
              </a:lnSpc>
              <a:spcBef>
                <a:spcPts val="295"/>
              </a:spcBef>
              <a:tabLst>
                <a:tab pos="560705" algn="l"/>
              </a:tabLst>
            </a:pPr>
            <a:r>
              <a:rPr sz="26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▫	The</a:t>
            </a:r>
            <a:r>
              <a:rPr sz="2600" spc="-2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protocol</a:t>
            </a:r>
            <a:r>
              <a:rPr sz="2600" spc="3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(How</a:t>
            </a:r>
            <a:r>
              <a:rPr sz="26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do</a:t>
            </a:r>
            <a:r>
              <a:rPr sz="2600" spc="-2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we</a:t>
            </a:r>
            <a:r>
              <a:rPr sz="2600" spc="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communicate)</a:t>
            </a:r>
            <a:endParaRPr sz="2600">
              <a:latin typeface="Georgia" panose="02040502050405020303"/>
              <a:cs typeface="Georgia" panose="02040502050405020303"/>
            </a:endParaRPr>
          </a:p>
          <a:p>
            <a:pPr marL="314325">
              <a:lnSpc>
                <a:spcPct val="100000"/>
              </a:lnSpc>
              <a:spcBef>
                <a:spcPts val="315"/>
              </a:spcBef>
              <a:tabLst>
                <a:tab pos="560705" algn="l"/>
              </a:tabLst>
            </a:pPr>
            <a:r>
              <a:rPr sz="26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▫	The</a:t>
            </a:r>
            <a:r>
              <a:rPr sz="2600" spc="-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host/port</a:t>
            </a:r>
            <a:r>
              <a:rPr sz="2600" spc="3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(Where</a:t>
            </a:r>
            <a:r>
              <a:rPr sz="2600" spc="3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it</a:t>
            </a:r>
            <a:r>
              <a:rPr sz="2600" spc="-1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is</a:t>
            </a:r>
            <a:r>
              <a:rPr sz="26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on</a:t>
            </a:r>
            <a:r>
              <a:rPr sz="26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network)</a:t>
            </a:r>
            <a:endParaRPr sz="2600">
              <a:latin typeface="Georgia" panose="02040502050405020303"/>
              <a:cs typeface="Georgia" panose="02040502050405020303"/>
            </a:endParaRPr>
          </a:p>
          <a:p>
            <a:pPr marL="561340" marR="5080" indent="-247015">
              <a:lnSpc>
                <a:spcPct val="100000"/>
              </a:lnSpc>
              <a:spcBef>
                <a:spcPts val="285"/>
              </a:spcBef>
              <a:tabLst>
                <a:tab pos="560705" algn="l"/>
              </a:tabLst>
            </a:pPr>
            <a:r>
              <a:rPr sz="26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▫	The</a:t>
            </a:r>
            <a:r>
              <a:rPr sz="2600" spc="-2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resource</a:t>
            </a:r>
            <a:r>
              <a:rPr sz="2600" spc="3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path(What</a:t>
            </a:r>
            <a:r>
              <a:rPr sz="2600" spc="5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resource</a:t>
            </a:r>
            <a:r>
              <a:rPr sz="2600" spc="5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are</a:t>
            </a:r>
            <a:r>
              <a:rPr sz="2600" spc="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we </a:t>
            </a:r>
            <a:r>
              <a:rPr sz="2600" spc="-6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communicating</a:t>
            </a:r>
            <a:r>
              <a:rPr sz="2600" spc="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with</a:t>
            </a:r>
            <a:endParaRPr sz="26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57200" y="826008"/>
            <a:ext cx="9143999" cy="8534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57200" y="457200"/>
            <a:ext cx="9144000" cy="628015"/>
            <a:chOff x="457200" y="457200"/>
            <a:chExt cx="9144000" cy="628015"/>
          </a:xfrm>
        </p:grpSpPr>
        <p:sp>
          <p:nvSpPr>
            <p:cNvPr id="4" name="object 4"/>
            <p:cNvSpPr/>
            <p:nvPr/>
          </p:nvSpPr>
          <p:spPr>
            <a:xfrm>
              <a:off x="457200" y="457200"/>
              <a:ext cx="9144000" cy="311150"/>
            </a:xfrm>
            <a:custGeom>
              <a:avLst/>
              <a:gdLst/>
              <a:ahLst/>
              <a:cxnLst/>
              <a:rect l="l" t="t" r="r" b="b"/>
              <a:pathLst>
                <a:path w="9144000" h="311150">
                  <a:moveTo>
                    <a:pt x="9143999" y="310895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310895"/>
                  </a:lnTo>
                  <a:lnTo>
                    <a:pt x="9143999" y="310895"/>
                  </a:lnTo>
                  <a:close/>
                </a:path>
              </a:pathLst>
            </a:custGeom>
            <a:solidFill>
              <a:srgbClr val="41435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57200" y="768095"/>
              <a:ext cx="9144000" cy="143510"/>
            </a:xfrm>
            <a:custGeom>
              <a:avLst/>
              <a:gdLst/>
              <a:ahLst/>
              <a:cxnLst/>
              <a:rect l="l" t="t" r="r" b="b"/>
              <a:pathLst>
                <a:path w="9144000" h="143509">
                  <a:moveTo>
                    <a:pt x="9144000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5410200" y="91440"/>
                  </a:lnTo>
                  <a:lnTo>
                    <a:pt x="5410200" y="143256"/>
                  </a:lnTo>
                  <a:lnTo>
                    <a:pt x="9144000" y="143256"/>
                  </a:lnTo>
                  <a:lnTo>
                    <a:pt x="9144000" y="91440"/>
                  </a:lnTo>
                  <a:lnTo>
                    <a:pt x="9144000" y="5181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27F8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67400" y="899159"/>
              <a:ext cx="3733799" cy="17983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867400" y="957084"/>
              <a:ext cx="3566160" cy="128270"/>
            </a:xfrm>
            <a:custGeom>
              <a:avLst/>
              <a:gdLst/>
              <a:ahLst/>
              <a:cxnLst/>
              <a:rect l="l" t="t" r="r" b="b"/>
              <a:pathLst>
                <a:path w="3566159" h="128269">
                  <a:moveTo>
                    <a:pt x="3063240" y="0"/>
                  </a:moveTo>
                  <a:lnTo>
                    <a:pt x="3060700" y="0"/>
                  </a:lnTo>
                  <a:lnTo>
                    <a:pt x="0" y="0"/>
                  </a:lnTo>
                  <a:lnTo>
                    <a:pt x="0" y="27432"/>
                  </a:lnTo>
                  <a:lnTo>
                    <a:pt x="3060700" y="27432"/>
                  </a:lnTo>
                  <a:lnTo>
                    <a:pt x="3060700" y="25654"/>
                  </a:lnTo>
                  <a:lnTo>
                    <a:pt x="3063240" y="25654"/>
                  </a:lnTo>
                  <a:lnTo>
                    <a:pt x="3063240" y="0"/>
                  </a:lnTo>
                  <a:close/>
                </a:path>
                <a:path w="3566159" h="128269">
                  <a:moveTo>
                    <a:pt x="3566160" y="94475"/>
                  </a:moveTo>
                  <a:lnTo>
                    <a:pt x="3563112" y="91427"/>
                  </a:lnTo>
                  <a:lnTo>
                    <a:pt x="1969008" y="91427"/>
                  </a:lnTo>
                  <a:lnTo>
                    <a:pt x="1965960" y="94475"/>
                  </a:lnTo>
                  <a:lnTo>
                    <a:pt x="1965960" y="97523"/>
                  </a:lnTo>
                  <a:lnTo>
                    <a:pt x="1965960" y="124955"/>
                  </a:lnTo>
                  <a:lnTo>
                    <a:pt x="1969008" y="128003"/>
                  </a:lnTo>
                  <a:lnTo>
                    <a:pt x="3563112" y="128003"/>
                  </a:lnTo>
                  <a:lnTo>
                    <a:pt x="3566160" y="124955"/>
                  </a:lnTo>
                  <a:lnTo>
                    <a:pt x="3566160" y="944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32976" y="457200"/>
              <a:ext cx="268223" cy="621791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59028" y="1206500"/>
            <a:ext cx="370776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>
                <a:solidFill>
                  <a:srgbClr val="414355"/>
                </a:solidFill>
              </a:rPr>
              <a:t>Describing</a:t>
            </a:r>
            <a:r>
              <a:rPr sz="4000" spc="-130" dirty="0">
                <a:solidFill>
                  <a:srgbClr val="414355"/>
                </a:solidFill>
              </a:rPr>
              <a:t> </a:t>
            </a:r>
            <a:r>
              <a:rPr sz="4000" dirty="0">
                <a:solidFill>
                  <a:srgbClr val="414355"/>
                </a:solidFill>
              </a:rPr>
              <a:t>a</a:t>
            </a:r>
            <a:r>
              <a:rPr sz="4000" spc="-30" dirty="0">
                <a:solidFill>
                  <a:srgbClr val="414355"/>
                </a:solidFill>
              </a:rPr>
              <a:t> </a:t>
            </a:r>
            <a:r>
              <a:rPr sz="4000" spc="-5" dirty="0">
                <a:solidFill>
                  <a:srgbClr val="414355"/>
                </a:solidFill>
              </a:rPr>
              <a:t>URI</a:t>
            </a:r>
            <a:endParaRPr sz="4000"/>
          </a:p>
        </p:txBody>
      </p:sp>
      <p:sp>
        <p:nvSpPr>
          <p:cNvPr id="10" name="object 10"/>
          <p:cNvSpPr/>
          <p:nvPr/>
        </p:nvSpPr>
        <p:spPr>
          <a:xfrm>
            <a:off x="938783" y="2359151"/>
            <a:ext cx="4505325" cy="24765"/>
          </a:xfrm>
          <a:custGeom>
            <a:avLst/>
            <a:gdLst/>
            <a:ahLst/>
            <a:cxnLst/>
            <a:rect l="l" t="t" r="r" b="b"/>
            <a:pathLst>
              <a:path w="4505325" h="24764">
                <a:moveTo>
                  <a:pt x="4504943" y="24383"/>
                </a:moveTo>
                <a:lnTo>
                  <a:pt x="4504943" y="0"/>
                </a:lnTo>
                <a:lnTo>
                  <a:pt x="0" y="0"/>
                </a:lnTo>
                <a:lnTo>
                  <a:pt x="0" y="24383"/>
                </a:lnTo>
                <a:lnTo>
                  <a:pt x="4504943" y="24383"/>
                </a:lnTo>
                <a:close/>
              </a:path>
            </a:pathLst>
          </a:custGeom>
          <a:solidFill>
            <a:srgbClr val="66AE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26084" y="2066037"/>
            <a:ext cx="7507605" cy="4910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6AFBD"/>
                </a:solidFill>
                <a:latin typeface="Courier New" panose="02070309020205020404"/>
                <a:cs typeface="Courier New" panose="02070309020205020404"/>
                <a:hlinkClick r:id="rId4"/>
              </a:rPr>
              <a:t>http://sales.com/customers/323421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2050"/>
              </a:lnSpc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/customers/{customer-id}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445135" indent="-256540">
              <a:lnSpc>
                <a:spcPct val="100000"/>
              </a:lnSpc>
              <a:spcBef>
                <a:spcPts val="495"/>
              </a:spcBef>
              <a:buClr>
                <a:srgbClr val="A04CA3"/>
              </a:buClr>
              <a:buChar char="•"/>
              <a:tabLst>
                <a:tab pos="445770" algn="l"/>
              </a:tabLst>
            </a:pPr>
            <a:r>
              <a:rPr sz="2600" spc="-15" dirty="0">
                <a:latin typeface="Georgia" panose="02040502050405020303"/>
                <a:cs typeface="Georgia" panose="02040502050405020303"/>
              </a:rPr>
              <a:t>Human</a:t>
            </a:r>
            <a:r>
              <a:rPr sz="2600" spc="25" dirty="0">
                <a:latin typeface="Georgia" panose="02040502050405020303"/>
                <a:cs typeface="Georgia" panose="02040502050405020303"/>
              </a:rPr>
              <a:t> </a:t>
            </a:r>
            <a:r>
              <a:rPr sz="2600" spc="-15" dirty="0">
                <a:latin typeface="Georgia" panose="02040502050405020303"/>
                <a:cs typeface="Georgia" panose="02040502050405020303"/>
              </a:rPr>
              <a:t>readable</a:t>
            </a:r>
            <a:r>
              <a:rPr sz="2600" spc="95" dirty="0">
                <a:latin typeface="Georgia" panose="02040502050405020303"/>
                <a:cs typeface="Georgia" panose="02040502050405020303"/>
              </a:rPr>
              <a:t> </a:t>
            </a:r>
            <a:r>
              <a:rPr sz="2600" spc="-5" dirty="0">
                <a:latin typeface="Georgia" panose="02040502050405020303"/>
                <a:cs typeface="Georgia" panose="02040502050405020303"/>
              </a:rPr>
              <a:t>URIs:</a:t>
            </a:r>
            <a:r>
              <a:rPr sz="2600" spc="-25" dirty="0"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latin typeface="Georgia" panose="02040502050405020303"/>
                <a:cs typeface="Georgia" panose="02040502050405020303"/>
              </a:rPr>
              <a:t>Desired</a:t>
            </a:r>
            <a:r>
              <a:rPr sz="2600" spc="45" dirty="0">
                <a:latin typeface="Georgia" panose="02040502050405020303"/>
                <a:cs typeface="Georgia" panose="02040502050405020303"/>
              </a:rPr>
              <a:t> </a:t>
            </a:r>
            <a:r>
              <a:rPr sz="2600" spc="-15" dirty="0">
                <a:latin typeface="Georgia" panose="02040502050405020303"/>
                <a:cs typeface="Georgia" panose="02040502050405020303"/>
              </a:rPr>
              <a:t>but</a:t>
            </a:r>
            <a:r>
              <a:rPr sz="2600" spc="15" dirty="0"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latin typeface="Georgia" panose="02040502050405020303"/>
                <a:cs typeface="Georgia" panose="02040502050405020303"/>
              </a:rPr>
              <a:t>not</a:t>
            </a:r>
            <a:r>
              <a:rPr sz="2600" spc="15" dirty="0"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latin typeface="Georgia" panose="02040502050405020303"/>
                <a:cs typeface="Georgia" panose="02040502050405020303"/>
              </a:rPr>
              <a:t>required</a:t>
            </a:r>
            <a:endParaRPr sz="2600">
              <a:latin typeface="Georgia" panose="02040502050405020303"/>
              <a:cs typeface="Georgia" panose="02040502050405020303"/>
            </a:endParaRPr>
          </a:p>
          <a:p>
            <a:pPr marL="445135" indent="-256540">
              <a:lnSpc>
                <a:spcPct val="100000"/>
              </a:lnSpc>
              <a:spcBef>
                <a:spcPts val="2470"/>
              </a:spcBef>
              <a:buClr>
                <a:srgbClr val="A04CA3"/>
              </a:buClr>
              <a:buChar char="•"/>
              <a:tabLst>
                <a:tab pos="445770" algn="l"/>
              </a:tabLst>
            </a:pPr>
            <a:r>
              <a:rPr sz="2600" spc="-5" dirty="0">
                <a:latin typeface="Georgia" panose="02040502050405020303"/>
                <a:cs typeface="Georgia" panose="02040502050405020303"/>
              </a:rPr>
              <a:t>URI</a:t>
            </a:r>
            <a:r>
              <a:rPr sz="2600" spc="-50" dirty="0">
                <a:latin typeface="Georgia" panose="02040502050405020303"/>
                <a:cs typeface="Georgia" panose="02040502050405020303"/>
              </a:rPr>
              <a:t> </a:t>
            </a:r>
            <a:r>
              <a:rPr sz="2600" spc="-15" dirty="0">
                <a:latin typeface="Georgia" panose="02040502050405020303"/>
                <a:cs typeface="Georgia" panose="02040502050405020303"/>
              </a:rPr>
              <a:t>Parameters</a:t>
            </a:r>
            <a:endParaRPr sz="2600">
              <a:latin typeface="Georgia" panose="02040502050405020303"/>
              <a:cs typeface="Georgia" panose="02040502050405020303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A04CA3"/>
              </a:buClr>
              <a:buFont typeface="Georgia" panose="02040502050405020303"/>
              <a:buChar char="•"/>
            </a:pPr>
            <a:endParaRPr sz="3900">
              <a:latin typeface="Georgia" panose="02040502050405020303"/>
              <a:cs typeface="Georgia" panose="02040502050405020303"/>
            </a:endParaRPr>
          </a:p>
          <a:p>
            <a:pPr marL="73660">
              <a:lnSpc>
                <a:spcPct val="100000"/>
              </a:lnSpc>
            </a:pPr>
            <a:r>
              <a:rPr sz="1800" b="1" spc="-5" dirty="0">
                <a:latin typeface="Courier New" panose="02070309020205020404"/>
                <a:cs typeface="Courier New" panose="02070309020205020404"/>
                <a:hlinkClick r:id="rId5"/>
              </a:rPr>
              <a:t>http://sales.com/customers?zip=49009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1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Courier New" panose="02070309020205020404"/>
              <a:cs typeface="Courier New" panose="02070309020205020404"/>
            </a:endParaRPr>
          </a:p>
          <a:p>
            <a:pPr marL="445135" indent="-256540">
              <a:lnSpc>
                <a:spcPct val="100000"/>
              </a:lnSpc>
              <a:buClr>
                <a:srgbClr val="A04CA3"/>
              </a:buClr>
              <a:buChar char="•"/>
              <a:tabLst>
                <a:tab pos="445770" algn="l"/>
              </a:tabLst>
            </a:pPr>
            <a:r>
              <a:rPr sz="2600" spc="-15" dirty="0">
                <a:latin typeface="Georgia" panose="02040502050405020303"/>
                <a:cs typeface="Georgia" panose="02040502050405020303"/>
              </a:rPr>
              <a:t>Query</a:t>
            </a:r>
            <a:r>
              <a:rPr sz="2600" spc="5" dirty="0"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latin typeface="Georgia" panose="02040502050405020303"/>
                <a:cs typeface="Georgia" panose="02040502050405020303"/>
              </a:rPr>
              <a:t>parameters</a:t>
            </a:r>
            <a:r>
              <a:rPr sz="2600" spc="85" dirty="0"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latin typeface="Georgia" panose="02040502050405020303"/>
                <a:cs typeface="Georgia" panose="02040502050405020303"/>
              </a:rPr>
              <a:t>to</a:t>
            </a:r>
            <a:r>
              <a:rPr sz="2600" dirty="0">
                <a:latin typeface="Georgia" panose="02040502050405020303"/>
                <a:cs typeface="Georgia" panose="02040502050405020303"/>
              </a:rPr>
              <a:t> </a:t>
            </a:r>
            <a:r>
              <a:rPr sz="2600" spc="-5" dirty="0">
                <a:latin typeface="Georgia" panose="02040502050405020303"/>
                <a:cs typeface="Georgia" panose="02040502050405020303"/>
              </a:rPr>
              <a:t>find</a:t>
            </a:r>
            <a:r>
              <a:rPr sz="2600" spc="-15" dirty="0"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latin typeface="Georgia" panose="02040502050405020303"/>
                <a:cs typeface="Georgia" panose="02040502050405020303"/>
              </a:rPr>
              <a:t>other</a:t>
            </a:r>
            <a:r>
              <a:rPr sz="2600" spc="30" dirty="0"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latin typeface="Georgia" panose="02040502050405020303"/>
                <a:cs typeface="Georgia" panose="02040502050405020303"/>
              </a:rPr>
              <a:t>resources</a:t>
            </a:r>
            <a:endParaRPr sz="2600">
              <a:latin typeface="Georgia" panose="02040502050405020303"/>
              <a:cs typeface="Georgia" panose="02040502050405020303"/>
            </a:endParaRPr>
          </a:p>
          <a:p>
            <a:pPr marL="73660">
              <a:lnSpc>
                <a:spcPct val="100000"/>
              </a:lnSpc>
              <a:spcBef>
                <a:spcPts val="705"/>
              </a:spcBef>
            </a:pPr>
            <a:r>
              <a:rPr sz="1800" b="1" spc="-10" dirty="0">
                <a:latin typeface="Courier New" panose="02070309020205020404"/>
                <a:cs typeface="Courier New" panose="02070309020205020404"/>
                <a:hlinkClick r:id="rId6"/>
              </a:rPr>
              <a:t>http://sales.com/cars/mercedes/amg/e55;color=black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1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1800">
              <a:latin typeface="Courier New" panose="02070309020205020404"/>
              <a:cs typeface="Courier New" panose="02070309020205020404"/>
            </a:endParaRPr>
          </a:p>
          <a:p>
            <a:pPr marL="445135" indent="-256540">
              <a:lnSpc>
                <a:spcPct val="100000"/>
              </a:lnSpc>
              <a:spcBef>
                <a:spcPts val="1125"/>
              </a:spcBef>
              <a:buClr>
                <a:srgbClr val="A04CA3"/>
              </a:buClr>
              <a:buChar char="•"/>
              <a:tabLst>
                <a:tab pos="445770" algn="l"/>
              </a:tabLst>
            </a:pPr>
            <a:r>
              <a:rPr sz="2600" spc="-10" dirty="0">
                <a:latin typeface="Georgia" panose="02040502050405020303"/>
                <a:cs typeface="Georgia" panose="02040502050405020303"/>
              </a:rPr>
              <a:t>Matrix</a:t>
            </a:r>
            <a:r>
              <a:rPr sz="2600" spc="5" dirty="0"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latin typeface="Georgia" panose="02040502050405020303"/>
                <a:cs typeface="Georgia" panose="02040502050405020303"/>
              </a:rPr>
              <a:t>parameters</a:t>
            </a:r>
            <a:r>
              <a:rPr sz="2600" spc="95" dirty="0"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latin typeface="Georgia" panose="02040502050405020303"/>
                <a:cs typeface="Georgia" panose="02040502050405020303"/>
              </a:rPr>
              <a:t>to</a:t>
            </a:r>
            <a:r>
              <a:rPr sz="2600" spc="10" dirty="0"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latin typeface="Georgia" panose="02040502050405020303"/>
                <a:cs typeface="Georgia" panose="02040502050405020303"/>
              </a:rPr>
              <a:t>define</a:t>
            </a:r>
            <a:r>
              <a:rPr sz="2600" spc="35" dirty="0"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latin typeface="Georgia" panose="02040502050405020303"/>
                <a:cs typeface="Georgia" panose="02040502050405020303"/>
              </a:rPr>
              <a:t>resource</a:t>
            </a:r>
            <a:r>
              <a:rPr sz="2600" spc="35" dirty="0">
                <a:latin typeface="Georgia" panose="02040502050405020303"/>
                <a:cs typeface="Georgia" panose="02040502050405020303"/>
              </a:rPr>
              <a:t> </a:t>
            </a:r>
            <a:r>
              <a:rPr sz="2600" spc="-15" dirty="0">
                <a:latin typeface="Georgia" panose="02040502050405020303"/>
                <a:cs typeface="Georgia" panose="02040502050405020303"/>
              </a:rPr>
              <a:t>attributes</a:t>
            </a:r>
            <a:endParaRPr sz="26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332976" y="457200"/>
            <a:ext cx="268223" cy="62179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9028" y="1422909"/>
            <a:ext cx="803148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>
                <a:solidFill>
                  <a:srgbClr val="414355"/>
                </a:solidFill>
              </a:rPr>
              <a:t>Implications</a:t>
            </a:r>
            <a:r>
              <a:rPr sz="4000" spc="-105" dirty="0">
                <a:solidFill>
                  <a:srgbClr val="414355"/>
                </a:solidFill>
              </a:rPr>
              <a:t> </a:t>
            </a:r>
            <a:r>
              <a:rPr sz="4000" spc="5" dirty="0">
                <a:solidFill>
                  <a:srgbClr val="414355"/>
                </a:solidFill>
              </a:rPr>
              <a:t>of</a:t>
            </a:r>
            <a:r>
              <a:rPr sz="4000" spc="-35" dirty="0">
                <a:solidFill>
                  <a:srgbClr val="414355"/>
                </a:solidFill>
              </a:rPr>
              <a:t> </a:t>
            </a:r>
            <a:r>
              <a:rPr sz="4000" dirty="0">
                <a:solidFill>
                  <a:srgbClr val="414355"/>
                </a:solidFill>
              </a:rPr>
              <a:t>a</a:t>
            </a:r>
            <a:r>
              <a:rPr sz="4000" spc="-35" dirty="0">
                <a:solidFill>
                  <a:srgbClr val="414355"/>
                </a:solidFill>
              </a:rPr>
              <a:t> </a:t>
            </a:r>
            <a:r>
              <a:rPr sz="4000" dirty="0">
                <a:solidFill>
                  <a:srgbClr val="414355"/>
                </a:solidFill>
              </a:rPr>
              <a:t>Uniform</a:t>
            </a:r>
            <a:r>
              <a:rPr sz="4000" spc="-60" dirty="0">
                <a:solidFill>
                  <a:srgbClr val="414355"/>
                </a:solidFill>
              </a:rPr>
              <a:t> </a:t>
            </a:r>
            <a:r>
              <a:rPr sz="4000" dirty="0">
                <a:solidFill>
                  <a:srgbClr val="414355"/>
                </a:solidFill>
              </a:rPr>
              <a:t>Interface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968756" y="2325117"/>
            <a:ext cx="7913370" cy="429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indent="-256540">
              <a:lnSpc>
                <a:spcPts val="2765"/>
              </a:lnSpc>
              <a:spcBef>
                <a:spcPts val="100"/>
              </a:spcBef>
              <a:buClr>
                <a:srgbClr val="A04CA3"/>
              </a:buClr>
              <a:buChar char="•"/>
              <a:tabLst>
                <a:tab pos="268605" algn="l"/>
                <a:tab pos="269240" algn="l"/>
              </a:tabLst>
            </a:pPr>
            <a:r>
              <a:rPr sz="2400" dirty="0">
                <a:latin typeface="Georgia" panose="02040502050405020303"/>
                <a:cs typeface="Georgia" panose="02040502050405020303"/>
              </a:rPr>
              <a:t>Intuitive</a:t>
            </a:r>
            <a:endParaRPr sz="2400">
              <a:latin typeface="Georgia" panose="02040502050405020303"/>
              <a:cs typeface="Georgia" panose="02040502050405020303"/>
            </a:endParaRPr>
          </a:p>
          <a:p>
            <a:pPr marL="314325">
              <a:lnSpc>
                <a:spcPts val="2390"/>
              </a:lnSpc>
              <a:tabLst>
                <a:tab pos="560705" algn="l"/>
              </a:tabLst>
            </a:pPr>
            <a:r>
              <a:rPr sz="22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▫	</a:t>
            </a:r>
            <a:r>
              <a:rPr sz="2200" spc="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You</a:t>
            </a:r>
            <a:r>
              <a:rPr sz="2200" spc="-7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know</a:t>
            </a:r>
            <a:r>
              <a:rPr sz="2200" spc="-2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what</a:t>
            </a:r>
            <a:r>
              <a:rPr sz="2200" spc="-2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operations</a:t>
            </a:r>
            <a:r>
              <a:rPr sz="2200" spc="-5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spc="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the</a:t>
            </a:r>
            <a:r>
              <a:rPr sz="2200" spc="-3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spc="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resource</a:t>
            </a:r>
            <a:r>
              <a:rPr sz="2200" spc="-6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will</a:t>
            </a:r>
            <a:r>
              <a:rPr sz="2200" spc="-1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spc="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support</a:t>
            </a:r>
            <a:endParaRPr sz="2200">
              <a:latin typeface="Georgia" panose="02040502050405020303"/>
              <a:cs typeface="Georgia" panose="02040502050405020303"/>
            </a:endParaRPr>
          </a:p>
          <a:p>
            <a:pPr marL="268605" indent="-256540">
              <a:lnSpc>
                <a:spcPts val="2630"/>
              </a:lnSpc>
              <a:buClr>
                <a:srgbClr val="A04CA3"/>
              </a:buClr>
              <a:buChar char="•"/>
              <a:tabLst>
                <a:tab pos="268605" algn="l"/>
                <a:tab pos="269240" algn="l"/>
              </a:tabLst>
            </a:pPr>
            <a:r>
              <a:rPr sz="2400" spc="-5" dirty="0">
                <a:latin typeface="Georgia" panose="02040502050405020303"/>
                <a:cs typeface="Georgia" panose="02040502050405020303"/>
              </a:rPr>
              <a:t>Predictable</a:t>
            </a:r>
            <a:r>
              <a:rPr sz="2400" spc="-55" dirty="0">
                <a:latin typeface="Georgia" panose="02040502050405020303"/>
                <a:cs typeface="Georgia" panose="02040502050405020303"/>
              </a:rPr>
              <a:t> </a:t>
            </a:r>
            <a:r>
              <a:rPr sz="2400" spc="-5" dirty="0">
                <a:latin typeface="Georgia" panose="02040502050405020303"/>
                <a:cs typeface="Georgia" panose="02040502050405020303"/>
              </a:rPr>
              <a:t>behavior</a:t>
            </a:r>
            <a:endParaRPr sz="2400">
              <a:latin typeface="Georgia" panose="02040502050405020303"/>
              <a:cs typeface="Georgia" panose="02040502050405020303"/>
            </a:endParaRPr>
          </a:p>
          <a:p>
            <a:pPr marL="561340" marR="5080" indent="-247015">
              <a:lnSpc>
                <a:spcPts val="2110"/>
              </a:lnSpc>
              <a:spcBef>
                <a:spcPts val="395"/>
              </a:spcBef>
              <a:tabLst>
                <a:tab pos="560705" algn="l"/>
                <a:tab pos="4674870" algn="l"/>
              </a:tabLst>
            </a:pPr>
            <a:r>
              <a:rPr sz="22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▫	</a:t>
            </a:r>
            <a:r>
              <a:rPr sz="2200" spc="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GET</a:t>
            </a:r>
            <a:r>
              <a:rPr sz="2200" spc="-4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- </a:t>
            </a:r>
            <a:r>
              <a:rPr sz="22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readonly</a:t>
            </a:r>
            <a:r>
              <a:rPr sz="2200" spc="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and</a:t>
            </a:r>
            <a:r>
              <a:rPr sz="2200" spc="1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idempotent.	Never</a:t>
            </a:r>
            <a:r>
              <a:rPr sz="2200" spc="-3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changes</a:t>
            </a:r>
            <a:r>
              <a:rPr sz="2200" spc="-4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spc="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the</a:t>
            </a:r>
            <a:r>
              <a:rPr sz="2200" spc="-5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spc="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state</a:t>
            </a:r>
            <a:r>
              <a:rPr sz="2200" spc="-5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spc="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of </a:t>
            </a:r>
            <a:r>
              <a:rPr sz="2200" spc="-51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spc="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the</a:t>
            </a:r>
            <a:r>
              <a:rPr sz="2200" spc="-7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spc="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resource</a:t>
            </a:r>
            <a:endParaRPr sz="2200">
              <a:latin typeface="Georgia" panose="02040502050405020303"/>
              <a:cs typeface="Georgia" panose="02040502050405020303"/>
            </a:endParaRPr>
          </a:p>
          <a:p>
            <a:pPr marL="314325">
              <a:lnSpc>
                <a:spcPts val="2180"/>
              </a:lnSpc>
              <a:tabLst>
                <a:tab pos="560705" algn="l"/>
              </a:tabLst>
            </a:pPr>
            <a:r>
              <a:rPr sz="22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▫	</a:t>
            </a:r>
            <a:r>
              <a:rPr sz="2200" spc="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PUT</a:t>
            </a:r>
            <a:r>
              <a:rPr sz="2200" spc="-5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-</a:t>
            </a:r>
            <a:r>
              <a:rPr sz="2200" spc="-2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an</a:t>
            </a:r>
            <a:r>
              <a:rPr sz="2200" spc="-1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idempotent</a:t>
            </a:r>
            <a:r>
              <a:rPr sz="2200" spc="-2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insert</a:t>
            </a:r>
            <a:r>
              <a:rPr sz="2200" spc="-2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spc="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or</a:t>
            </a:r>
            <a:r>
              <a:rPr sz="2200" spc="-2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update</a:t>
            </a:r>
            <a:r>
              <a:rPr sz="2200" spc="-4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spc="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of</a:t>
            </a:r>
            <a:r>
              <a:rPr sz="2200" spc="-3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a</a:t>
            </a:r>
            <a:r>
              <a:rPr sz="2200" spc="-1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resource.</a:t>
            </a:r>
            <a:endParaRPr sz="2200">
              <a:latin typeface="Georgia" panose="02040502050405020303"/>
              <a:cs typeface="Georgia" panose="02040502050405020303"/>
            </a:endParaRPr>
          </a:p>
          <a:p>
            <a:pPr marL="561340">
              <a:lnSpc>
                <a:spcPts val="2255"/>
              </a:lnSpc>
            </a:pPr>
            <a:r>
              <a:rPr sz="22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Idempotent</a:t>
            </a:r>
            <a:r>
              <a:rPr sz="2200" spc="-7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because</a:t>
            </a:r>
            <a:r>
              <a:rPr sz="2200" spc="-2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it</a:t>
            </a:r>
            <a:r>
              <a:rPr sz="2200" spc="-2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is repeatable</a:t>
            </a:r>
            <a:r>
              <a:rPr sz="2200" spc="-2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spc="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without</a:t>
            </a:r>
            <a:r>
              <a:rPr sz="2200" spc="-6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side</a:t>
            </a:r>
            <a:r>
              <a:rPr sz="2200" spc="-2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effects.</a:t>
            </a:r>
            <a:endParaRPr sz="2200">
              <a:latin typeface="Georgia" panose="02040502050405020303"/>
              <a:cs typeface="Georgia" panose="02040502050405020303"/>
            </a:endParaRPr>
          </a:p>
          <a:p>
            <a:pPr marL="314325">
              <a:lnSpc>
                <a:spcPts val="2410"/>
              </a:lnSpc>
              <a:tabLst>
                <a:tab pos="560705" algn="l"/>
              </a:tabLst>
            </a:pPr>
            <a:r>
              <a:rPr sz="22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▫	</a:t>
            </a:r>
            <a:r>
              <a:rPr sz="2200" spc="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DELETE</a:t>
            </a:r>
            <a:r>
              <a:rPr sz="2200" spc="-9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- </a:t>
            </a:r>
            <a:r>
              <a:rPr sz="2200" spc="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resource</a:t>
            </a:r>
            <a:r>
              <a:rPr sz="2200" spc="-9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removal</a:t>
            </a:r>
            <a:r>
              <a:rPr sz="2200" spc="-5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and </a:t>
            </a:r>
            <a:r>
              <a:rPr sz="22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idempotent.</a:t>
            </a:r>
            <a:endParaRPr sz="2200">
              <a:latin typeface="Georgia" panose="02040502050405020303"/>
              <a:cs typeface="Georgia" panose="02040502050405020303"/>
            </a:endParaRPr>
          </a:p>
          <a:p>
            <a:pPr marL="314325">
              <a:lnSpc>
                <a:spcPts val="2385"/>
              </a:lnSpc>
              <a:tabLst>
                <a:tab pos="560705" algn="l"/>
              </a:tabLst>
            </a:pPr>
            <a:r>
              <a:rPr sz="22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▫	POST</a:t>
            </a:r>
            <a:r>
              <a:rPr sz="2200" spc="-5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-</a:t>
            </a:r>
            <a:r>
              <a:rPr sz="2200" spc="-1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non-idempotent,</a:t>
            </a:r>
            <a:r>
              <a:rPr sz="2200" spc="-2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“anything</a:t>
            </a:r>
            <a:r>
              <a:rPr sz="2200" spc="-3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goes”</a:t>
            </a:r>
            <a:r>
              <a:rPr sz="2200" spc="-2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operation</a:t>
            </a:r>
            <a:endParaRPr sz="2200">
              <a:latin typeface="Georgia" panose="02040502050405020303"/>
              <a:cs typeface="Georgia" panose="02040502050405020303"/>
            </a:endParaRPr>
          </a:p>
          <a:p>
            <a:pPr marL="268605" marR="464820" indent="-256540">
              <a:lnSpc>
                <a:spcPts val="2300"/>
              </a:lnSpc>
              <a:spcBef>
                <a:spcPts val="410"/>
              </a:spcBef>
              <a:buClr>
                <a:srgbClr val="A04CA3"/>
              </a:buClr>
              <a:buChar char="•"/>
              <a:tabLst>
                <a:tab pos="268605" algn="l"/>
                <a:tab pos="269240" algn="l"/>
              </a:tabLst>
            </a:pPr>
            <a:r>
              <a:rPr sz="2400" spc="-5" dirty="0">
                <a:latin typeface="Georgia" panose="02040502050405020303"/>
                <a:cs typeface="Georgia" panose="02040502050405020303"/>
              </a:rPr>
              <a:t>Clients,</a:t>
            </a:r>
            <a:r>
              <a:rPr sz="2400" spc="-35" dirty="0">
                <a:latin typeface="Georgia" panose="02040502050405020303"/>
                <a:cs typeface="Georgia" panose="02040502050405020303"/>
              </a:rPr>
              <a:t> </a:t>
            </a:r>
            <a:r>
              <a:rPr sz="2400" spc="-5" dirty="0">
                <a:latin typeface="Georgia" panose="02040502050405020303"/>
                <a:cs typeface="Georgia" panose="02040502050405020303"/>
              </a:rPr>
              <a:t>developers,</a:t>
            </a:r>
            <a:r>
              <a:rPr sz="2400" spc="15" dirty="0">
                <a:latin typeface="Georgia" panose="02040502050405020303"/>
                <a:cs typeface="Georgia" panose="02040502050405020303"/>
              </a:rPr>
              <a:t> </a:t>
            </a:r>
            <a:r>
              <a:rPr sz="2400" spc="-10" dirty="0">
                <a:latin typeface="Georgia" panose="02040502050405020303"/>
                <a:cs typeface="Georgia" panose="02040502050405020303"/>
              </a:rPr>
              <a:t>admins,</a:t>
            </a:r>
            <a:r>
              <a:rPr sz="2400" spc="40" dirty="0">
                <a:latin typeface="Georgia" panose="02040502050405020303"/>
                <a:cs typeface="Georgia" panose="02040502050405020303"/>
              </a:rPr>
              <a:t> </a:t>
            </a:r>
            <a:r>
              <a:rPr sz="2400" spc="-5" dirty="0">
                <a:latin typeface="Georgia" panose="02040502050405020303"/>
                <a:cs typeface="Georgia" panose="02040502050405020303"/>
              </a:rPr>
              <a:t>operations</a:t>
            </a:r>
            <a:r>
              <a:rPr sz="2400" spc="10" dirty="0">
                <a:latin typeface="Georgia" panose="02040502050405020303"/>
                <a:cs typeface="Georgia" panose="02040502050405020303"/>
              </a:rPr>
              <a:t> </a:t>
            </a:r>
            <a:r>
              <a:rPr sz="2400" dirty="0">
                <a:latin typeface="Georgia" panose="02040502050405020303"/>
                <a:cs typeface="Georgia" panose="02040502050405020303"/>
              </a:rPr>
              <a:t>know</a:t>
            </a:r>
            <a:r>
              <a:rPr sz="2400" spc="-30" dirty="0">
                <a:latin typeface="Georgia" panose="02040502050405020303"/>
                <a:cs typeface="Georgia" panose="02040502050405020303"/>
              </a:rPr>
              <a:t> </a:t>
            </a:r>
            <a:r>
              <a:rPr sz="2400" spc="-5" dirty="0">
                <a:latin typeface="Georgia" panose="02040502050405020303"/>
                <a:cs typeface="Georgia" panose="02040502050405020303"/>
              </a:rPr>
              <a:t>what</a:t>
            </a:r>
            <a:r>
              <a:rPr sz="2400" spc="25" dirty="0">
                <a:latin typeface="Georgia" panose="02040502050405020303"/>
                <a:cs typeface="Georgia" panose="02040502050405020303"/>
              </a:rPr>
              <a:t> </a:t>
            </a:r>
            <a:r>
              <a:rPr sz="2400" spc="5" dirty="0">
                <a:latin typeface="Georgia" panose="02040502050405020303"/>
                <a:cs typeface="Georgia" panose="02040502050405020303"/>
              </a:rPr>
              <a:t>to </a:t>
            </a:r>
            <a:r>
              <a:rPr sz="2400" spc="-565" dirty="0">
                <a:latin typeface="Georgia" panose="02040502050405020303"/>
                <a:cs typeface="Georgia" panose="02040502050405020303"/>
              </a:rPr>
              <a:t> </a:t>
            </a:r>
            <a:r>
              <a:rPr sz="2400" spc="-10" dirty="0">
                <a:latin typeface="Georgia" panose="02040502050405020303"/>
                <a:cs typeface="Georgia" panose="02040502050405020303"/>
              </a:rPr>
              <a:t>expect</a:t>
            </a:r>
            <a:endParaRPr sz="2400">
              <a:latin typeface="Georgia" panose="02040502050405020303"/>
              <a:cs typeface="Georgia" panose="02040502050405020303"/>
            </a:endParaRPr>
          </a:p>
          <a:p>
            <a:pPr marL="314325">
              <a:lnSpc>
                <a:spcPts val="2335"/>
              </a:lnSpc>
              <a:tabLst>
                <a:tab pos="560705" algn="l"/>
              </a:tabLst>
            </a:pPr>
            <a:r>
              <a:rPr sz="22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▫	Much</a:t>
            </a:r>
            <a:r>
              <a:rPr sz="2200" spc="-7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easier</a:t>
            </a:r>
            <a:r>
              <a:rPr sz="2200" spc="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for</a:t>
            </a:r>
            <a:r>
              <a:rPr sz="2200" spc="-2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admins</a:t>
            </a:r>
            <a:r>
              <a:rPr sz="2200" spc="-3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spc="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to</a:t>
            </a:r>
            <a:r>
              <a:rPr sz="2200" spc="-2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assign</a:t>
            </a:r>
            <a:r>
              <a:rPr sz="2200" spc="-1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security</a:t>
            </a:r>
            <a:r>
              <a:rPr sz="2200" spc="-6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roles</a:t>
            </a:r>
            <a:endParaRPr sz="2200">
              <a:latin typeface="Georgia" panose="02040502050405020303"/>
              <a:cs typeface="Georgia" panose="02040502050405020303"/>
            </a:endParaRPr>
          </a:p>
          <a:p>
            <a:pPr marL="561340" marR="17145" indent="-247015">
              <a:lnSpc>
                <a:spcPts val="2110"/>
              </a:lnSpc>
              <a:spcBef>
                <a:spcPts val="395"/>
              </a:spcBef>
              <a:tabLst>
                <a:tab pos="560705" algn="l"/>
              </a:tabLst>
            </a:pPr>
            <a:r>
              <a:rPr sz="22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▫	For</a:t>
            </a:r>
            <a:r>
              <a:rPr sz="2200" spc="-4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idempotent</a:t>
            </a:r>
            <a:r>
              <a:rPr sz="2200" spc="-5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messages,</a:t>
            </a:r>
            <a:r>
              <a:rPr sz="2200" spc="-2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spc="-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clients</a:t>
            </a:r>
            <a:r>
              <a:rPr sz="2200" spc="-2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don’t</a:t>
            </a:r>
            <a:r>
              <a:rPr sz="2200" spc="-2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spc="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have</a:t>
            </a:r>
            <a:r>
              <a:rPr sz="2200" spc="-4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spc="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to</a:t>
            </a:r>
            <a:r>
              <a:rPr sz="2200" spc="-2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spc="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worry</a:t>
            </a:r>
            <a:r>
              <a:rPr sz="2200" spc="-6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spc="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about </a:t>
            </a:r>
            <a:r>
              <a:rPr sz="2200" spc="-515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duplicate</a:t>
            </a:r>
            <a:r>
              <a:rPr sz="2200" spc="-7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427F86"/>
                </a:solidFill>
                <a:latin typeface="Georgia" panose="02040502050405020303"/>
                <a:cs typeface="Georgia" panose="02040502050405020303"/>
              </a:rPr>
              <a:t>messages.</a:t>
            </a:r>
            <a:endParaRPr sz="22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332976" y="457200"/>
            <a:ext cx="268223" cy="62179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901700"/>
            <a:ext cx="113220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5" dirty="0">
                <a:solidFill>
                  <a:srgbClr val="414355"/>
                </a:solidFill>
              </a:rPr>
              <a:t>R</a:t>
            </a:r>
            <a:r>
              <a:rPr sz="4000" spc="-10" dirty="0">
                <a:solidFill>
                  <a:srgbClr val="414355"/>
                </a:solidFill>
              </a:rPr>
              <a:t>ES</a:t>
            </a:r>
            <a:r>
              <a:rPr sz="4000" dirty="0">
                <a:solidFill>
                  <a:srgbClr val="414355"/>
                </a:solidFill>
              </a:rPr>
              <a:t>T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535940" y="1819149"/>
            <a:ext cx="8388350" cy="34404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"Representational</a:t>
            </a:r>
            <a:r>
              <a:rPr sz="2800" spc="-95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80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State</a:t>
            </a:r>
            <a:r>
              <a:rPr sz="2800" spc="-3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80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Transfer</a:t>
            </a:r>
            <a:r>
              <a:rPr sz="2800" spc="-35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800" spc="-5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is</a:t>
            </a:r>
            <a:r>
              <a:rPr sz="280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 intended</a:t>
            </a:r>
            <a:r>
              <a:rPr sz="2800" spc="-4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800" spc="-5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to</a:t>
            </a:r>
            <a:r>
              <a:rPr sz="2800" spc="-15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800" spc="5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evoke </a:t>
            </a:r>
            <a:r>
              <a:rPr sz="2800" spc="-66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80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an image of how a well-designed </a:t>
            </a:r>
            <a:r>
              <a:rPr sz="2800" spc="5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Web </a:t>
            </a:r>
            <a:r>
              <a:rPr sz="2800" spc="-5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application </a:t>
            </a:r>
            <a:r>
              <a:rPr sz="280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800" spc="5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behaves: </a:t>
            </a:r>
            <a:r>
              <a:rPr sz="280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a </a:t>
            </a:r>
            <a:r>
              <a:rPr sz="2800" spc="-5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network </a:t>
            </a:r>
            <a:r>
              <a:rPr sz="280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of web </a:t>
            </a:r>
            <a:r>
              <a:rPr sz="2800" spc="5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pages </a:t>
            </a:r>
            <a:r>
              <a:rPr sz="280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(a </a:t>
            </a:r>
            <a:r>
              <a:rPr sz="2800" spc="-5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virtual </a:t>
            </a:r>
            <a:r>
              <a:rPr sz="280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state- </a:t>
            </a:r>
            <a:r>
              <a:rPr sz="2800" spc="5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80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machine), where </a:t>
            </a:r>
            <a:r>
              <a:rPr sz="2800" spc="-5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the </a:t>
            </a:r>
            <a:r>
              <a:rPr sz="2800" spc="5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user progresses </a:t>
            </a:r>
            <a:r>
              <a:rPr sz="280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through an </a:t>
            </a:r>
            <a:r>
              <a:rPr sz="2800" spc="5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800" spc="-5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application </a:t>
            </a:r>
            <a:r>
              <a:rPr sz="2800" spc="5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by </a:t>
            </a:r>
            <a:r>
              <a:rPr sz="280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selecting </a:t>
            </a:r>
            <a:r>
              <a:rPr sz="2800" spc="-5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links </a:t>
            </a:r>
            <a:r>
              <a:rPr sz="280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(state transitions), </a:t>
            </a:r>
            <a:r>
              <a:rPr sz="2800" spc="5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800" spc="-5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resulting in the </a:t>
            </a:r>
            <a:r>
              <a:rPr sz="280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next </a:t>
            </a:r>
            <a:r>
              <a:rPr sz="2800" spc="5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page </a:t>
            </a:r>
            <a:r>
              <a:rPr sz="280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(representing </a:t>
            </a:r>
            <a:r>
              <a:rPr sz="2800" spc="-5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the </a:t>
            </a:r>
            <a:r>
              <a:rPr sz="280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next </a:t>
            </a:r>
            <a:r>
              <a:rPr sz="2800" spc="5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80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state of </a:t>
            </a:r>
            <a:r>
              <a:rPr sz="2800" spc="-5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the application) </a:t>
            </a:r>
            <a:r>
              <a:rPr sz="280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being transferred </a:t>
            </a:r>
            <a:r>
              <a:rPr sz="2800" spc="-5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to the </a:t>
            </a:r>
            <a:r>
              <a:rPr sz="280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800" spc="5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user</a:t>
            </a:r>
            <a:r>
              <a:rPr sz="2800" spc="-55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80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and</a:t>
            </a:r>
            <a:r>
              <a:rPr sz="2800" spc="-1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80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rendered</a:t>
            </a:r>
            <a:r>
              <a:rPr sz="2800" spc="-6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80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for</a:t>
            </a:r>
            <a:r>
              <a:rPr sz="2800" spc="-5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 their</a:t>
            </a:r>
            <a:r>
              <a:rPr sz="2800" spc="-30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800" spc="5" dirty="0">
                <a:solidFill>
                  <a:srgbClr val="7F007F"/>
                </a:solidFill>
                <a:latin typeface="Georgia" panose="02040502050405020303"/>
                <a:cs typeface="Georgia" panose="02040502050405020303"/>
              </a:rPr>
              <a:t>use.“</a:t>
            </a:r>
            <a:endParaRPr sz="28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57200" y="826008"/>
            <a:ext cx="9143999" cy="8534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57200" y="457200"/>
            <a:ext cx="9144000" cy="628015"/>
            <a:chOff x="457200" y="457200"/>
            <a:chExt cx="9144000" cy="628015"/>
          </a:xfrm>
        </p:grpSpPr>
        <p:sp>
          <p:nvSpPr>
            <p:cNvPr id="4" name="object 4"/>
            <p:cNvSpPr/>
            <p:nvPr/>
          </p:nvSpPr>
          <p:spPr>
            <a:xfrm>
              <a:off x="457200" y="457200"/>
              <a:ext cx="9144000" cy="311150"/>
            </a:xfrm>
            <a:custGeom>
              <a:avLst/>
              <a:gdLst/>
              <a:ahLst/>
              <a:cxnLst/>
              <a:rect l="l" t="t" r="r" b="b"/>
              <a:pathLst>
                <a:path w="9144000" h="311150">
                  <a:moveTo>
                    <a:pt x="9143999" y="310895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310895"/>
                  </a:lnTo>
                  <a:lnTo>
                    <a:pt x="9143999" y="310895"/>
                  </a:lnTo>
                  <a:close/>
                </a:path>
              </a:pathLst>
            </a:custGeom>
            <a:solidFill>
              <a:srgbClr val="41435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57200" y="768095"/>
              <a:ext cx="9144000" cy="143510"/>
            </a:xfrm>
            <a:custGeom>
              <a:avLst/>
              <a:gdLst/>
              <a:ahLst/>
              <a:cxnLst/>
              <a:rect l="l" t="t" r="r" b="b"/>
              <a:pathLst>
                <a:path w="9144000" h="143509">
                  <a:moveTo>
                    <a:pt x="9144000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5410200" y="91440"/>
                  </a:lnTo>
                  <a:lnTo>
                    <a:pt x="5410200" y="143256"/>
                  </a:lnTo>
                  <a:lnTo>
                    <a:pt x="9144000" y="143256"/>
                  </a:lnTo>
                  <a:lnTo>
                    <a:pt x="9144000" y="91440"/>
                  </a:lnTo>
                  <a:lnTo>
                    <a:pt x="9144000" y="5181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27F8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67400" y="899159"/>
              <a:ext cx="3733799" cy="17983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867400" y="957084"/>
              <a:ext cx="3566160" cy="128270"/>
            </a:xfrm>
            <a:custGeom>
              <a:avLst/>
              <a:gdLst/>
              <a:ahLst/>
              <a:cxnLst/>
              <a:rect l="l" t="t" r="r" b="b"/>
              <a:pathLst>
                <a:path w="3566159" h="128269">
                  <a:moveTo>
                    <a:pt x="3063240" y="0"/>
                  </a:moveTo>
                  <a:lnTo>
                    <a:pt x="3060700" y="0"/>
                  </a:lnTo>
                  <a:lnTo>
                    <a:pt x="0" y="0"/>
                  </a:lnTo>
                  <a:lnTo>
                    <a:pt x="0" y="27432"/>
                  </a:lnTo>
                  <a:lnTo>
                    <a:pt x="3060700" y="27432"/>
                  </a:lnTo>
                  <a:lnTo>
                    <a:pt x="3060700" y="25654"/>
                  </a:lnTo>
                  <a:lnTo>
                    <a:pt x="3063240" y="25654"/>
                  </a:lnTo>
                  <a:lnTo>
                    <a:pt x="3063240" y="0"/>
                  </a:lnTo>
                  <a:close/>
                </a:path>
                <a:path w="3566159" h="128269">
                  <a:moveTo>
                    <a:pt x="3566160" y="94475"/>
                  </a:moveTo>
                  <a:lnTo>
                    <a:pt x="3563112" y="91427"/>
                  </a:lnTo>
                  <a:lnTo>
                    <a:pt x="1969008" y="91427"/>
                  </a:lnTo>
                  <a:lnTo>
                    <a:pt x="1965960" y="94475"/>
                  </a:lnTo>
                  <a:lnTo>
                    <a:pt x="1965960" y="97523"/>
                  </a:lnTo>
                  <a:lnTo>
                    <a:pt x="1965960" y="124955"/>
                  </a:lnTo>
                  <a:lnTo>
                    <a:pt x="1969008" y="128003"/>
                  </a:lnTo>
                  <a:lnTo>
                    <a:pt x="3563112" y="128003"/>
                  </a:lnTo>
                  <a:lnTo>
                    <a:pt x="3566160" y="124955"/>
                  </a:lnTo>
                  <a:lnTo>
                    <a:pt x="3566160" y="944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32976" y="457200"/>
              <a:ext cx="268223" cy="62179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40740" y="2008125"/>
            <a:ext cx="8301355" cy="45967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1600" indent="-89535">
              <a:lnSpc>
                <a:spcPct val="100000"/>
              </a:lnSpc>
              <a:spcBef>
                <a:spcPts val="90"/>
              </a:spcBef>
              <a:buSzPct val="95000"/>
              <a:buChar char="•"/>
              <a:tabLst>
                <a:tab pos="102235" algn="l"/>
              </a:tabLst>
            </a:pPr>
            <a:r>
              <a:rPr sz="2000" spc="-5" dirty="0">
                <a:latin typeface="Arial MT"/>
                <a:cs typeface="Arial MT"/>
              </a:rPr>
              <a:t>Less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overhead</a:t>
            </a:r>
            <a:r>
              <a:rPr sz="2000" spc="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(no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SOAP</a:t>
            </a:r>
            <a:r>
              <a:rPr sz="2000" spc="-15" dirty="0">
                <a:latin typeface="Arial MT"/>
                <a:cs typeface="Arial MT"/>
              </a:rPr>
              <a:t> envelope</a:t>
            </a:r>
            <a:r>
              <a:rPr sz="2000" spc="6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to </a:t>
            </a:r>
            <a:r>
              <a:rPr sz="2000" spc="-15" dirty="0">
                <a:latin typeface="Arial MT"/>
                <a:cs typeface="Arial MT"/>
              </a:rPr>
              <a:t>wrap</a:t>
            </a:r>
            <a:r>
              <a:rPr sz="2000" spc="4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every</a:t>
            </a:r>
            <a:r>
              <a:rPr sz="2000" spc="3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call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in)</a:t>
            </a:r>
            <a:endParaRPr sz="2000">
              <a:latin typeface="Arial MT"/>
              <a:cs typeface="Arial MT"/>
            </a:endParaRPr>
          </a:p>
          <a:p>
            <a:pPr marL="101600" indent="-89535">
              <a:lnSpc>
                <a:spcPct val="100000"/>
              </a:lnSpc>
              <a:buSzPct val="95000"/>
              <a:buChar char="•"/>
              <a:tabLst>
                <a:tab pos="102235" algn="l"/>
              </a:tabLst>
            </a:pPr>
            <a:r>
              <a:rPr sz="2000" spc="-5" dirty="0">
                <a:latin typeface="Arial MT"/>
                <a:cs typeface="Arial MT"/>
              </a:rPr>
              <a:t>Less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duplication</a:t>
            </a:r>
            <a:r>
              <a:rPr sz="2000" spc="75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(HTTP</a:t>
            </a:r>
            <a:r>
              <a:rPr sz="2000" spc="-9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already represents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operations</a:t>
            </a:r>
            <a:endParaRPr sz="2000">
              <a:latin typeface="Arial MT"/>
              <a:cs typeface="Arial MT"/>
            </a:endParaRPr>
          </a:p>
          <a:p>
            <a:pPr marL="12700" marR="230505">
              <a:lnSpc>
                <a:spcPct val="100000"/>
              </a:lnSpc>
            </a:pPr>
            <a:r>
              <a:rPr sz="2000" spc="-5" dirty="0">
                <a:latin typeface="Arial MT"/>
                <a:cs typeface="Arial MT"/>
              </a:rPr>
              <a:t>like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DELETE,</a:t>
            </a:r>
            <a:r>
              <a:rPr sz="2000" spc="45" dirty="0">
                <a:latin typeface="Arial MT"/>
                <a:cs typeface="Arial MT"/>
              </a:rPr>
              <a:t> </a:t>
            </a:r>
            <a:r>
              <a:rPr sz="2000" spc="-55" dirty="0">
                <a:latin typeface="Arial MT"/>
                <a:cs typeface="Arial MT"/>
              </a:rPr>
              <a:t>PUT,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55" dirty="0">
                <a:latin typeface="Arial MT"/>
                <a:cs typeface="Arial MT"/>
              </a:rPr>
              <a:t>GET,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etc.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that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have</a:t>
            </a:r>
            <a:r>
              <a:rPr sz="2000" spc="4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to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otherwise</a:t>
            </a:r>
            <a:r>
              <a:rPr sz="2000" spc="7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be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represented</a:t>
            </a:r>
            <a:r>
              <a:rPr sz="2000" spc="45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in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SOAP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envelope).</a:t>
            </a:r>
            <a:endParaRPr sz="2000">
              <a:latin typeface="Arial MT"/>
              <a:cs typeface="Arial MT"/>
            </a:endParaRPr>
          </a:p>
          <a:p>
            <a:pPr marL="12700" marR="245745">
              <a:lnSpc>
                <a:spcPct val="100000"/>
              </a:lnSpc>
              <a:buSzPct val="95000"/>
              <a:buChar char="•"/>
              <a:tabLst>
                <a:tab pos="102235" algn="l"/>
              </a:tabLst>
            </a:pPr>
            <a:r>
              <a:rPr sz="2000" spc="-10" dirty="0">
                <a:latin typeface="Arial MT"/>
                <a:cs typeface="Arial MT"/>
              </a:rPr>
              <a:t>More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standardized</a:t>
            </a:r>
            <a:r>
              <a:rPr sz="2000" spc="9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-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HTTP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operations</a:t>
            </a:r>
            <a:r>
              <a:rPr sz="2000" spc="6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are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well</a:t>
            </a:r>
            <a:r>
              <a:rPr sz="2000" spc="6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understood</a:t>
            </a:r>
            <a:r>
              <a:rPr sz="2000" spc="5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and</a:t>
            </a:r>
            <a:r>
              <a:rPr sz="2000" spc="2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operate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consistently.</a:t>
            </a:r>
            <a:r>
              <a:rPr sz="2000" spc="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Some</a:t>
            </a:r>
            <a:r>
              <a:rPr sz="2000" spc="-10" dirty="0">
                <a:latin typeface="Arial MT"/>
                <a:cs typeface="Arial MT"/>
              </a:rPr>
              <a:t> SOAP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implementations</a:t>
            </a:r>
            <a:r>
              <a:rPr sz="2000" spc="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can</a:t>
            </a:r>
            <a:r>
              <a:rPr sz="2000" spc="-10" dirty="0">
                <a:latin typeface="Arial MT"/>
                <a:cs typeface="Arial MT"/>
              </a:rPr>
              <a:t> get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finicky.</a:t>
            </a:r>
            <a:endParaRPr sz="2000">
              <a:latin typeface="Arial MT"/>
              <a:cs typeface="Arial MT"/>
            </a:endParaRPr>
          </a:p>
          <a:p>
            <a:pPr marL="12700" marR="645160">
              <a:lnSpc>
                <a:spcPct val="100000"/>
              </a:lnSpc>
              <a:buSzPct val="95000"/>
              <a:buChar char="•"/>
              <a:tabLst>
                <a:tab pos="102235" algn="l"/>
              </a:tabLst>
            </a:pPr>
            <a:r>
              <a:rPr sz="2000" spc="-10" dirty="0">
                <a:latin typeface="Arial MT"/>
                <a:cs typeface="Arial MT"/>
              </a:rPr>
              <a:t>More </a:t>
            </a:r>
            <a:r>
              <a:rPr sz="2000" spc="-5" dirty="0">
                <a:latin typeface="Arial MT"/>
                <a:cs typeface="Arial MT"/>
              </a:rPr>
              <a:t>human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readable</a:t>
            </a:r>
            <a:r>
              <a:rPr sz="2000" spc="6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and testable</a:t>
            </a:r>
            <a:r>
              <a:rPr sz="2000" spc="4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(harder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to </a:t>
            </a:r>
            <a:r>
              <a:rPr sz="2000" spc="-5" dirty="0">
                <a:latin typeface="Arial MT"/>
                <a:cs typeface="Arial MT"/>
              </a:rPr>
              <a:t>test </a:t>
            </a:r>
            <a:r>
              <a:rPr sz="2000" spc="-10" dirty="0">
                <a:latin typeface="Arial MT"/>
                <a:cs typeface="Arial MT"/>
              </a:rPr>
              <a:t>SOAP </a:t>
            </a:r>
            <a:r>
              <a:rPr sz="2000" spc="-15" dirty="0">
                <a:latin typeface="Arial MT"/>
                <a:cs typeface="Arial MT"/>
              </a:rPr>
              <a:t>with</a:t>
            </a:r>
            <a:r>
              <a:rPr sz="2000" spc="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just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browser).</a:t>
            </a:r>
            <a:endParaRPr sz="2000">
              <a:latin typeface="Arial MT"/>
              <a:cs typeface="Arial MT"/>
            </a:endParaRPr>
          </a:p>
          <a:p>
            <a:pPr marL="12700" marR="320040">
              <a:lnSpc>
                <a:spcPct val="100000"/>
              </a:lnSpc>
              <a:buSzPct val="95000"/>
              <a:buChar char="•"/>
              <a:tabLst>
                <a:tab pos="102235" algn="l"/>
              </a:tabLst>
            </a:pPr>
            <a:r>
              <a:rPr sz="2000" spc="-10" dirty="0">
                <a:latin typeface="Arial MT"/>
                <a:cs typeface="Arial MT"/>
              </a:rPr>
              <a:t>Don't need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to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use XML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(well,</a:t>
            </a:r>
            <a:r>
              <a:rPr sz="2000" spc="70" dirty="0">
                <a:latin typeface="Arial MT"/>
                <a:cs typeface="Arial MT"/>
              </a:rPr>
              <a:t> </a:t>
            </a:r>
            <a:r>
              <a:rPr sz="2000" spc="-30" dirty="0">
                <a:latin typeface="Arial MT"/>
                <a:cs typeface="Arial MT"/>
              </a:rPr>
              <a:t>you</a:t>
            </a:r>
            <a:r>
              <a:rPr sz="2000" spc="6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kind </a:t>
            </a:r>
            <a:r>
              <a:rPr sz="2000" spc="-10" dirty="0">
                <a:latin typeface="Arial MT"/>
                <a:cs typeface="Arial MT"/>
              </a:rPr>
              <a:t>of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don't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have</a:t>
            </a:r>
            <a:r>
              <a:rPr sz="2000" spc="4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to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SOAP either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but it hardly</a:t>
            </a:r>
            <a:r>
              <a:rPr sz="2000" spc="35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makes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sense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since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you're</a:t>
            </a:r>
            <a:r>
              <a:rPr sz="2000" spc="9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already</a:t>
            </a:r>
            <a:r>
              <a:rPr sz="2000" spc="30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doing</a:t>
            </a:r>
            <a:r>
              <a:rPr sz="2000" spc="4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parsing</a:t>
            </a:r>
            <a:r>
              <a:rPr sz="2000" spc="4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of the 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envelope).</a:t>
            </a:r>
            <a:endParaRPr sz="20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buSzPct val="95000"/>
              <a:buChar char="•"/>
              <a:tabLst>
                <a:tab pos="102235" algn="l"/>
              </a:tabLst>
            </a:pPr>
            <a:r>
              <a:rPr sz="2000" spc="-10" dirty="0">
                <a:latin typeface="Arial MT"/>
                <a:cs typeface="Arial MT"/>
              </a:rPr>
              <a:t>Libraries</a:t>
            </a:r>
            <a:r>
              <a:rPr sz="2000" spc="50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have</a:t>
            </a:r>
            <a:r>
              <a:rPr sz="2000" spc="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made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SOAP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(kind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of) </a:t>
            </a:r>
            <a:r>
              <a:rPr sz="2000" spc="-45" dirty="0">
                <a:latin typeface="Arial MT"/>
                <a:cs typeface="Arial MT"/>
              </a:rPr>
              <a:t>easy.</a:t>
            </a:r>
            <a:r>
              <a:rPr sz="2000" spc="9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But</a:t>
            </a:r>
            <a:r>
              <a:rPr sz="2000" spc="35" dirty="0">
                <a:latin typeface="Arial MT"/>
                <a:cs typeface="Arial MT"/>
              </a:rPr>
              <a:t> </a:t>
            </a:r>
            <a:r>
              <a:rPr sz="2000" spc="-30" dirty="0">
                <a:latin typeface="Arial MT"/>
                <a:cs typeface="Arial MT"/>
              </a:rPr>
              <a:t>you</a:t>
            </a:r>
            <a:r>
              <a:rPr sz="2000" spc="8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are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abstracting</a:t>
            </a:r>
            <a:r>
              <a:rPr sz="2000" spc="60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away 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lot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of </a:t>
            </a:r>
            <a:r>
              <a:rPr sz="2000" spc="-5" dirty="0">
                <a:latin typeface="Arial MT"/>
                <a:cs typeface="Arial MT"/>
              </a:rPr>
              <a:t>redundancy</a:t>
            </a:r>
            <a:r>
              <a:rPr sz="2000" spc="3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underneath</a:t>
            </a:r>
            <a:r>
              <a:rPr sz="2000" spc="4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have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noted. </a:t>
            </a:r>
            <a:r>
              <a:rPr sz="2000" spc="-60" dirty="0">
                <a:latin typeface="Arial MT"/>
                <a:cs typeface="Arial MT"/>
              </a:rPr>
              <a:t>Yes,</a:t>
            </a:r>
            <a:r>
              <a:rPr sz="2000" spc="40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in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35" dirty="0">
                <a:latin typeface="Arial MT"/>
                <a:cs typeface="Arial MT"/>
              </a:rPr>
              <a:t>theory,</a:t>
            </a:r>
            <a:r>
              <a:rPr sz="2000" spc="6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SOAP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can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go </a:t>
            </a:r>
            <a:r>
              <a:rPr sz="2000" spc="-15" dirty="0">
                <a:latin typeface="Arial MT"/>
                <a:cs typeface="Arial MT"/>
              </a:rPr>
              <a:t>over</a:t>
            </a:r>
            <a:r>
              <a:rPr sz="2000" spc="2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other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transports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so</a:t>
            </a:r>
            <a:r>
              <a:rPr sz="2000" spc="-10" dirty="0">
                <a:latin typeface="Arial MT"/>
                <a:cs typeface="Arial MT"/>
              </a:rPr>
              <a:t> as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to </a:t>
            </a:r>
            <a:r>
              <a:rPr sz="2000" spc="-15" dirty="0">
                <a:latin typeface="Arial MT"/>
                <a:cs typeface="Arial MT"/>
              </a:rPr>
              <a:t>avoid</a:t>
            </a:r>
            <a:r>
              <a:rPr sz="2000" spc="4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riding</a:t>
            </a:r>
            <a:r>
              <a:rPr sz="2000" spc="4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atop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 </a:t>
            </a:r>
            <a:r>
              <a:rPr sz="2000" spc="-20" dirty="0">
                <a:latin typeface="Arial MT"/>
                <a:cs typeface="Arial MT"/>
              </a:rPr>
              <a:t>layer</a:t>
            </a:r>
            <a:r>
              <a:rPr sz="2000" spc="75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doing</a:t>
            </a:r>
            <a:r>
              <a:rPr sz="2000" spc="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similar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things, but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in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reality</a:t>
            </a:r>
            <a:r>
              <a:rPr sz="2000" spc="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just</a:t>
            </a:r>
            <a:r>
              <a:rPr sz="2000" spc="-10" dirty="0">
                <a:latin typeface="Arial MT"/>
                <a:cs typeface="Arial MT"/>
              </a:rPr>
              <a:t> about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all</a:t>
            </a:r>
            <a:r>
              <a:rPr sz="2000" spc="3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SOAP </a:t>
            </a:r>
            <a:r>
              <a:rPr sz="2000" spc="-15" dirty="0">
                <a:latin typeface="Arial MT"/>
                <a:cs typeface="Arial MT"/>
              </a:rPr>
              <a:t>work</a:t>
            </a:r>
            <a:r>
              <a:rPr sz="2000" spc="30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you'll</a:t>
            </a:r>
            <a:r>
              <a:rPr sz="2000" spc="85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ever</a:t>
            </a:r>
            <a:r>
              <a:rPr sz="2000" spc="3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do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is</a:t>
            </a:r>
            <a:r>
              <a:rPr sz="2000" spc="35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over</a:t>
            </a:r>
            <a:r>
              <a:rPr sz="2000" spc="25" dirty="0">
                <a:latin typeface="Arial MT"/>
                <a:cs typeface="Arial MT"/>
              </a:rPr>
              <a:t> </a:t>
            </a:r>
            <a:r>
              <a:rPr sz="2000" spc="-50" dirty="0">
                <a:latin typeface="Arial MT"/>
                <a:cs typeface="Arial MT"/>
              </a:rPr>
              <a:t>HTTP.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32180" y="1026668"/>
            <a:ext cx="206375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90" dirty="0">
                <a:solidFill>
                  <a:srgbClr val="414355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3200" spc="-85" dirty="0">
                <a:solidFill>
                  <a:srgbClr val="414355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200" spc="-185" dirty="0">
                <a:solidFill>
                  <a:srgbClr val="414355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200" spc="-150" dirty="0">
                <a:solidFill>
                  <a:srgbClr val="414355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285" dirty="0">
                <a:solidFill>
                  <a:srgbClr val="414355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200" spc="-325" dirty="0">
                <a:solidFill>
                  <a:srgbClr val="414355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200" spc="-610" dirty="0">
                <a:solidFill>
                  <a:srgbClr val="414355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200" spc="-655" dirty="0">
                <a:solidFill>
                  <a:srgbClr val="414355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200" spc="140" dirty="0">
                <a:solidFill>
                  <a:srgbClr val="414355"/>
                </a:solidFill>
                <a:latin typeface="Verdana" panose="020B0604030504040204"/>
                <a:cs typeface="Verdana" panose="020B0604030504040204"/>
              </a:rPr>
              <a:t>?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57200" y="826008"/>
            <a:ext cx="9143999" cy="8534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57200" y="457200"/>
            <a:ext cx="9144000" cy="628015"/>
            <a:chOff x="457200" y="457200"/>
            <a:chExt cx="9144000" cy="628015"/>
          </a:xfrm>
        </p:grpSpPr>
        <p:sp>
          <p:nvSpPr>
            <p:cNvPr id="4" name="object 4"/>
            <p:cNvSpPr/>
            <p:nvPr/>
          </p:nvSpPr>
          <p:spPr>
            <a:xfrm>
              <a:off x="457200" y="457200"/>
              <a:ext cx="9144000" cy="311150"/>
            </a:xfrm>
            <a:custGeom>
              <a:avLst/>
              <a:gdLst/>
              <a:ahLst/>
              <a:cxnLst/>
              <a:rect l="l" t="t" r="r" b="b"/>
              <a:pathLst>
                <a:path w="9144000" h="311150">
                  <a:moveTo>
                    <a:pt x="9143999" y="310895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310895"/>
                  </a:lnTo>
                  <a:lnTo>
                    <a:pt x="9143999" y="310895"/>
                  </a:lnTo>
                  <a:close/>
                </a:path>
              </a:pathLst>
            </a:custGeom>
            <a:solidFill>
              <a:srgbClr val="41435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57200" y="768095"/>
              <a:ext cx="9144000" cy="143510"/>
            </a:xfrm>
            <a:custGeom>
              <a:avLst/>
              <a:gdLst/>
              <a:ahLst/>
              <a:cxnLst/>
              <a:rect l="l" t="t" r="r" b="b"/>
              <a:pathLst>
                <a:path w="9144000" h="143509">
                  <a:moveTo>
                    <a:pt x="9144000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5410200" y="91440"/>
                  </a:lnTo>
                  <a:lnTo>
                    <a:pt x="5410200" y="143256"/>
                  </a:lnTo>
                  <a:lnTo>
                    <a:pt x="9144000" y="143256"/>
                  </a:lnTo>
                  <a:lnTo>
                    <a:pt x="9144000" y="91440"/>
                  </a:lnTo>
                  <a:lnTo>
                    <a:pt x="9144000" y="5181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27F8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67400" y="899159"/>
              <a:ext cx="3733799" cy="17983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867400" y="957084"/>
              <a:ext cx="3566160" cy="128270"/>
            </a:xfrm>
            <a:custGeom>
              <a:avLst/>
              <a:gdLst/>
              <a:ahLst/>
              <a:cxnLst/>
              <a:rect l="l" t="t" r="r" b="b"/>
              <a:pathLst>
                <a:path w="3566159" h="128269">
                  <a:moveTo>
                    <a:pt x="3063240" y="0"/>
                  </a:moveTo>
                  <a:lnTo>
                    <a:pt x="3060700" y="0"/>
                  </a:lnTo>
                  <a:lnTo>
                    <a:pt x="0" y="0"/>
                  </a:lnTo>
                  <a:lnTo>
                    <a:pt x="0" y="27432"/>
                  </a:lnTo>
                  <a:lnTo>
                    <a:pt x="3060700" y="27432"/>
                  </a:lnTo>
                  <a:lnTo>
                    <a:pt x="3060700" y="25654"/>
                  </a:lnTo>
                  <a:lnTo>
                    <a:pt x="3063240" y="25654"/>
                  </a:lnTo>
                  <a:lnTo>
                    <a:pt x="3063240" y="0"/>
                  </a:lnTo>
                  <a:close/>
                </a:path>
                <a:path w="3566159" h="128269">
                  <a:moveTo>
                    <a:pt x="3566160" y="94475"/>
                  </a:moveTo>
                  <a:lnTo>
                    <a:pt x="3563112" y="91427"/>
                  </a:lnTo>
                  <a:lnTo>
                    <a:pt x="1969008" y="91427"/>
                  </a:lnTo>
                  <a:lnTo>
                    <a:pt x="1965960" y="94475"/>
                  </a:lnTo>
                  <a:lnTo>
                    <a:pt x="1965960" y="97523"/>
                  </a:lnTo>
                  <a:lnTo>
                    <a:pt x="1965960" y="124955"/>
                  </a:lnTo>
                  <a:lnTo>
                    <a:pt x="1969008" y="128003"/>
                  </a:lnTo>
                  <a:lnTo>
                    <a:pt x="3563112" y="128003"/>
                  </a:lnTo>
                  <a:lnTo>
                    <a:pt x="3566160" y="124955"/>
                  </a:lnTo>
                  <a:lnTo>
                    <a:pt x="3566160" y="944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32976" y="457200"/>
              <a:ext cx="268223" cy="62179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40740" y="2080767"/>
            <a:ext cx="4765040" cy="111252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23215" indent="-311150">
              <a:lnSpc>
                <a:spcPct val="100000"/>
              </a:lnSpc>
              <a:spcBef>
                <a:spcPts val="310"/>
              </a:spcBef>
              <a:buSzPct val="140000"/>
              <a:buChar char="•"/>
              <a:tabLst>
                <a:tab pos="323850" algn="l"/>
              </a:tabLst>
            </a:pPr>
            <a:r>
              <a:rPr sz="2000" spc="-60" dirty="0">
                <a:latin typeface="Verdana" panose="020B0604030504040204"/>
                <a:cs typeface="Verdana" panose="020B0604030504040204"/>
              </a:rPr>
              <a:t>Resources</a:t>
            </a:r>
            <a:r>
              <a:rPr sz="200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latin typeface="Verdana" panose="020B0604030504040204"/>
                <a:cs typeface="Verdana" panose="020B0604030504040204"/>
              </a:rPr>
              <a:t>and</a:t>
            </a:r>
            <a:r>
              <a:rPr sz="2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latin typeface="Verdana" panose="020B0604030504040204"/>
                <a:cs typeface="Verdana" panose="020B0604030504040204"/>
              </a:rPr>
              <a:t>Resource</a:t>
            </a:r>
            <a:r>
              <a:rPr sz="20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00" dirty="0">
                <a:latin typeface="Verdana" panose="020B0604030504040204"/>
                <a:cs typeface="Verdana" panose="020B0604030504040204"/>
              </a:rPr>
              <a:t>Identifiers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646430" lvl="1" indent="-177165">
              <a:lnSpc>
                <a:spcPct val="100000"/>
              </a:lnSpc>
              <a:spcBef>
                <a:spcPts val="185"/>
              </a:spcBef>
              <a:buChar char="•"/>
              <a:tabLst>
                <a:tab pos="647065" algn="l"/>
              </a:tabLst>
            </a:pPr>
            <a:r>
              <a:rPr sz="1600" spc="-70" dirty="0">
                <a:latin typeface="Verdana" panose="020B0604030504040204"/>
                <a:cs typeface="Verdana" panose="020B0604030504040204"/>
              </a:rPr>
              <a:t>Uniform</a:t>
            </a:r>
            <a:r>
              <a:rPr sz="16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20" dirty="0">
                <a:latin typeface="Verdana" panose="020B0604030504040204"/>
                <a:cs typeface="Verdana" panose="020B0604030504040204"/>
              </a:rPr>
              <a:t>Interface</a:t>
            </a:r>
            <a:r>
              <a:rPr sz="160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114" dirty="0">
                <a:latin typeface="Verdana" panose="020B0604030504040204"/>
                <a:cs typeface="Verdana" panose="020B0604030504040204"/>
              </a:rPr>
              <a:t>(GET,</a:t>
            </a:r>
            <a:r>
              <a:rPr sz="1600" spc="-140" dirty="0">
                <a:latin typeface="Verdana" panose="020B0604030504040204"/>
                <a:cs typeface="Verdana" panose="020B0604030504040204"/>
              </a:rPr>
              <a:t> PUT, </a:t>
            </a:r>
            <a:r>
              <a:rPr sz="1600" spc="-125" dirty="0">
                <a:latin typeface="Verdana" panose="020B0604030504040204"/>
                <a:cs typeface="Verdana" panose="020B0604030504040204"/>
              </a:rPr>
              <a:t>POST,</a:t>
            </a:r>
            <a:r>
              <a:rPr sz="16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155" dirty="0">
                <a:latin typeface="Verdana" panose="020B0604030504040204"/>
                <a:cs typeface="Verdana" panose="020B0604030504040204"/>
              </a:rPr>
              <a:t>DELETE)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646430" lvl="1" indent="-177165">
              <a:lnSpc>
                <a:spcPct val="100000"/>
              </a:lnSpc>
              <a:buChar char="•"/>
              <a:tabLst>
                <a:tab pos="647065" algn="l"/>
              </a:tabLst>
            </a:pPr>
            <a:r>
              <a:rPr sz="1600" spc="-135" dirty="0">
                <a:latin typeface="Verdana" panose="020B0604030504040204"/>
                <a:cs typeface="Verdana" panose="020B0604030504040204"/>
              </a:rPr>
              <a:t>R</a:t>
            </a:r>
            <a:r>
              <a:rPr sz="1600" spc="100" dirty="0">
                <a:latin typeface="Verdana" panose="020B0604030504040204"/>
                <a:cs typeface="Verdana" panose="020B0604030504040204"/>
              </a:rPr>
              <a:t>e</a:t>
            </a:r>
            <a:r>
              <a:rPr sz="1600" spc="-215" dirty="0">
                <a:latin typeface="Verdana" panose="020B0604030504040204"/>
                <a:cs typeface="Verdana" panose="020B0604030504040204"/>
              </a:rPr>
              <a:t>s</a:t>
            </a:r>
            <a:r>
              <a:rPr sz="1600" spc="80" dirty="0">
                <a:latin typeface="Verdana" panose="020B0604030504040204"/>
                <a:cs typeface="Verdana" panose="020B0604030504040204"/>
              </a:rPr>
              <a:t>o</a:t>
            </a:r>
            <a:r>
              <a:rPr sz="1600" spc="-30" dirty="0">
                <a:latin typeface="Verdana" panose="020B0604030504040204"/>
                <a:cs typeface="Verdana" panose="020B0604030504040204"/>
              </a:rPr>
              <a:t>u</a:t>
            </a:r>
            <a:r>
              <a:rPr sz="1600" spc="-204" dirty="0">
                <a:latin typeface="Verdana" panose="020B0604030504040204"/>
                <a:cs typeface="Verdana" panose="020B0604030504040204"/>
              </a:rPr>
              <a:t>r</a:t>
            </a:r>
            <a:r>
              <a:rPr sz="1600" spc="195" dirty="0">
                <a:latin typeface="Verdana" panose="020B0604030504040204"/>
                <a:cs typeface="Verdana" panose="020B0604030504040204"/>
              </a:rPr>
              <a:t>c</a:t>
            </a:r>
            <a:r>
              <a:rPr sz="1600" spc="90" dirty="0">
                <a:latin typeface="Verdana" panose="020B0604030504040204"/>
                <a:cs typeface="Verdana" panose="020B0604030504040204"/>
              </a:rPr>
              <a:t>e</a:t>
            </a:r>
            <a:r>
              <a:rPr sz="1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125" dirty="0">
                <a:latin typeface="Verdana" panose="020B0604030504040204"/>
                <a:cs typeface="Verdana" panose="020B0604030504040204"/>
              </a:rPr>
              <a:t>O</a:t>
            </a:r>
            <a:r>
              <a:rPr sz="1600" spc="-204" dirty="0">
                <a:latin typeface="Verdana" panose="020B0604030504040204"/>
                <a:cs typeface="Verdana" panose="020B0604030504040204"/>
              </a:rPr>
              <a:t>r</a:t>
            </a:r>
            <a:r>
              <a:rPr sz="1600" spc="-85" dirty="0">
                <a:latin typeface="Verdana" panose="020B0604030504040204"/>
                <a:cs typeface="Verdana" panose="020B0604030504040204"/>
              </a:rPr>
              <a:t>i</a:t>
            </a:r>
            <a:r>
              <a:rPr sz="1600" spc="100" dirty="0">
                <a:latin typeface="Verdana" panose="020B0604030504040204"/>
                <a:cs typeface="Verdana" panose="020B0604030504040204"/>
              </a:rPr>
              <a:t>e</a:t>
            </a:r>
            <a:r>
              <a:rPr sz="1600" spc="-35" dirty="0">
                <a:latin typeface="Verdana" panose="020B0604030504040204"/>
                <a:cs typeface="Verdana" panose="020B0604030504040204"/>
              </a:rPr>
              <a:t>n</a:t>
            </a:r>
            <a:r>
              <a:rPr sz="1600" spc="-110" dirty="0">
                <a:latin typeface="Verdana" panose="020B0604030504040204"/>
                <a:cs typeface="Verdana" panose="020B0604030504040204"/>
              </a:rPr>
              <a:t>t</a:t>
            </a:r>
            <a:r>
              <a:rPr sz="1600" spc="100" dirty="0">
                <a:latin typeface="Verdana" panose="020B0604030504040204"/>
                <a:cs typeface="Verdana" panose="020B0604030504040204"/>
              </a:rPr>
              <a:t>e</a:t>
            </a:r>
            <a:r>
              <a:rPr sz="1600" spc="100" dirty="0">
                <a:latin typeface="Verdana" panose="020B0604030504040204"/>
                <a:cs typeface="Verdana" panose="020B0604030504040204"/>
              </a:rPr>
              <a:t>d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646430" lvl="1" indent="-177165">
              <a:lnSpc>
                <a:spcPct val="100000"/>
              </a:lnSpc>
              <a:buChar char="•"/>
              <a:tabLst>
                <a:tab pos="647065" algn="l"/>
              </a:tabLst>
            </a:pPr>
            <a:r>
              <a:rPr sz="1600" spc="-305" dirty="0">
                <a:latin typeface="Verdana" panose="020B0604030504040204"/>
                <a:cs typeface="Verdana" panose="020B0604030504040204"/>
              </a:rPr>
              <a:t>S</a:t>
            </a:r>
            <a:r>
              <a:rPr sz="1600" spc="-85" dirty="0">
                <a:latin typeface="Verdana" panose="020B0604030504040204"/>
                <a:cs typeface="Verdana" panose="020B0604030504040204"/>
              </a:rPr>
              <a:t>i</a:t>
            </a:r>
            <a:r>
              <a:rPr sz="1600" spc="-50" dirty="0">
                <a:latin typeface="Verdana" panose="020B0604030504040204"/>
                <a:cs typeface="Verdana" panose="020B0604030504040204"/>
              </a:rPr>
              <a:t>m</a:t>
            </a:r>
            <a:r>
              <a:rPr sz="1600" spc="105" dirty="0">
                <a:latin typeface="Verdana" panose="020B0604030504040204"/>
                <a:cs typeface="Verdana" panose="020B0604030504040204"/>
              </a:rPr>
              <a:t>p</a:t>
            </a:r>
            <a:r>
              <a:rPr sz="1600" spc="-85" dirty="0">
                <a:latin typeface="Verdana" panose="020B0604030504040204"/>
                <a:cs typeface="Verdana" panose="020B0604030504040204"/>
              </a:rPr>
              <a:t>l</a:t>
            </a:r>
            <a:r>
              <a:rPr sz="1600" spc="90" dirty="0">
                <a:latin typeface="Verdana" panose="020B0604030504040204"/>
                <a:cs typeface="Verdana" panose="020B0604030504040204"/>
              </a:rPr>
              <a:t>e</a:t>
            </a:r>
            <a:r>
              <a:rPr sz="1600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140" dirty="0">
                <a:latin typeface="Verdana" panose="020B0604030504040204"/>
                <a:cs typeface="Verdana" panose="020B0604030504040204"/>
              </a:rPr>
              <a:t>a</a:t>
            </a:r>
            <a:r>
              <a:rPr sz="1600" spc="-35" dirty="0">
                <a:latin typeface="Verdana" panose="020B0604030504040204"/>
                <a:cs typeface="Verdana" panose="020B0604030504040204"/>
              </a:rPr>
              <a:t>n</a:t>
            </a:r>
            <a:r>
              <a:rPr sz="1600" spc="100" dirty="0">
                <a:latin typeface="Verdana" panose="020B0604030504040204"/>
                <a:cs typeface="Verdana" panose="020B0604030504040204"/>
              </a:rPr>
              <a:t>d</a:t>
            </a:r>
            <a:r>
              <a:rPr sz="16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215" dirty="0">
                <a:latin typeface="Verdana" panose="020B0604030504040204"/>
                <a:cs typeface="Verdana" panose="020B0604030504040204"/>
              </a:rPr>
              <a:t>s</a:t>
            </a:r>
            <a:r>
              <a:rPr sz="1600" spc="-85" dirty="0">
                <a:latin typeface="Verdana" panose="020B0604030504040204"/>
                <a:cs typeface="Verdana" panose="020B0604030504040204"/>
              </a:rPr>
              <a:t>i</a:t>
            </a:r>
            <a:r>
              <a:rPr sz="1600" spc="-50" dirty="0">
                <a:latin typeface="Verdana" panose="020B0604030504040204"/>
                <a:cs typeface="Verdana" panose="020B0604030504040204"/>
              </a:rPr>
              <a:t>m</a:t>
            </a:r>
            <a:r>
              <a:rPr sz="1600" spc="105" dirty="0">
                <a:latin typeface="Verdana" panose="020B0604030504040204"/>
                <a:cs typeface="Verdana" panose="020B0604030504040204"/>
              </a:rPr>
              <a:t>p</a:t>
            </a:r>
            <a:r>
              <a:rPr sz="1600" spc="-85" dirty="0">
                <a:latin typeface="Verdana" panose="020B0604030504040204"/>
                <a:cs typeface="Verdana" panose="020B0604030504040204"/>
              </a:rPr>
              <a:t>l</a:t>
            </a:r>
            <a:r>
              <a:rPr sz="1600" spc="90" dirty="0">
                <a:latin typeface="Verdana" panose="020B0604030504040204"/>
                <a:cs typeface="Verdana" panose="020B0604030504040204"/>
              </a:rPr>
              <a:t>e</a:t>
            </a:r>
            <a:r>
              <a:rPr sz="1600" spc="-24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85" dirty="0">
                <a:latin typeface="Verdana" panose="020B0604030504040204"/>
                <a:cs typeface="Verdana" panose="020B0604030504040204"/>
              </a:rPr>
              <a:t>i</a:t>
            </a:r>
            <a:r>
              <a:rPr sz="1600" spc="-210" dirty="0">
                <a:latin typeface="Verdana" panose="020B0604030504040204"/>
                <a:cs typeface="Verdana" panose="020B0604030504040204"/>
              </a:rPr>
              <a:t>s</a:t>
            </a:r>
            <a:r>
              <a:rPr sz="16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105" dirty="0">
                <a:latin typeface="Verdana" panose="020B0604030504040204"/>
                <a:cs typeface="Verdana" panose="020B0604030504040204"/>
              </a:rPr>
              <a:t>b</a:t>
            </a:r>
            <a:r>
              <a:rPr sz="1600" spc="100" dirty="0">
                <a:latin typeface="Verdana" panose="020B0604030504040204"/>
                <a:cs typeface="Verdana" panose="020B0604030504040204"/>
              </a:rPr>
              <a:t>e</a:t>
            </a:r>
            <a:r>
              <a:rPr sz="1600" spc="140" dirty="0">
                <a:latin typeface="Verdana" panose="020B0604030504040204"/>
                <a:cs typeface="Verdana" panose="020B0604030504040204"/>
              </a:rPr>
              <a:t>a</a:t>
            </a:r>
            <a:r>
              <a:rPr sz="1600" spc="-30" dirty="0">
                <a:latin typeface="Verdana" panose="020B0604030504040204"/>
                <a:cs typeface="Verdana" panose="020B0604030504040204"/>
              </a:rPr>
              <a:t>u</a:t>
            </a:r>
            <a:r>
              <a:rPr sz="1600" spc="-110" dirty="0">
                <a:latin typeface="Verdana" panose="020B0604030504040204"/>
                <a:cs typeface="Verdana" panose="020B0604030504040204"/>
              </a:rPr>
              <a:t>t</a:t>
            </a:r>
            <a:r>
              <a:rPr sz="1600" spc="-85" dirty="0">
                <a:latin typeface="Verdana" panose="020B0604030504040204"/>
                <a:cs typeface="Verdana" panose="020B0604030504040204"/>
              </a:rPr>
              <a:t>i</a:t>
            </a:r>
            <a:r>
              <a:rPr sz="1600" spc="-65" dirty="0">
                <a:latin typeface="Verdana" panose="020B0604030504040204"/>
                <a:cs typeface="Verdana" panose="020B0604030504040204"/>
              </a:rPr>
              <a:t>f</a:t>
            </a:r>
            <a:r>
              <a:rPr sz="1600" spc="-30" dirty="0">
                <a:latin typeface="Verdana" panose="020B0604030504040204"/>
                <a:cs typeface="Verdana" panose="020B0604030504040204"/>
              </a:rPr>
              <a:t>u</a:t>
            </a:r>
            <a:r>
              <a:rPr sz="1600" spc="-120" dirty="0">
                <a:latin typeface="Verdana" panose="020B0604030504040204"/>
                <a:cs typeface="Verdana" panose="020B0604030504040204"/>
              </a:rPr>
              <a:t>l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88340" y="825500"/>
            <a:ext cx="383159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285" dirty="0">
                <a:solidFill>
                  <a:srgbClr val="414355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200" spc="-325" dirty="0">
                <a:solidFill>
                  <a:srgbClr val="414355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200" spc="-610" dirty="0">
                <a:solidFill>
                  <a:srgbClr val="414355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200" spc="-615" dirty="0">
                <a:solidFill>
                  <a:srgbClr val="414355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200" spc="-229" dirty="0">
                <a:solidFill>
                  <a:srgbClr val="414355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95" dirty="0">
                <a:solidFill>
                  <a:srgbClr val="414355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200" spc="254" dirty="0">
                <a:solidFill>
                  <a:srgbClr val="414355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210" dirty="0">
                <a:solidFill>
                  <a:srgbClr val="414355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200" spc="254" dirty="0">
                <a:solidFill>
                  <a:srgbClr val="414355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190" dirty="0">
                <a:solidFill>
                  <a:srgbClr val="414355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325" dirty="0">
                <a:solidFill>
                  <a:srgbClr val="414355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200" spc="-210" dirty="0">
                <a:solidFill>
                  <a:srgbClr val="414355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200" spc="150" dirty="0">
                <a:solidFill>
                  <a:srgbClr val="414355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200" spc="-114" dirty="0">
                <a:solidFill>
                  <a:srgbClr val="414355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200" spc="150" dirty="0">
                <a:solidFill>
                  <a:srgbClr val="414355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200" spc="-85" dirty="0">
                <a:solidFill>
                  <a:srgbClr val="414355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200" spc="-210" dirty="0">
                <a:solidFill>
                  <a:srgbClr val="414355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200" spc="-430" dirty="0">
                <a:solidFill>
                  <a:srgbClr val="414355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978408" y="3797808"/>
          <a:ext cx="8118475" cy="2390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7010"/>
                <a:gridCol w="1630679"/>
                <a:gridCol w="1551305"/>
                <a:gridCol w="3418204"/>
              </a:tblGrid>
              <a:tr h="406907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b="1" spc="-434" dirty="0">
                          <a:latin typeface="Verdana" panose="020B0604030504040204"/>
                          <a:cs typeface="Verdana" panose="020B0604030504040204"/>
                        </a:rPr>
                        <a:t>HTTP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b="1" spc="-150" dirty="0">
                          <a:latin typeface="Verdana" panose="020B0604030504040204"/>
                          <a:cs typeface="Verdana" panose="020B0604030504040204"/>
                        </a:rPr>
                        <a:t>Method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b="1" spc="-235" dirty="0">
                          <a:latin typeface="Verdana" panose="020B0604030504040204"/>
                          <a:cs typeface="Verdana" panose="020B0604030504040204"/>
                        </a:rPr>
                        <a:t>CRUD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b="1" spc="-145" dirty="0">
                          <a:latin typeface="Verdana" panose="020B0604030504040204"/>
                          <a:cs typeface="Verdana" panose="020B0604030504040204"/>
                        </a:rPr>
                        <a:t>Desc.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5383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POST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14" dirty="0">
                          <a:latin typeface="Verdana" panose="020B0604030504040204"/>
                          <a:cs typeface="Verdana" panose="020B0604030504040204"/>
                        </a:rPr>
                        <a:t>CREATE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35" dirty="0">
                          <a:latin typeface="Verdana" panose="020B0604030504040204"/>
                          <a:cs typeface="Verdana" panose="020B0604030504040204"/>
                        </a:rPr>
                        <a:t>Create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-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5111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25" dirty="0">
                          <a:latin typeface="Verdana" panose="020B0604030504040204"/>
                          <a:cs typeface="Verdana" panose="020B0604030504040204"/>
                        </a:rPr>
                        <a:t>GET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95" dirty="0">
                          <a:latin typeface="Verdana" panose="020B0604030504040204"/>
                          <a:cs typeface="Verdana" panose="020B0604030504040204"/>
                        </a:rPr>
                        <a:t>RETRIEVE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0" dirty="0">
                          <a:latin typeface="Verdana" panose="020B0604030504040204"/>
                          <a:cs typeface="Verdana" panose="020B0604030504040204"/>
                        </a:rPr>
                        <a:t>Retrieve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5" dirty="0">
                          <a:latin typeface="Verdana" panose="020B0604030504040204"/>
                          <a:cs typeface="Verdana" panose="020B0604030504040204"/>
                        </a:rPr>
                        <a:t>Safe,Idempotent,Cacheable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815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175" dirty="0">
                          <a:latin typeface="Verdana" panose="020B0604030504040204"/>
                          <a:cs typeface="Verdana" panose="020B0604030504040204"/>
                        </a:rPr>
                        <a:t>PUT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125" dirty="0">
                          <a:latin typeface="Verdana" panose="020B0604030504040204"/>
                          <a:cs typeface="Verdana" panose="020B0604030504040204"/>
                        </a:rPr>
                        <a:t>UPDATE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30" dirty="0">
                          <a:latin typeface="Verdana" panose="020B0604030504040204"/>
                          <a:cs typeface="Verdana" panose="020B0604030504040204"/>
                        </a:rPr>
                        <a:t>Update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20" dirty="0">
                          <a:latin typeface="Verdana" panose="020B0604030504040204"/>
                          <a:cs typeface="Verdana" panose="020B0604030504040204"/>
                        </a:rPr>
                        <a:t>Idempotent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6635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90" dirty="0">
                          <a:latin typeface="Verdana" panose="020B0604030504040204"/>
                          <a:cs typeface="Verdana" panose="020B0604030504040204"/>
                        </a:rPr>
                        <a:t>DELETE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90" dirty="0">
                          <a:latin typeface="Verdana" panose="020B0604030504040204"/>
                          <a:cs typeface="Verdana" panose="020B0604030504040204"/>
                        </a:rPr>
                        <a:t>DELETE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Delete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20" dirty="0">
                          <a:latin typeface="Verdana" panose="020B0604030504040204"/>
                          <a:cs typeface="Verdana" panose="020B0604030504040204"/>
                        </a:rPr>
                        <a:t>Idempotent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9244</Words>
  <Application>WPS Presentation</Application>
  <PresentationFormat>On-screen Show (4:3)</PresentationFormat>
  <Paragraphs>488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8" baseType="lpstr">
      <vt:lpstr>Arial</vt:lpstr>
      <vt:lpstr>SimSun</vt:lpstr>
      <vt:lpstr>Wingdings</vt:lpstr>
      <vt:lpstr>Trebuchet MS</vt:lpstr>
      <vt:lpstr>Verdana</vt:lpstr>
      <vt:lpstr>Georgia</vt:lpstr>
      <vt:lpstr>Courier New</vt:lpstr>
      <vt:lpstr>Arial MT</vt:lpstr>
      <vt:lpstr>Calibri</vt:lpstr>
      <vt:lpstr>Microsoft YaHei</vt:lpstr>
      <vt:lpstr>Arial Unicode MS</vt:lpstr>
      <vt:lpstr>Times New Roman</vt:lpstr>
      <vt:lpstr>Arial</vt:lpstr>
      <vt:lpstr>Office Theme</vt:lpstr>
      <vt:lpstr>RESTful Services</vt:lpstr>
      <vt:lpstr>REST Concept</vt:lpstr>
      <vt:lpstr>What is REST?</vt:lpstr>
      <vt:lpstr>PowerPoint 演示文稿</vt:lpstr>
      <vt:lpstr>Describing a URI</vt:lpstr>
      <vt:lpstr>Implications of a Uniform Interface</vt:lpstr>
      <vt:lpstr>REST</vt:lpstr>
      <vt:lpstr>Why REST?</vt:lpstr>
      <vt:lpstr>REST Data Elements</vt:lpstr>
      <vt:lpstr>REST Core Idiologies</vt:lpstr>
      <vt:lpstr>RESTful Services</vt:lpstr>
      <vt:lpstr>PowerPoint 演示文稿</vt:lpstr>
      <vt:lpstr>PowerPoint 演示文稿</vt:lpstr>
      <vt:lpstr>PowerPoint 演示文稿</vt:lpstr>
      <vt:lpstr>Designing services with a Uniform Interface</vt:lpstr>
      <vt:lpstr>Resources with Multiple Representations</vt:lpstr>
      <vt:lpstr>What is JSON?</vt:lpstr>
      <vt:lpstr>PowerPoint 演示文稿</vt:lpstr>
      <vt:lpstr>PowerPoint 演示文稿</vt:lpstr>
      <vt:lpstr>n-Tiers Architecture</vt:lpstr>
      <vt:lpstr>JAX-RS</vt:lpstr>
      <vt:lpstr>JAX-RS Annotations</vt:lpstr>
      <vt:lpstr>JAX-RS Parameter Annotations</vt:lpstr>
      <vt:lpstr>JAX-RS Resource Classes</vt:lpstr>
      <vt:lpstr>JAX-RS</vt:lpstr>
      <vt:lpstr>Default Response Codes</vt:lpstr>
      <vt:lpstr>Response Object</vt:lpstr>
      <vt:lpstr>RESTful Service Example:</vt:lpstr>
      <vt:lpstr>java.net.URL RESTful Client:</vt:lpstr>
      <vt:lpstr>Apache HttpClient:</vt:lpstr>
      <vt:lpstr>Jersey Client (jersey-client.jar):</vt:lpstr>
      <vt:lpstr>JAXB Annotations:</vt:lpstr>
      <vt:lpstr>JAX-RS Service that Returns XML:</vt:lpstr>
      <vt:lpstr>OAuth2.0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Services</dc:title>
  <dc:creator>ala</dc:creator>
  <cp:lastModifiedBy>steve</cp:lastModifiedBy>
  <cp:revision>2</cp:revision>
  <dcterms:created xsi:type="dcterms:W3CDTF">2022-10-29T12:27:00Z</dcterms:created>
  <dcterms:modified xsi:type="dcterms:W3CDTF">2022-10-29T15:04:10Z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2012-11-20T11:00:00Z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2022-10-29T11:00:00Z</vt:filetime>
  </property>
  <property fmtid="{D5CDD505-2E9C-101B-9397-08002B2CF9AE}" pid="5" name="ICV">
    <vt:lpwstr>1D92100813D4468086A1D8606658B257</vt:lpwstr>
  </property>
  <property fmtid="{D5CDD505-2E9C-101B-9397-08002B2CF9AE}" pid="6" name="KSOProductBuildVer">
    <vt:lpwstr>1033-11.2.0.11380</vt:lpwstr>
  </property>
</Properties>
</file>