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58C8-562F-4974-A8E1-C5E046842BB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44B82-26EF-4112-A288-4C6928C174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2957" y="520827"/>
            <a:ext cx="848608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EA79-C921-489F-9806-BC896B27CBD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C389-C69A-41AB-8747-C5E3FB2EECA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136" y="2182367"/>
            <a:ext cx="5257800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17920" y="2182367"/>
            <a:ext cx="5257800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68AB-49CB-4F5D-8DDF-043F0DA45CE4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E57B-7E7E-4DB2-8C2B-09DB7204FD6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F058-BA6B-4CB5-84DD-44C6850F2E0F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1364" y="639450"/>
            <a:ext cx="162927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3014" y="2833952"/>
            <a:ext cx="9105970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3698E-71B2-4FFD-A023-4134558B902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7552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2800" spc="-1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FAMILIAR</a:t>
            </a:r>
            <a:r>
              <a:rPr sz="2800" spc="-1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4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800" spc="-1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75844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60" dirty="0">
                <a:solidFill>
                  <a:srgbClr val="101010"/>
                </a:solidFill>
              </a:rPr>
              <a:t>Spr</a:t>
            </a:r>
            <a:r>
              <a:rPr sz="4500" spc="-13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70" dirty="0">
                <a:solidFill>
                  <a:srgbClr val="101010"/>
                </a:solidFill>
              </a:rPr>
              <a:t>C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60" dirty="0">
                <a:solidFill>
                  <a:srgbClr val="101010"/>
                </a:solidFill>
              </a:rPr>
              <a:t>u</a:t>
            </a:r>
            <a:r>
              <a:rPr sz="4500" spc="50" dirty="0">
                <a:solidFill>
                  <a:srgbClr val="101010"/>
                </a:solidFill>
              </a:rPr>
              <a:t>d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80" dirty="0">
                <a:solidFill>
                  <a:srgbClr val="101010"/>
                </a:solidFill>
              </a:rPr>
              <a:t>Funda</a:t>
            </a:r>
            <a:r>
              <a:rPr sz="4500" spc="-60" dirty="0">
                <a:solidFill>
                  <a:srgbClr val="101010"/>
                </a:solidFill>
              </a:rPr>
              <a:t>m</a:t>
            </a:r>
            <a:r>
              <a:rPr sz="4500" spc="-130" dirty="0">
                <a:solidFill>
                  <a:srgbClr val="101010"/>
                </a:solidFill>
              </a:rPr>
              <a:t>ent</a:t>
            </a:r>
            <a:r>
              <a:rPr sz="4500" spc="-225" dirty="0">
                <a:solidFill>
                  <a:srgbClr val="101010"/>
                </a:solidFill>
              </a:rPr>
              <a:t>a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228965" y="-146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8056" y="2013204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8619" y="3294433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1204" y="5248655"/>
            <a:ext cx="2124455" cy="14645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01913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11496" y="16764"/>
            <a:ext cx="2124710" cy="5147945"/>
            <a:chOff x="5111496" y="16764"/>
            <a:chExt cx="2124710" cy="5147945"/>
          </a:xfrm>
        </p:grpSpPr>
        <p:sp>
          <p:nvSpPr>
            <p:cNvPr id="9" name="object 9"/>
            <p:cNvSpPr/>
            <p:nvPr/>
          </p:nvSpPr>
          <p:spPr>
            <a:xfrm>
              <a:off x="6176152" y="4631435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3028" y="-30480"/>
                  </a:moveTo>
                  <a:lnTo>
                    <a:pt x="3028" y="410743"/>
                  </a:lnTo>
                </a:path>
              </a:pathLst>
            </a:custGeom>
            <a:ln w="67017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85200" y="4979772"/>
              <a:ext cx="182880" cy="184785"/>
            </a:xfrm>
            <a:custGeom>
              <a:avLst/>
              <a:gdLst/>
              <a:ahLst/>
              <a:cxnLst/>
              <a:rect l="l" t="t" r="r" b="b"/>
              <a:pathLst>
                <a:path w="182879" h="184785">
                  <a:moveTo>
                    <a:pt x="0" y="0"/>
                  </a:moveTo>
                  <a:lnTo>
                    <a:pt x="88519" y="184315"/>
                  </a:lnTo>
                  <a:lnTo>
                    <a:pt x="182854" y="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1496" y="16764"/>
              <a:ext cx="2124455" cy="146608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 indent="-36131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</a:t>
            </a:r>
            <a:r>
              <a:rPr spc="-545" dirty="0"/>
              <a:t> </a:t>
            </a:r>
            <a:r>
              <a:rPr spc="30" dirty="0"/>
              <a:t>Config</a:t>
            </a:r>
            <a:endParaRPr spc="30" dirty="0"/>
          </a:p>
        </p:txBody>
      </p:sp>
      <p:grpSp>
        <p:nvGrpSpPr>
          <p:cNvPr id="13" name="object 13"/>
          <p:cNvGrpSpPr/>
          <p:nvPr/>
        </p:nvGrpSpPr>
        <p:grpSpPr>
          <a:xfrm>
            <a:off x="6141576" y="1522475"/>
            <a:ext cx="182880" cy="500380"/>
            <a:chOff x="6141576" y="1522475"/>
            <a:chExt cx="182880" cy="500380"/>
          </a:xfrm>
        </p:grpSpPr>
        <p:sp>
          <p:nvSpPr>
            <p:cNvPr id="14" name="object 14"/>
            <p:cNvSpPr/>
            <p:nvPr/>
          </p:nvSpPr>
          <p:spPr>
            <a:xfrm>
              <a:off x="6224016" y="1674797"/>
              <a:ext cx="10160" cy="317500"/>
            </a:xfrm>
            <a:custGeom>
              <a:avLst/>
              <a:gdLst/>
              <a:ahLst/>
              <a:cxnLst/>
              <a:rect l="l" t="t" r="r" b="b"/>
              <a:pathLst>
                <a:path w="10160" h="317500">
                  <a:moveTo>
                    <a:pt x="4946" y="-30479"/>
                  </a:moveTo>
                  <a:lnTo>
                    <a:pt x="4946" y="347929"/>
                  </a:lnTo>
                </a:path>
              </a:pathLst>
            </a:custGeom>
            <a:ln w="70853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41576" y="1522475"/>
              <a:ext cx="182880" cy="186055"/>
            </a:xfrm>
            <a:custGeom>
              <a:avLst/>
              <a:gdLst/>
              <a:ahLst/>
              <a:cxnLst/>
              <a:rect l="l" t="t" r="r" b="b"/>
              <a:pathLst>
                <a:path w="182879" h="186055">
                  <a:moveTo>
                    <a:pt x="97078" y="0"/>
                  </a:moveTo>
                  <a:lnTo>
                    <a:pt x="0" y="179946"/>
                  </a:lnTo>
                  <a:lnTo>
                    <a:pt x="182791" y="185635"/>
                  </a:lnTo>
                  <a:lnTo>
                    <a:pt x="970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19196" y="1659665"/>
            <a:ext cx="291274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69620" marR="24765" indent="386715" algn="r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 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0045" marR="24130" indent="-347980" algn="r">
              <a:lnSpc>
                <a:spcPct val="163000"/>
              </a:lnSpc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Intelligent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Client-side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33020" algn="r">
              <a:lnSpc>
                <a:spcPct val="100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17780" algn="r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Circuit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84036" y="1598675"/>
            <a:ext cx="3645407" cy="36469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1967" y="2718906"/>
            <a:ext cx="295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>
                <a:solidFill>
                  <a:srgbClr val="1A1A1A"/>
                </a:solidFill>
              </a:rPr>
              <a:t>P</a:t>
            </a:r>
            <a:r>
              <a:rPr sz="3600" spc="-160" dirty="0">
                <a:solidFill>
                  <a:srgbClr val="1A1A1A"/>
                </a:solidFill>
              </a:rPr>
              <a:t>r</a:t>
            </a:r>
            <a:r>
              <a:rPr sz="3600" spc="-55" dirty="0">
                <a:solidFill>
                  <a:srgbClr val="1A1A1A"/>
                </a:solidFill>
              </a:rPr>
              <a:t>e</a:t>
            </a:r>
            <a:r>
              <a:rPr sz="3600" spc="-120" dirty="0">
                <a:solidFill>
                  <a:srgbClr val="1A1A1A"/>
                </a:solidFill>
              </a:rPr>
              <a:t>r</a:t>
            </a:r>
            <a:r>
              <a:rPr sz="3600" spc="65" dirty="0">
                <a:solidFill>
                  <a:srgbClr val="1A1A1A"/>
                </a:solidFill>
              </a:rPr>
              <a:t>e</a:t>
            </a:r>
            <a:r>
              <a:rPr sz="3600" spc="60" dirty="0">
                <a:solidFill>
                  <a:srgbClr val="1A1A1A"/>
                </a:solidFill>
              </a:rPr>
              <a:t>q</a:t>
            </a:r>
            <a:r>
              <a:rPr sz="3600" spc="-55" dirty="0">
                <a:solidFill>
                  <a:srgbClr val="1A1A1A"/>
                </a:solidFill>
              </a:rPr>
              <a:t>ui</a:t>
            </a:r>
            <a:r>
              <a:rPr sz="3600" spc="-90" dirty="0">
                <a:solidFill>
                  <a:srgbClr val="1A1A1A"/>
                </a:solidFill>
              </a:rPr>
              <a:t>s</a:t>
            </a:r>
            <a:r>
              <a:rPr sz="3600" spc="-45" dirty="0">
                <a:solidFill>
                  <a:srgbClr val="1A1A1A"/>
                </a:solidFill>
              </a:rPr>
              <a:t>i</a:t>
            </a:r>
            <a:r>
              <a:rPr sz="3600" spc="-20" dirty="0">
                <a:solidFill>
                  <a:srgbClr val="1A1A1A"/>
                </a:solidFill>
              </a:rPr>
              <a:t>t</a:t>
            </a:r>
            <a:r>
              <a:rPr sz="3600" spc="-50" dirty="0">
                <a:solidFill>
                  <a:srgbClr val="1A1A1A"/>
                </a:solidFill>
              </a:rPr>
              <a:t>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3131132"/>
            <a:ext cx="186943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8263" y="1813560"/>
            <a:ext cx="3314699" cy="36454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6775" y="519066"/>
            <a:ext cx="9630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Know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Before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Begin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4015" y="2833952"/>
            <a:ext cx="551434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8+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1.4+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775" y="519066"/>
            <a:ext cx="963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Need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to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0" dirty="0">
                <a:solidFill>
                  <a:srgbClr val="3E3E3E"/>
                </a:solidFill>
              </a:rPr>
              <a:t>Know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Before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10" dirty="0">
                <a:solidFill>
                  <a:srgbClr val="3E3E3E"/>
                </a:solidFill>
              </a:rPr>
              <a:t>Begin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8263" y="1813560"/>
            <a:ext cx="3314699" cy="36454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219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</a:t>
            </a:r>
            <a:r>
              <a:rPr spc="50" dirty="0"/>
              <a:t>a</a:t>
            </a:r>
            <a:r>
              <a:rPr spc="-175" dirty="0"/>
              <a:t> </a:t>
            </a:r>
            <a:r>
              <a:rPr spc="-290" dirty="0"/>
              <a:t>8+</a:t>
            </a:r>
            <a:endParaRPr spc="-290" dirty="0"/>
          </a:p>
          <a:p>
            <a:pPr marL="3552190">
              <a:lnSpc>
                <a:spcPct val="100000"/>
              </a:lnSpc>
              <a:spcBef>
                <a:spcPts val="1800"/>
              </a:spcBef>
            </a:pPr>
            <a:r>
              <a:rPr spc="5" dirty="0"/>
              <a:t>Maven</a:t>
            </a:r>
            <a:r>
              <a:rPr spc="-160" dirty="0"/>
              <a:t> </a:t>
            </a:r>
            <a:r>
              <a:rPr spc="-245" dirty="0"/>
              <a:t>3+</a:t>
            </a:r>
            <a:endParaRPr spc="-245" dirty="0"/>
          </a:p>
          <a:p>
            <a:pPr marL="3552190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Spring</a:t>
            </a:r>
            <a:r>
              <a:rPr spc="-120" dirty="0"/>
              <a:t> </a:t>
            </a:r>
            <a:r>
              <a:rPr spc="85" dirty="0"/>
              <a:t>Tool</a:t>
            </a:r>
            <a:r>
              <a:rPr spc="-114" dirty="0"/>
              <a:t> </a:t>
            </a:r>
            <a:r>
              <a:rPr spc="-10" dirty="0"/>
              <a:t>Suite</a:t>
            </a:r>
            <a:r>
              <a:rPr spc="-120" dirty="0"/>
              <a:t> </a:t>
            </a:r>
            <a:r>
              <a:rPr spc="35" dirty="0"/>
              <a:t>(Eclipse</a:t>
            </a:r>
            <a:r>
              <a:rPr spc="-114" dirty="0"/>
              <a:t> </a:t>
            </a:r>
            <a:r>
              <a:rPr spc="-45" dirty="0"/>
              <a:t>STS)</a:t>
            </a:r>
            <a:r>
              <a:rPr spc="-114" dirty="0"/>
              <a:t> </a:t>
            </a:r>
            <a:r>
              <a:rPr spc="-185" dirty="0"/>
              <a:t>3.8+</a:t>
            </a:r>
            <a:endParaRPr spc="-18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140" y="2456688"/>
            <a:ext cx="3773423" cy="2359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1275" y="519066"/>
            <a:ext cx="976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-30" dirty="0">
                <a:solidFill>
                  <a:srgbClr val="3E3E3E"/>
                </a:solidFill>
              </a:rPr>
              <a:t>Software</a:t>
            </a:r>
            <a:r>
              <a:rPr sz="3600" spc="-220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Need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Before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10" dirty="0">
                <a:solidFill>
                  <a:srgbClr val="3E3E3E"/>
                </a:solidFill>
              </a:rPr>
              <a:t>Begin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9534" y="4544980"/>
            <a:ext cx="2007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r!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1102" y="4544980"/>
            <a:ext cx="4541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magical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everything!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2247" y="519066"/>
            <a:ext cx="639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”</a:t>
            </a:r>
            <a:r>
              <a:rPr sz="3600" spc="-120" dirty="0">
                <a:solidFill>
                  <a:srgbClr val="3E3E3E"/>
                </a:solidFill>
              </a:rPr>
              <a:t>T</a:t>
            </a:r>
            <a:r>
              <a:rPr sz="3600" spc="-60" dirty="0">
                <a:solidFill>
                  <a:srgbClr val="3E3E3E"/>
                </a:solidFill>
              </a:rPr>
              <a:t>he</a:t>
            </a:r>
            <a:r>
              <a:rPr sz="3600" spc="-180" dirty="0">
                <a:solidFill>
                  <a:srgbClr val="3E3E3E"/>
                </a:solidFill>
              </a:rPr>
              <a:t> </a:t>
            </a:r>
            <a:r>
              <a:rPr sz="3600" spc="135" dirty="0">
                <a:solidFill>
                  <a:srgbClr val="3E3E3E"/>
                </a:solidFill>
              </a:rPr>
              <a:t>C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dirty="0">
                <a:solidFill>
                  <a:srgbClr val="3E3E3E"/>
                </a:solidFill>
              </a:rPr>
              <a:t>oud”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105" dirty="0">
                <a:solidFill>
                  <a:srgbClr val="3E3E3E"/>
                </a:solidFill>
              </a:rPr>
              <a:t>a</a:t>
            </a:r>
            <a:r>
              <a:rPr sz="3600" spc="30" dirty="0">
                <a:solidFill>
                  <a:srgbClr val="3E3E3E"/>
                </a:solidFill>
              </a:rPr>
              <a:t>nd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145" dirty="0">
                <a:solidFill>
                  <a:srgbClr val="3E3E3E"/>
                </a:solidFill>
              </a:rPr>
              <a:t>Al</a:t>
            </a:r>
            <a:r>
              <a:rPr sz="3600" spc="-95" dirty="0">
                <a:solidFill>
                  <a:srgbClr val="3E3E3E"/>
                </a:solidFill>
              </a:rPr>
              <a:t>l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-35" dirty="0">
                <a:solidFill>
                  <a:srgbClr val="3E3E3E"/>
                </a:solidFill>
              </a:rPr>
              <a:t>ts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H</a:t>
            </a:r>
            <a:r>
              <a:rPr sz="3600" dirty="0">
                <a:solidFill>
                  <a:srgbClr val="3E3E3E"/>
                </a:solidFill>
              </a:rPr>
              <a:t>y</a:t>
            </a:r>
            <a:r>
              <a:rPr sz="3600" spc="45" dirty="0">
                <a:solidFill>
                  <a:srgbClr val="3E3E3E"/>
                </a:solidFill>
              </a:rPr>
              <a:t>pe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73935" y="1828800"/>
            <a:ext cx="2955035" cy="24307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4383" y="1828800"/>
            <a:ext cx="2595371" cy="243077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6380" y="1956844"/>
            <a:ext cx="333756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r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Exciting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ahead!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8255" algn="r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24765" algn="r">
              <a:lnSpc>
                <a:spcPct val="100000"/>
              </a:lnSpc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software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623060" marR="5080" indent="-480060" algn="r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Centralized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13335" algn="r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Finite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infinite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70347" y="2427732"/>
            <a:ext cx="6272783" cy="19872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645232"/>
            <a:ext cx="610616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Think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886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ephemeral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52895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databases,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servers,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disks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Grow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shrink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Appear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disappear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720" y="1813560"/>
            <a:ext cx="3636263" cy="36454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0611" y="519066"/>
            <a:ext cx="3623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3E3E3E"/>
                </a:solidFill>
              </a:rPr>
              <a:t>New</a:t>
            </a:r>
            <a:r>
              <a:rPr sz="3600" spc="-265" dirty="0">
                <a:solidFill>
                  <a:srgbClr val="3E3E3E"/>
                </a:solidFill>
              </a:rPr>
              <a:t> </a:t>
            </a:r>
            <a:r>
              <a:rPr sz="3600" spc="-35" dirty="0">
                <a:solidFill>
                  <a:srgbClr val="3E3E3E"/>
                </a:solidFill>
              </a:rPr>
              <a:t>Challenges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3060" y="3090672"/>
            <a:ext cx="1645919" cy="18150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4325" y="2562350"/>
            <a:ext cx="2604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49361" y="2693310"/>
            <a:ext cx="7635875" cy="2533015"/>
            <a:chOff x="3849361" y="2693310"/>
            <a:chExt cx="7635875" cy="2533015"/>
          </a:xfrm>
        </p:grpSpPr>
        <p:sp>
          <p:nvSpPr>
            <p:cNvPr id="7" name="object 7"/>
            <p:cNvSpPr/>
            <p:nvPr/>
          </p:nvSpPr>
          <p:spPr>
            <a:xfrm>
              <a:off x="3871586" y="2715535"/>
              <a:ext cx="4410075" cy="915035"/>
            </a:xfrm>
            <a:custGeom>
              <a:avLst/>
              <a:gdLst/>
              <a:ahLst/>
              <a:cxnLst/>
              <a:rect l="l" t="t" r="r" b="b"/>
              <a:pathLst>
                <a:path w="4410075" h="915035">
                  <a:moveTo>
                    <a:pt x="0" y="892627"/>
                  </a:moveTo>
                  <a:lnTo>
                    <a:pt x="35034" y="858970"/>
                  </a:lnTo>
                  <a:lnTo>
                    <a:pt x="70452" y="825962"/>
                  </a:lnTo>
                  <a:lnTo>
                    <a:pt x="106247" y="793602"/>
                  </a:lnTo>
                  <a:lnTo>
                    <a:pt x="142412" y="761890"/>
                  </a:lnTo>
                  <a:lnTo>
                    <a:pt x="178938" y="730826"/>
                  </a:lnTo>
                  <a:lnTo>
                    <a:pt x="215819" y="700409"/>
                  </a:lnTo>
                  <a:lnTo>
                    <a:pt x="253047" y="670641"/>
                  </a:lnTo>
                  <a:lnTo>
                    <a:pt x="290614" y="641521"/>
                  </a:lnTo>
                  <a:lnTo>
                    <a:pt x="328513" y="613048"/>
                  </a:lnTo>
                  <a:lnTo>
                    <a:pt x="366736" y="585222"/>
                  </a:lnTo>
                  <a:lnTo>
                    <a:pt x="405277" y="558045"/>
                  </a:lnTo>
                  <a:lnTo>
                    <a:pt x="444127" y="531514"/>
                  </a:lnTo>
                  <a:lnTo>
                    <a:pt x="483279" y="505631"/>
                  </a:lnTo>
                  <a:lnTo>
                    <a:pt x="522725" y="480395"/>
                  </a:lnTo>
                  <a:lnTo>
                    <a:pt x="562459" y="455806"/>
                  </a:lnTo>
                  <a:lnTo>
                    <a:pt x="602472" y="431864"/>
                  </a:lnTo>
                  <a:lnTo>
                    <a:pt x="642757" y="408569"/>
                  </a:lnTo>
                  <a:lnTo>
                    <a:pt x="683307" y="385921"/>
                  </a:lnTo>
                  <a:lnTo>
                    <a:pt x="724115" y="363919"/>
                  </a:lnTo>
                  <a:lnTo>
                    <a:pt x="765172" y="342564"/>
                  </a:lnTo>
                  <a:lnTo>
                    <a:pt x="806471" y="321856"/>
                  </a:lnTo>
                  <a:lnTo>
                    <a:pt x="848005" y="301794"/>
                  </a:lnTo>
                  <a:lnTo>
                    <a:pt x="889766" y="282379"/>
                  </a:lnTo>
                  <a:lnTo>
                    <a:pt x="931747" y="263609"/>
                  </a:lnTo>
                  <a:lnTo>
                    <a:pt x="973940" y="245486"/>
                  </a:lnTo>
                  <a:lnTo>
                    <a:pt x="1016339" y="228009"/>
                  </a:lnTo>
                  <a:lnTo>
                    <a:pt x="1058934" y="211178"/>
                  </a:lnTo>
                  <a:lnTo>
                    <a:pt x="1101720" y="194993"/>
                  </a:lnTo>
                  <a:lnTo>
                    <a:pt x="1144688" y="179453"/>
                  </a:lnTo>
                  <a:lnTo>
                    <a:pt x="1187831" y="164560"/>
                  </a:lnTo>
                  <a:lnTo>
                    <a:pt x="1231141" y="150311"/>
                  </a:lnTo>
                  <a:lnTo>
                    <a:pt x="1274612" y="136709"/>
                  </a:lnTo>
                  <a:lnTo>
                    <a:pt x="1318235" y="123752"/>
                  </a:lnTo>
                  <a:lnTo>
                    <a:pt x="1362003" y="111440"/>
                  </a:lnTo>
                  <a:lnTo>
                    <a:pt x="1405909" y="99773"/>
                  </a:lnTo>
                  <a:lnTo>
                    <a:pt x="1449944" y="88751"/>
                  </a:lnTo>
                  <a:lnTo>
                    <a:pt x="1494103" y="78375"/>
                  </a:lnTo>
                  <a:lnTo>
                    <a:pt x="1538376" y="68643"/>
                  </a:lnTo>
                  <a:lnTo>
                    <a:pt x="1582758" y="59557"/>
                  </a:lnTo>
                  <a:lnTo>
                    <a:pt x="1627239" y="51115"/>
                  </a:lnTo>
                  <a:lnTo>
                    <a:pt x="1671813" y="43317"/>
                  </a:lnTo>
                  <a:lnTo>
                    <a:pt x="1716473" y="36165"/>
                  </a:lnTo>
                  <a:lnTo>
                    <a:pt x="1761210" y="29656"/>
                  </a:lnTo>
                  <a:lnTo>
                    <a:pt x="1806018" y="23792"/>
                  </a:lnTo>
                  <a:lnTo>
                    <a:pt x="1850888" y="18573"/>
                  </a:lnTo>
                  <a:lnTo>
                    <a:pt x="1895814" y="13997"/>
                  </a:lnTo>
                  <a:lnTo>
                    <a:pt x="1940788" y="10066"/>
                  </a:lnTo>
                  <a:lnTo>
                    <a:pt x="1985802" y="6779"/>
                  </a:lnTo>
                  <a:lnTo>
                    <a:pt x="2030849" y="4136"/>
                  </a:lnTo>
                  <a:lnTo>
                    <a:pt x="2075921" y="2136"/>
                  </a:lnTo>
                  <a:lnTo>
                    <a:pt x="2121012" y="780"/>
                  </a:lnTo>
                  <a:lnTo>
                    <a:pt x="2166113" y="68"/>
                  </a:lnTo>
                  <a:lnTo>
                    <a:pt x="2211217" y="0"/>
                  </a:lnTo>
                  <a:lnTo>
                    <a:pt x="2256317" y="574"/>
                  </a:lnTo>
                  <a:lnTo>
                    <a:pt x="2301405" y="1793"/>
                  </a:lnTo>
                  <a:lnTo>
                    <a:pt x="2346473" y="3654"/>
                  </a:lnTo>
                  <a:lnTo>
                    <a:pt x="2391514" y="6159"/>
                  </a:lnTo>
                  <a:lnTo>
                    <a:pt x="2436522" y="9306"/>
                  </a:lnTo>
                  <a:lnTo>
                    <a:pt x="2481487" y="13097"/>
                  </a:lnTo>
                  <a:lnTo>
                    <a:pt x="2526403" y="17531"/>
                  </a:lnTo>
                  <a:lnTo>
                    <a:pt x="2571262" y="22607"/>
                  </a:lnTo>
                  <a:lnTo>
                    <a:pt x="2616058" y="28326"/>
                  </a:lnTo>
                  <a:lnTo>
                    <a:pt x="2660781" y="34688"/>
                  </a:lnTo>
                  <a:lnTo>
                    <a:pt x="2705425" y="41692"/>
                  </a:lnTo>
                  <a:lnTo>
                    <a:pt x="2749983" y="49339"/>
                  </a:lnTo>
                  <a:lnTo>
                    <a:pt x="2794446" y="57628"/>
                  </a:lnTo>
                  <a:lnTo>
                    <a:pt x="2838808" y="66559"/>
                  </a:lnTo>
                  <a:lnTo>
                    <a:pt x="2883061" y="76132"/>
                  </a:lnTo>
                  <a:lnTo>
                    <a:pt x="2927197" y="86348"/>
                  </a:lnTo>
                  <a:lnTo>
                    <a:pt x="2971209" y="97205"/>
                  </a:lnTo>
                  <a:lnTo>
                    <a:pt x="3015090" y="108704"/>
                  </a:lnTo>
                  <a:lnTo>
                    <a:pt x="3058831" y="120845"/>
                  </a:lnTo>
                  <a:lnTo>
                    <a:pt x="3102427" y="133628"/>
                  </a:lnTo>
                  <a:lnTo>
                    <a:pt x="3145868" y="147052"/>
                  </a:lnTo>
                  <a:lnTo>
                    <a:pt x="3189148" y="161118"/>
                  </a:lnTo>
                  <a:lnTo>
                    <a:pt x="3232259" y="175825"/>
                  </a:lnTo>
                  <a:lnTo>
                    <a:pt x="3275194" y="191174"/>
                  </a:lnTo>
                  <a:lnTo>
                    <a:pt x="3317944" y="207163"/>
                  </a:lnTo>
                  <a:lnTo>
                    <a:pt x="3360504" y="223794"/>
                  </a:lnTo>
                  <a:lnTo>
                    <a:pt x="3402865" y="241066"/>
                  </a:lnTo>
                  <a:lnTo>
                    <a:pt x="3445019" y="258979"/>
                  </a:lnTo>
                  <a:lnTo>
                    <a:pt x="3486960" y="277532"/>
                  </a:lnTo>
                  <a:lnTo>
                    <a:pt x="3528680" y="296726"/>
                  </a:lnTo>
                  <a:lnTo>
                    <a:pt x="3570170" y="316561"/>
                  </a:lnTo>
                  <a:lnTo>
                    <a:pt x="3611425" y="337037"/>
                  </a:lnTo>
                  <a:lnTo>
                    <a:pt x="3652436" y="358153"/>
                  </a:lnTo>
                  <a:lnTo>
                    <a:pt x="3693196" y="379909"/>
                  </a:lnTo>
                  <a:lnTo>
                    <a:pt x="3733698" y="402306"/>
                  </a:lnTo>
                  <a:lnTo>
                    <a:pt x="3773933" y="425343"/>
                  </a:lnTo>
                  <a:lnTo>
                    <a:pt x="3813895" y="449020"/>
                  </a:lnTo>
                  <a:lnTo>
                    <a:pt x="3853576" y="473337"/>
                  </a:lnTo>
                  <a:lnTo>
                    <a:pt x="3892968" y="498293"/>
                  </a:lnTo>
                  <a:lnTo>
                    <a:pt x="3932065" y="523890"/>
                  </a:lnTo>
                  <a:lnTo>
                    <a:pt x="3970858" y="550126"/>
                  </a:lnTo>
                  <a:lnTo>
                    <a:pt x="4009340" y="577002"/>
                  </a:lnTo>
                  <a:lnTo>
                    <a:pt x="4047503" y="604518"/>
                  </a:lnTo>
                  <a:lnTo>
                    <a:pt x="4085341" y="632673"/>
                  </a:lnTo>
                  <a:lnTo>
                    <a:pt x="4122846" y="661467"/>
                  </a:lnTo>
                  <a:lnTo>
                    <a:pt x="4160010" y="690901"/>
                  </a:lnTo>
                  <a:lnTo>
                    <a:pt x="4196825" y="720973"/>
                  </a:lnTo>
                  <a:lnTo>
                    <a:pt x="4233285" y="751685"/>
                  </a:lnTo>
                  <a:lnTo>
                    <a:pt x="4269381" y="783036"/>
                  </a:lnTo>
                  <a:lnTo>
                    <a:pt x="4305107" y="815025"/>
                  </a:lnTo>
                  <a:lnTo>
                    <a:pt x="4340455" y="847654"/>
                  </a:lnTo>
                  <a:lnTo>
                    <a:pt x="4375417" y="880921"/>
                  </a:lnTo>
                  <a:lnTo>
                    <a:pt x="4409986" y="914827"/>
                  </a:lnTo>
                </a:path>
              </a:pathLst>
            </a:custGeom>
            <a:ln w="44450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62586" y="3410724"/>
              <a:ext cx="219710" cy="220345"/>
            </a:xfrm>
            <a:custGeom>
              <a:avLst/>
              <a:gdLst/>
              <a:ahLst/>
              <a:cxnLst/>
              <a:rect l="l" t="t" r="r" b="b"/>
              <a:pathLst>
                <a:path w="219709" h="220345">
                  <a:moveTo>
                    <a:pt x="157975" y="0"/>
                  </a:moveTo>
                  <a:lnTo>
                    <a:pt x="219684" y="220345"/>
                  </a:lnTo>
                  <a:lnTo>
                    <a:pt x="0" y="156324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9516" y="3041903"/>
              <a:ext cx="3165347" cy="218389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“Lift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-70" dirty="0"/>
              <a:t>Shift”</a:t>
            </a:r>
            <a:r>
              <a:rPr spc="-200" dirty="0"/>
              <a:t> </a:t>
            </a:r>
            <a:r>
              <a:rPr spc="-25" dirty="0"/>
              <a:t>Migration</a:t>
            </a:r>
            <a:r>
              <a:rPr spc="-204" dirty="0"/>
              <a:t> </a:t>
            </a:r>
            <a:r>
              <a:rPr spc="-315" dirty="0"/>
              <a:t>Is</a:t>
            </a:r>
            <a:r>
              <a:rPr spc="-190" dirty="0"/>
              <a:t> </a:t>
            </a:r>
            <a:r>
              <a:rPr spc="95" dirty="0"/>
              <a:t>Not</a:t>
            </a:r>
            <a:r>
              <a:rPr spc="-200" dirty="0"/>
              <a:t> </a:t>
            </a:r>
            <a:r>
              <a:rPr spc="-35" dirty="0"/>
              <a:t>the</a:t>
            </a:r>
            <a:r>
              <a:rPr spc="-190" dirty="0"/>
              <a:t> </a:t>
            </a:r>
            <a:r>
              <a:rPr spc="-10" dirty="0"/>
              <a:t>Way</a:t>
            </a:r>
            <a:endParaRPr spc="-1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3214144"/>
            <a:ext cx="627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3E3E3E"/>
                </a:solidFill>
              </a:rPr>
              <a:t>Fully</a:t>
            </a:r>
            <a:r>
              <a:rPr sz="2400" spc="-135" dirty="0">
                <a:solidFill>
                  <a:srgbClr val="3E3E3E"/>
                </a:solidFill>
              </a:rPr>
              <a:t> </a:t>
            </a:r>
            <a:r>
              <a:rPr sz="2400" spc="30" dirty="0">
                <a:solidFill>
                  <a:srgbClr val="3E3E3E"/>
                </a:solidFill>
              </a:rPr>
              <a:t>utilizing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5" dirty="0">
                <a:solidFill>
                  <a:srgbClr val="3E3E3E"/>
                </a:solidFill>
              </a:rPr>
              <a:t>the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70" dirty="0">
                <a:solidFill>
                  <a:srgbClr val="3E3E3E"/>
                </a:solidFill>
              </a:rPr>
              <a:t>cloud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requires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-10" dirty="0">
                <a:solidFill>
                  <a:srgbClr val="3E3E3E"/>
                </a:solidFill>
              </a:rPr>
              <a:t>change!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358140" y="1950720"/>
            <a:ext cx="3773804" cy="2941320"/>
            <a:chOff x="358140" y="1950720"/>
            <a:chExt cx="3773804" cy="29413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140" y="1950720"/>
              <a:ext cx="3773423" cy="2941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095" y="2689860"/>
              <a:ext cx="1431036" cy="1463039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9428" y="2294001"/>
            <a:ext cx="7446009" cy="20955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1045"/>
              </a:spcBef>
            </a:pPr>
            <a:r>
              <a:rPr sz="5400" spc="-45" dirty="0"/>
              <a:t>Spri</a:t>
            </a:r>
            <a:r>
              <a:rPr sz="5400" spc="80" dirty="0"/>
              <a:t>n</a:t>
            </a:r>
            <a:r>
              <a:rPr sz="5400" spc="45" dirty="0"/>
              <a:t>g</a:t>
            </a:r>
            <a:r>
              <a:rPr sz="5400" spc="-245" dirty="0"/>
              <a:t> </a:t>
            </a:r>
            <a:r>
              <a:rPr sz="5400" spc="240" dirty="0"/>
              <a:t>C</a:t>
            </a:r>
            <a:r>
              <a:rPr sz="5400" spc="65" dirty="0"/>
              <a:t>lou</a:t>
            </a:r>
            <a:r>
              <a:rPr sz="5400" spc="35" dirty="0"/>
              <a:t>d</a:t>
            </a:r>
            <a:r>
              <a:rPr sz="5400" spc="-245" dirty="0"/>
              <a:t> </a:t>
            </a:r>
            <a:r>
              <a:rPr sz="4800" spc="-215" dirty="0"/>
              <a:t>h</a:t>
            </a:r>
            <a:r>
              <a:rPr sz="4800" spc="-114" dirty="0"/>
              <a:t>elp</a:t>
            </a:r>
            <a:r>
              <a:rPr sz="4800" spc="-120" dirty="0"/>
              <a:t>s</a:t>
            </a:r>
            <a:r>
              <a:rPr sz="4800" spc="-509" dirty="0"/>
              <a:t> </a:t>
            </a:r>
            <a:r>
              <a:rPr sz="4800" spc="-275" dirty="0"/>
              <a:t>y</a:t>
            </a:r>
            <a:r>
              <a:rPr sz="4800" spc="45" dirty="0"/>
              <a:t>o</a:t>
            </a:r>
            <a:r>
              <a:rPr sz="4800" spc="-70" dirty="0"/>
              <a:t>u  </a:t>
            </a:r>
            <a:r>
              <a:rPr sz="4800" spc="-135" dirty="0"/>
              <a:t>bu</a:t>
            </a:r>
            <a:r>
              <a:rPr sz="4800" spc="-114" dirty="0"/>
              <a:t>i</a:t>
            </a:r>
            <a:r>
              <a:rPr sz="4800" spc="-229" dirty="0"/>
              <a:t>l</a:t>
            </a:r>
            <a:r>
              <a:rPr sz="4800" spc="175" dirty="0"/>
              <a:t>d</a:t>
            </a:r>
            <a:r>
              <a:rPr sz="4800" spc="-505" dirty="0"/>
              <a:t> </a:t>
            </a:r>
            <a:r>
              <a:rPr sz="4800" spc="125" dirty="0"/>
              <a:t>c</a:t>
            </a:r>
            <a:r>
              <a:rPr sz="4800" spc="-229" dirty="0"/>
              <a:t>l</a:t>
            </a:r>
            <a:r>
              <a:rPr sz="4800" spc="-35" dirty="0"/>
              <a:t>oud</a:t>
            </a:r>
            <a:r>
              <a:rPr sz="4800" spc="-330" dirty="0"/>
              <a:t>-</a:t>
            </a:r>
            <a:r>
              <a:rPr sz="4800" spc="-215" dirty="0"/>
              <a:t>n</a:t>
            </a:r>
            <a:r>
              <a:rPr sz="4800" spc="-270" dirty="0"/>
              <a:t>a</a:t>
            </a:r>
            <a:r>
              <a:rPr sz="4800" spc="-85" dirty="0"/>
              <a:t>t</a:t>
            </a:r>
            <a:r>
              <a:rPr sz="4800" spc="-229" dirty="0"/>
              <a:t>i</a:t>
            </a:r>
            <a:r>
              <a:rPr sz="4800" spc="-315" dirty="0"/>
              <a:t>v</a:t>
            </a:r>
            <a:r>
              <a:rPr sz="4800" spc="-45" dirty="0"/>
              <a:t>e  </a:t>
            </a:r>
            <a:r>
              <a:rPr sz="4800" spc="-110" dirty="0"/>
              <a:t>applications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2144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2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lic</a:t>
            </a:r>
            <a:r>
              <a:rPr sz="2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8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ic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28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om</a:t>
            </a:r>
            <a:r>
              <a:rPr sz="2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3738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3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8056" y="2013204"/>
            <a:ext cx="3745991" cy="2584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58619" y="3294433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0636" y="815339"/>
            <a:ext cx="2124455" cy="14645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80915" y="1436640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2985" y="2147319"/>
            <a:ext cx="6245860" cy="4258310"/>
            <a:chOff x="4062985" y="2147319"/>
            <a:chExt cx="6245860" cy="4258310"/>
          </a:xfrm>
        </p:grpSpPr>
        <p:sp>
          <p:nvSpPr>
            <p:cNvPr id="9" name="object 9"/>
            <p:cNvSpPr/>
            <p:nvPr/>
          </p:nvSpPr>
          <p:spPr>
            <a:xfrm>
              <a:off x="4176720" y="2248757"/>
              <a:ext cx="464184" cy="414020"/>
            </a:xfrm>
            <a:custGeom>
              <a:avLst/>
              <a:gdLst/>
              <a:ahLst/>
              <a:cxnLst/>
              <a:rect l="l" t="t" r="r" b="b"/>
              <a:pathLst>
                <a:path w="464185" h="414019">
                  <a:moveTo>
                    <a:pt x="463575" y="413423"/>
                  </a:moveTo>
                  <a:lnTo>
                    <a:pt x="0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62985" y="2147319"/>
              <a:ext cx="197485" cy="190500"/>
            </a:xfrm>
            <a:custGeom>
              <a:avLst/>
              <a:gdLst/>
              <a:ahLst/>
              <a:cxnLst/>
              <a:rect l="l" t="t" r="r" b="b"/>
              <a:pathLst>
                <a:path w="197485" h="190500">
                  <a:moveTo>
                    <a:pt x="0" y="0"/>
                  </a:moveTo>
                  <a:lnTo>
                    <a:pt x="75615" y="189966"/>
                  </a:lnTo>
                  <a:lnTo>
                    <a:pt x="197345" y="5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879" y="4939284"/>
              <a:ext cx="2124455" cy="14660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625094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Stream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38527" y="4364735"/>
            <a:ext cx="6560184" cy="2040889"/>
            <a:chOff x="1938527" y="4364735"/>
            <a:chExt cx="6560184" cy="2040889"/>
          </a:xfrm>
        </p:grpSpPr>
        <p:sp>
          <p:nvSpPr>
            <p:cNvPr id="14" name="object 14"/>
            <p:cNvSpPr/>
            <p:nvPr/>
          </p:nvSpPr>
          <p:spPr>
            <a:xfrm>
              <a:off x="7697724" y="4395215"/>
              <a:ext cx="678815" cy="506095"/>
            </a:xfrm>
            <a:custGeom>
              <a:avLst/>
              <a:gdLst/>
              <a:ahLst/>
              <a:cxnLst/>
              <a:rect l="l" t="t" r="r" b="b"/>
              <a:pathLst>
                <a:path w="678815" h="506095">
                  <a:moveTo>
                    <a:pt x="0" y="0"/>
                  </a:moveTo>
                  <a:lnTo>
                    <a:pt x="678256" y="505536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96901" y="4809214"/>
              <a:ext cx="201295" cy="182880"/>
            </a:xfrm>
            <a:custGeom>
              <a:avLst/>
              <a:gdLst/>
              <a:ahLst/>
              <a:cxnLst/>
              <a:rect l="l" t="t" r="r" b="b"/>
              <a:pathLst>
                <a:path w="201295" h="182879">
                  <a:moveTo>
                    <a:pt x="109296" y="0"/>
                  </a:moveTo>
                  <a:lnTo>
                    <a:pt x="0" y="146621"/>
                  </a:lnTo>
                  <a:lnTo>
                    <a:pt x="201269" y="182613"/>
                  </a:lnTo>
                  <a:lnTo>
                    <a:pt x="10929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8527" y="4939283"/>
              <a:ext cx="2124455" cy="14660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78732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8620" marR="5080" indent="-37655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Sleuth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5424" y="815339"/>
            <a:ext cx="6503034" cy="4248785"/>
            <a:chOff x="3805424" y="815339"/>
            <a:chExt cx="6503034" cy="4248785"/>
          </a:xfrm>
        </p:grpSpPr>
        <p:sp>
          <p:nvSpPr>
            <p:cNvPr id="19" name="object 19"/>
            <p:cNvSpPr/>
            <p:nvPr/>
          </p:nvSpPr>
          <p:spPr>
            <a:xfrm>
              <a:off x="3923785" y="4530851"/>
              <a:ext cx="538480" cy="436880"/>
            </a:xfrm>
            <a:custGeom>
              <a:avLst/>
              <a:gdLst/>
              <a:ahLst/>
              <a:cxnLst/>
              <a:rect l="l" t="t" r="r" b="b"/>
              <a:pathLst>
                <a:path w="538479" h="436879">
                  <a:moveTo>
                    <a:pt x="538264" y="0"/>
                  </a:moveTo>
                  <a:lnTo>
                    <a:pt x="0" y="436638"/>
                  </a:lnTo>
                </a:path>
              </a:pathLst>
            </a:custGeom>
            <a:ln w="60959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05424" y="4877269"/>
              <a:ext cx="200025" cy="186690"/>
            </a:xfrm>
            <a:custGeom>
              <a:avLst/>
              <a:gdLst/>
              <a:ahLst/>
              <a:cxnLst/>
              <a:rect l="l" t="t" r="r" b="b"/>
              <a:pathLst>
                <a:path w="200025" h="186689">
                  <a:moveTo>
                    <a:pt x="84416" y="0"/>
                  </a:moveTo>
                  <a:lnTo>
                    <a:pt x="0" y="186232"/>
                  </a:lnTo>
                  <a:lnTo>
                    <a:pt x="199631" y="142024"/>
                  </a:lnTo>
                  <a:lnTo>
                    <a:pt x="8441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880" y="815339"/>
              <a:ext cx="2124455" cy="146456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625094" y="1436639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3500" y="2049785"/>
            <a:ext cx="6761480" cy="2293620"/>
            <a:chOff x="1333500" y="2049785"/>
            <a:chExt cx="6761480" cy="2293620"/>
          </a:xfrm>
        </p:grpSpPr>
        <p:sp>
          <p:nvSpPr>
            <p:cNvPr id="24" name="object 24"/>
            <p:cNvSpPr/>
            <p:nvPr/>
          </p:nvSpPr>
          <p:spPr>
            <a:xfrm>
              <a:off x="7281671" y="2128772"/>
              <a:ext cx="682625" cy="414020"/>
            </a:xfrm>
            <a:custGeom>
              <a:avLst/>
              <a:gdLst/>
              <a:ahLst/>
              <a:cxnLst/>
              <a:rect l="l" t="t" r="r" b="b"/>
              <a:pathLst>
                <a:path w="682625" h="414019">
                  <a:moveTo>
                    <a:pt x="0" y="413664"/>
                  </a:moveTo>
                  <a:lnTo>
                    <a:pt x="682548" y="0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890767" y="2049785"/>
              <a:ext cx="203835" cy="173355"/>
            </a:xfrm>
            <a:custGeom>
              <a:avLst/>
              <a:gdLst/>
              <a:ahLst/>
              <a:cxnLst/>
              <a:rect l="l" t="t" r="r" b="b"/>
              <a:pathLst>
                <a:path w="203834" h="173355">
                  <a:moveTo>
                    <a:pt x="203784" y="0"/>
                  </a:moveTo>
                  <a:lnTo>
                    <a:pt x="0" y="16586"/>
                  </a:lnTo>
                  <a:lnTo>
                    <a:pt x="94792" y="172986"/>
                  </a:lnTo>
                  <a:lnTo>
                    <a:pt x="2037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2877312"/>
              <a:ext cx="2124455" cy="146608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154524" y="3566786"/>
            <a:ext cx="695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85968" y="2877311"/>
            <a:ext cx="7265034" cy="1466215"/>
            <a:chOff x="3585968" y="2877311"/>
            <a:chExt cx="7265034" cy="1466215"/>
          </a:xfrm>
        </p:grpSpPr>
        <p:sp>
          <p:nvSpPr>
            <p:cNvPr id="29" name="object 29"/>
            <p:cNvSpPr/>
            <p:nvPr/>
          </p:nvSpPr>
          <p:spPr>
            <a:xfrm>
              <a:off x="3738223" y="3637787"/>
              <a:ext cx="520700" cy="22860"/>
            </a:xfrm>
            <a:custGeom>
              <a:avLst/>
              <a:gdLst/>
              <a:ahLst/>
              <a:cxnLst/>
              <a:rect l="l" t="t" r="r" b="b"/>
              <a:pathLst>
                <a:path w="520700" h="22860">
                  <a:moveTo>
                    <a:pt x="-30479" y="11404"/>
                  </a:moveTo>
                  <a:lnTo>
                    <a:pt x="551116" y="11404"/>
                  </a:lnTo>
                </a:path>
              </a:pathLst>
            </a:custGeom>
            <a:ln w="83769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85968" y="3567902"/>
              <a:ext cx="187325" cy="182880"/>
            </a:xfrm>
            <a:custGeom>
              <a:avLst/>
              <a:gdLst/>
              <a:ahLst/>
              <a:cxnLst/>
              <a:rect l="l" t="t" r="r" b="b"/>
              <a:pathLst>
                <a:path w="187325" h="182879">
                  <a:moveTo>
                    <a:pt x="178701" y="0"/>
                  </a:moveTo>
                  <a:lnTo>
                    <a:pt x="0" y="99364"/>
                  </a:lnTo>
                  <a:lnTo>
                    <a:pt x="186715" y="182702"/>
                  </a:lnTo>
                  <a:lnTo>
                    <a:pt x="1787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6424" y="2877311"/>
              <a:ext cx="2124455" cy="146608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167140" y="3499053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61204" y="3500547"/>
            <a:ext cx="3664585" cy="3213100"/>
            <a:chOff x="5061204" y="3500547"/>
            <a:chExt cx="3664585" cy="3213100"/>
          </a:xfrm>
        </p:grpSpPr>
        <p:sp>
          <p:nvSpPr>
            <p:cNvPr id="34" name="object 34"/>
            <p:cNvSpPr/>
            <p:nvPr/>
          </p:nvSpPr>
          <p:spPr>
            <a:xfrm>
              <a:off x="8004048" y="3537203"/>
              <a:ext cx="570230" cy="57785"/>
            </a:xfrm>
            <a:custGeom>
              <a:avLst/>
              <a:gdLst/>
              <a:ahLst/>
              <a:cxnLst/>
              <a:rect l="l" t="t" r="r" b="b"/>
              <a:pathLst>
                <a:path w="570229" h="57785">
                  <a:moveTo>
                    <a:pt x="0" y="0"/>
                  </a:moveTo>
                  <a:lnTo>
                    <a:pt x="570077" y="57391"/>
                  </a:lnTo>
                </a:path>
              </a:pathLst>
            </a:custGeom>
            <a:ln w="60960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534641" y="3500547"/>
              <a:ext cx="191135" cy="182245"/>
            </a:xfrm>
            <a:custGeom>
              <a:avLst/>
              <a:gdLst/>
              <a:ahLst/>
              <a:cxnLst/>
              <a:rect l="l" t="t" r="r" b="b"/>
              <a:pathLst>
                <a:path w="191134" h="182245">
                  <a:moveTo>
                    <a:pt x="18326" y="0"/>
                  </a:moveTo>
                  <a:lnTo>
                    <a:pt x="0" y="181965"/>
                  </a:lnTo>
                  <a:lnTo>
                    <a:pt x="191122" y="109308"/>
                  </a:lnTo>
                  <a:lnTo>
                    <a:pt x="1832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1204" y="5248655"/>
              <a:ext cx="2124455" cy="146456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501913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1600" spc="-5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Netflix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11496" y="16764"/>
            <a:ext cx="2124710" cy="5147945"/>
            <a:chOff x="5111496" y="16764"/>
            <a:chExt cx="2124710" cy="5147945"/>
          </a:xfrm>
        </p:grpSpPr>
        <p:sp>
          <p:nvSpPr>
            <p:cNvPr id="39" name="object 39"/>
            <p:cNvSpPr/>
            <p:nvPr/>
          </p:nvSpPr>
          <p:spPr>
            <a:xfrm>
              <a:off x="6176152" y="4631435"/>
              <a:ext cx="6350" cy="380365"/>
            </a:xfrm>
            <a:custGeom>
              <a:avLst/>
              <a:gdLst/>
              <a:ahLst/>
              <a:cxnLst/>
              <a:rect l="l" t="t" r="r" b="b"/>
              <a:pathLst>
                <a:path w="6350" h="380364">
                  <a:moveTo>
                    <a:pt x="3028" y="-30480"/>
                  </a:moveTo>
                  <a:lnTo>
                    <a:pt x="3028" y="410743"/>
                  </a:lnTo>
                </a:path>
              </a:pathLst>
            </a:custGeom>
            <a:ln w="67017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085200" y="4979772"/>
              <a:ext cx="182880" cy="184785"/>
            </a:xfrm>
            <a:custGeom>
              <a:avLst/>
              <a:gdLst/>
              <a:ahLst/>
              <a:cxnLst/>
              <a:rect l="l" t="t" r="r" b="b"/>
              <a:pathLst>
                <a:path w="182879" h="184785">
                  <a:moveTo>
                    <a:pt x="0" y="0"/>
                  </a:moveTo>
                  <a:lnTo>
                    <a:pt x="88519" y="184315"/>
                  </a:lnTo>
                  <a:lnTo>
                    <a:pt x="182854" y="2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1496" y="16764"/>
              <a:ext cx="2124455" cy="1466087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 indent="-36131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</a:t>
            </a:r>
            <a:r>
              <a:rPr spc="-545" dirty="0"/>
              <a:t> </a:t>
            </a:r>
            <a:r>
              <a:rPr spc="30" dirty="0"/>
              <a:t>Config</a:t>
            </a:r>
            <a:endParaRPr spc="30" dirty="0"/>
          </a:p>
        </p:txBody>
      </p:sp>
      <p:grpSp>
        <p:nvGrpSpPr>
          <p:cNvPr id="43" name="object 43"/>
          <p:cNvGrpSpPr/>
          <p:nvPr/>
        </p:nvGrpSpPr>
        <p:grpSpPr>
          <a:xfrm>
            <a:off x="6141576" y="1522475"/>
            <a:ext cx="182880" cy="500380"/>
            <a:chOff x="6141576" y="1522475"/>
            <a:chExt cx="182880" cy="500380"/>
          </a:xfrm>
        </p:grpSpPr>
        <p:sp>
          <p:nvSpPr>
            <p:cNvPr id="44" name="object 44"/>
            <p:cNvSpPr/>
            <p:nvPr/>
          </p:nvSpPr>
          <p:spPr>
            <a:xfrm>
              <a:off x="6224016" y="1674797"/>
              <a:ext cx="10160" cy="317500"/>
            </a:xfrm>
            <a:custGeom>
              <a:avLst/>
              <a:gdLst/>
              <a:ahLst/>
              <a:cxnLst/>
              <a:rect l="l" t="t" r="r" b="b"/>
              <a:pathLst>
                <a:path w="10160" h="317500">
                  <a:moveTo>
                    <a:pt x="4946" y="-30479"/>
                  </a:moveTo>
                  <a:lnTo>
                    <a:pt x="4946" y="347929"/>
                  </a:lnTo>
                </a:path>
              </a:pathLst>
            </a:custGeom>
            <a:ln w="70853">
              <a:solidFill>
                <a:srgbClr val="F0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141576" y="1522475"/>
              <a:ext cx="182880" cy="186055"/>
            </a:xfrm>
            <a:custGeom>
              <a:avLst/>
              <a:gdLst/>
              <a:ahLst/>
              <a:cxnLst/>
              <a:rect l="l" t="t" r="r" b="b"/>
              <a:pathLst>
                <a:path w="182879" h="186055">
                  <a:moveTo>
                    <a:pt x="97078" y="0"/>
                  </a:moveTo>
                  <a:lnTo>
                    <a:pt x="0" y="179946"/>
                  </a:lnTo>
                  <a:lnTo>
                    <a:pt x="182791" y="185635"/>
                  </a:lnTo>
                  <a:lnTo>
                    <a:pt x="970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Presentation</Application>
  <PresentationFormat>Custom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Spring Cloud Fundamentals</vt:lpstr>
      <vt:lpstr>”The Cloud” and All Its Hype</vt:lpstr>
      <vt:lpstr>PowerPoint 演示文稿</vt:lpstr>
      <vt:lpstr>New Challenges</vt:lpstr>
      <vt:lpstr>“Lift &amp; Shift” Migration Is Not the Way</vt:lpstr>
      <vt:lpstr>Fully utilizing the cloud requires change!</vt:lpstr>
      <vt:lpstr>Spring Cloud helps you  build cloud-native  applications</vt:lpstr>
      <vt:lpstr>PowerPoint 演示文稿</vt:lpstr>
      <vt:lpstr>Spring Cloud  Config</vt:lpstr>
      <vt:lpstr>Spring Cloud  Config</vt:lpstr>
      <vt:lpstr>PowerPoint 演示文稿</vt:lpstr>
      <vt:lpstr>Prerequisites</vt:lpstr>
      <vt:lpstr>PowerPoint 演示文稿</vt:lpstr>
      <vt:lpstr>What You Need to Know Before You Begin</vt:lpstr>
      <vt:lpstr>What Software You Need Before You Begin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</cp:lastModifiedBy>
  <cp:revision>6</cp:revision>
  <dcterms:created xsi:type="dcterms:W3CDTF">2021-06-26T08:09:00Z</dcterms:created>
  <dcterms:modified xsi:type="dcterms:W3CDTF">2022-11-02T06:18:38Z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2017-06-05T11:00:00Z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2021-06-26T11:00:00Z</vt:filetime>
  </property>
  <property fmtid="{D5CDD505-2E9C-101B-9397-08002B2CF9AE}" pid="5" name="ICV">
    <vt:lpwstr>FA3CC6FA5AA249EC8BAC114F137D35DF</vt:lpwstr>
  </property>
  <property fmtid="{D5CDD505-2E9C-101B-9397-08002B2CF9AE}" pid="6" name="KSOProductBuildVer">
    <vt:lpwstr>1033-11.2.0.11380</vt:lpwstr>
  </property>
</Properties>
</file>