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70" r:id="rId6"/>
    <p:sldId id="271" r:id="rId7"/>
    <p:sldId id="272" r:id="rId8"/>
    <p:sldId id="273" r:id="rId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453388"/>
            <a:ext cx="197294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2227579"/>
            <a:ext cx="5816600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4" y="3267964"/>
            <a:ext cx="78879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COMMONLY USED JAVA LIBRARIES</a:t>
            </a:r>
            <a:endParaRPr sz="2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500" spc="-310" dirty="0">
                <a:solidFill>
                  <a:srgbClr val="171717"/>
                </a:solidFill>
              </a:rPr>
              <a:t>Java Standard Library</a:t>
            </a:r>
            <a:endParaRPr sz="4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1600" y="1752600"/>
            <a:ext cx="6870702" cy="458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>
                <a:solidFill>
                  <a:srgbClr val="F05A28"/>
                </a:solidFill>
                <a:latin typeface="Verdana" panose="020B0604030504040204"/>
              </a:rPr>
              <a:t>Java Standard API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>
                <a:solidFill>
                  <a:srgbClr val="F05A28"/>
                </a:solidFill>
                <a:latin typeface="Verdana" panose="020B0604030504040204"/>
              </a:rPr>
              <a:t>(Application Programming Interface)</a:t>
            </a:r>
            <a:br>
              <a:rPr lang="en-US" sz="2400" spc="10" dirty="0">
                <a:solidFill>
                  <a:srgbClr val="F05A28"/>
                </a:solidFill>
                <a:latin typeface="Verdana" panose="020B0604030504040204"/>
              </a:rPr>
            </a:br>
            <a:endParaRPr lang="en-US" sz="2400" spc="10" dirty="0">
              <a:solidFill>
                <a:srgbClr val="F05A28"/>
              </a:solidFill>
              <a:latin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solidFill>
                <a:srgbClr val="F05A28"/>
              </a:solidFill>
              <a:latin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>
                <a:solidFill>
                  <a:srgbClr val="F05A28"/>
                </a:solidFill>
                <a:latin typeface="Verdana" panose="020B0604030504040204"/>
              </a:rPr>
              <a:t>Pre-written classes and packages</a:t>
            </a:r>
            <a:br>
              <a:rPr lang="en-US" sz="2400" spc="10" dirty="0">
                <a:solidFill>
                  <a:srgbClr val="F05A28"/>
                </a:solidFill>
                <a:latin typeface="Verdana" panose="020B0604030504040204"/>
              </a:rPr>
            </a:br>
            <a:endParaRPr lang="en-US" sz="2400" spc="10" dirty="0">
              <a:solidFill>
                <a:srgbClr val="F05A28"/>
              </a:solidFill>
              <a:latin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lang="en-US" sz="2400" spc="15" dirty="0">
                <a:solidFill>
                  <a:srgbClr val="F05A28"/>
                </a:solidFill>
                <a:latin typeface="Verdana" panose="020B0604030504040204"/>
              </a:rPr>
              <a:t>Organized into different categories</a:t>
            </a: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br>
              <a:rPr lang="en-US" sz="2400" spc="15" dirty="0">
                <a:solidFill>
                  <a:srgbClr val="F05A28"/>
                </a:solidFill>
                <a:latin typeface="Verdana" panose="020B0604030504040204"/>
              </a:rPr>
            </a:br>
            <a:r>
              <a:rPr lang="en-US" sz="2400" spc="15" dirty="0">
                <a:solidFill>
                  <a:srgbClr val="F05A28"/>
                </a:solidFill>
                <a:latin typeface="Verdana" panose="020B0604030504040204"/>
              </a:rPr>
              <a:t>Integral part of the Java programming language</a:t>
            </a:r>
            <a:endParaRPr sz="2400" spc="15" dirty="0">
              <a:solidFill>
                <a:srgbClr val="F05A28"/>
              </a:solidFill>
              <a:latin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2840820"/>
            <a:ext cx="8229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/>
              <a:t>Key Java Standard Library Packages and Classes</a:t>
            </a:r>
            <a:endParaRPr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46D0976-7BEA-4791-A604-20733A09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049" y="223259"/>
            <a:ext cx="2753511" cy="56682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3600" spc="15" dirty="0">
                <a:solidFill>
                  <a:srgbClr val="404040"/>
                </a:solidFill>
                <a:latin typeface="Verdana" panose="020B0604030504040204"/>
                <a:ea typeface="+mj-ea"/>
              </a:rPr>
              <a:t>'</a:t>
            </a:r>
            <a:r>
              <a:rPr lang="en-US" altLang="en-US" sz="3600" spc="15" dirty="0" err="1">
                <a:solidFill>
                  <a:srgbClr val="404040"/>
                </a:solidFill>
                <a:latin typeface="Verdana" panose="020B0604030504040204"/>
                <a:ea typeface="+mj-ea"/>
              </a:rPr>
              <a:t>java.lang</a:t>
            </a:r>
            <a:r>
              <a:rPr lang="en-US" altLang="en-US" sz="3600" spc="15" dirty="0">
                <a:solidFill>
                  <a:srgbClr val="404040"/>
                </a:solidFill>
                <a:latin typeface="Verdana" panose="020B0604030504040204"/>
                <a:ea typeface="+mj-ea"/>
              </a:rPr>
              <a:t>' 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8EF1EFD-02CB-4C4E-9EA5-A9429C0ABF54}"/>
              </a:ext>
            </a:extLst>
          </p:cNvPr>
          <p:cNvSpPr txBox="1"/>
          <p:nvPr/>
        </p:nvSpPr>
        <p:spPr>
          <a:xfrm>
            <a:off x="2819400" y="816005"/>
            <a:ext cx="6209665" cy="544828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'Object'</a:t>
            </a:r>
            <a:r>
              <a:rPr lang="en-US" altLang="en-US" sz="2400" dirty="0">
                <a:solidFill>
                  <a:srgbClr val="465F7A"/>
                </a:solidFill>
                <a:latin typeface="Catamaran"/>
              </a:rPr>
              <a:t>: The root class for all Java classes. All classes implicitly inherit from </a:t>
            </a: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'Object'</a:t>
            </a:r>
            <a:r>
              <a:rPr lang="en-US" altLang="en-US" sz="2400" dirty="0">
                <a:solidFill>
                  <a:srgbClr val="465F7A"/>
                </a:solidFill>
                <a:latin typeface="Catamaran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'String'</a:t>
            </a:r>
            <a:r>
              <a:rPr lang="en-US" altLang="en-US" sz="2400" dirty="0">
                <a:solidFill>
                  <a:srgbClr val="465F7A"/>
                </a:solidFill>
                <a:latin typeface="Catamaran"/>
              </a:rPr>
              <a:t>: Represents a sequence of characters and provides various string manipulation methods.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'System'</a:t>
            </a:r>
            <a:r>
              <a:rPr lang="en-US" altLang="en-US" sz="2400" dirty="0">
                <a:solidFill>
                  <a:srgbClr val="465F7A"/>
                </a:solidFill>
                <a:latin typeface="Catamaran"/>
              </a:rPr>
              <a:t>: Provides access to system-level operations, such as I/O and environment variables.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'Math'</a:t>
            </a:r>
            <a:r>
              <a:rPr lang="en-US" altLang="en-US" sz="2400" dirty="0">
                <a:solidFill>
                  <a:srgbClr val="465F7A"/>
                </a:solidFill>
                <a:latin typeface="Catamaran"/>
              </a:rPr>
              <a:t>: Contains mathematical functions and constants.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'StringBuilder'</a:t>
            </a:r>
            <a:r>
              <a:rPr lang="en-US" altLang="en-US" sz="2400" dirty="0">
                <a:solidFill>
                  <a:srgbClr val="465F7A"/>
                </a:solidFill>
                <a:latin typeface="Catamaran"/>
              </a:rPr>
              <a:t> and </a:t>
            </a: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'StringBuffer'</a:t>
            </a:r>
            <a:r>
              <a:rPr lang="en-US" altLang="en-US" sz="2400" dirty="0">
                <a:solidFill>
                  <a:srgbClr val="465F7A"/>
                </a:solidFill>
                <a:latin typeface="Catamaran"/>
              </a:rPr>
              <a:t>: Mutable versions of </a:t>
            </a: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'String'</a:t>
            </a:r>
            <a:r>
              <a:rPr lang="en-US" altLang="en-US" sz="2400" dirty="0">
                <a:solidFill>
                  <a:srgbClr val="465F7A"/>
                </a:solidFill>
                <a:latin typeface="Catamaran"/>
              </a:rPr>
              <a:t> for efficient string manipulation.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46D0976-7BEA-4791-A604-20733A09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049" y="223259"/>
            <a:ext cx="2753511" cy="56682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3600" spc="15" dirty="0">
                <a:solidFill>
                  <a:srgbClr val="404040"/>
                </a:solidFill>
                <a:latin typeface="Verdana" panose="020B0604030504040204"/>
                <a:ea typeface="+mj-ea"/>
              </a:rPr>
              <a:t>'</a:t>
            </a:r>
            <a:r>
              <a:rPr lang="en-US" altLang="en-US" sz="3600" spc="15" dirty="0" err="1">
                <a:solidFill>
                  <a:srgbClr val="404040"/>
                </a:solidFill>
                <a:latin typeface="Verdana" panose="020B0604030504040204"/>
                <a:ea typeface="+mj-ea"/>
              </a:rPr>
              <a:t>java.util</a:t>
            </a:r>
            <a:r>
              <a:rPr lang="en-US" altLang="en-US" sz="3600" spc="15" dirty="0">
                <a:solidFill>
                  <a:srgbClr val="404040"/>
                </a:solidFill>
                <a:latin typeface="Verdana" panose="020B0604030504040204"/>
                <a:ea typeface="+mj-ea"/>
              </a:rPr>
              <a:t>'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8D285-8264-4362-965A-BCFB2683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90" y="1447800"/>
            <a:ext cx="11810999" cy="341696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75" rIns="0" bIns="0" rtlCol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3600" dirty="0"/>
          </a:p>
          <a:p>
            <a:pPr indent="-571500">
              <a:buFontTx/>
              <a:buChar char="•"/>
            </a:pP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 Framework:  Provides classes and interfaces for 					  working with collections,                  					  including 'List', 'Set', 'Map', and 					  utility classes like 'Collections.</a:t>
            </a:r>
          </a:p>
          <a:p>
            <a:pPr indent="-571500">
              <a:buFontTx/>
              <a:buChar char="•"/>
            </a:pPr>
            <a:endParaRPr lang="en-US" altLang="en-US" sz="2400" b="1" dirty="0">
              <a:solidFill>
                <a:srgbClr val="465F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0">
              <a:buFontTx/>
              <a:buChar char="•"/>
            </a:pP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'Date' and 'Calendar': Used for working with dates and times.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4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46D0976-7BEA-4791-A604-20733A09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049" y="223259"/>
            <a:ext cx="2753511" cy="56682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3600" spc="15" dirty="0">
                <a:solidFill>
                  <a:srgbClr val="404040"/>
                </a:solidFill>
                <a:latin typeface="Verdana" panose="020B0604030504040204"/>
                <a:ea typeface="+mj-ea"/>
              </a:rPr>
              <a:t>'java.io' 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8EF1EFD-02CB-4C4E-9EA5-A9429C0ABF54}"/>
              </a:ext>
            </a:extLst>
          </p:cNvPr>
          <p:cNvSpPr txBox="1"/>
          <p:nvPr/>
        </p:nvSpPr>
        <p:spPr>
          <a:xfrm>
            <a:off x="2667000" y="1371630"/>
            <a:ext cx="7696200" cy="286296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'File': Provides methods for working with files and directories.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1" dirty="0">
              <a:solidFill>
                <a:srgbClr val="465F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err="1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Input/Output</a:t>
            </a: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Streams: Classes like '</a:t>
            </a:r>
            <a:r>
              <a:rPr lang="en-US" altLang="en-US" sz="2400" b="1" dirty="0" err="1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400" b="1" dirty="0" err="1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'Reader', and 'Writer' for reading and writing data.</a:t>
            </a:r>
            <a:endParaRPr lang="en-US" altLang="en-US" sz="2400" dirty="0">
              <a:solidFill>
                <a:srgbClr val="465F7A"/>
              </a:solidFill>
              <a:latin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8034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46D0976-7BEA-4791-A604-20733A09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049" y="223259"/>
            <a:ext cx="2753511" cy="56682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3600" spc="15" dirty="0">
                <a:solidFill>
                  <a:srgbClr val="404040"/>
                </a:solidFill>
                <a:latin typeface="Verdana" panose="020B0604030504040204"/>
                <a:ea typeface="+mj-ea"/>
              </a:rPr>
              <a:t>'java.net' 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8EF1EFD-02CB-4C4E-9EA5-A9429C0ABF54}"/>
              </a:ext>
            </a:extLst>
          </p:cNvPr>
          <p:cNvSpPr txBox="1"/>
          <p:nvPr/>
        </p:nvSpPr>
        <p:spPr>
          <a:xfrm>
            <a:off x="2667000" y="1371630"/>
            <a:ext cx="7696200" cy="138563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 for networking, including 'Socket', '</a:t>
            </a:r>
            <a:r>
              <a:rPr lang="en-US" altLang="en-US" sz="2400" b="1" dirty="0" err="1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and 'URL'.</a:t>
            </a:r>
            <a:endParaRPr lang="en-US" altLang="en-US" sz="2400" dirty="0">
              <a:solidFill>
                <a:srgbClr val="465F7A"/>
              </a:solidFill>
              <a:latin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48865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46D0976-7BEA-4791-A604-20733A09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963" y="228600"/>
            <a:ext cx="5589351" cy="56682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3600" spc="15" dirty="0">
                <a:solidFill>
                  <a:srgbClr val="404040"/>
                </a:solidFill>
                <a:latin typeface="Verdana" panose="020B0604030504040204"/>
                <a:ea typeface="+mj-ea"/>
              </a:rPr>
              <a:t>'</a:t>
            </a:r>
            <a:r>
              <a:rPr lang="en-US" altLang="en-US" sz="3600" spc="15" dirty="0" err="1">
                <a:solidFill>
                  <a:srgbClr val="404040"/>
                </a:solidFill>
                <a:latin typeface="Verdana" panose="020B0604030504040204"/>
                <a:ea typeface="+mj-ea"/>
              </a:rPr>
              <a:t>java.util.concurrent</a:t>
            </a:r>
            <a:r>
              <a:rPr lang="en-US" altLang="en-US" sz="3600" spc="15" dirty="0">
                <a:solidFill>
                  <a:srgbClr val="404040"/>
                </a:solidFill>
                <a:latin typeface="Verdana" panose="020B0604030504040204"/>
                <a:ea typeface="+mj-ea"/>
              </a:rPr>
              <a:t>' 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8EF1EFD-02CB-4C4E-9EA5-A9429C0ABF54}"/>
              </a:ext>
            </a:extLst>
          </p:cNvPr>
          <p:cNvSpPr txBox="1"/>
          <p:nvPr/>
        </p:nvSpPr>
        <p:spPr>
          <a:xfrm>
            <a:off x="2667000" y="1371630"/>
            <a:ext cx="7696200" cy="175496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465F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Provides classes and interfaces for building concurrent and multithreaded applications.</a:t>
            </a:r>
            <a:endParaRPr lang="en-US" altLang="en-US" sz="2400" dirty="0">
              <a:solidFill>
                <a:srgbClr val="465F7A"/>
              </a:solidFill>
              <a:latin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67632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Catamaran</vt:lpstr>
      <vt:lpstr>Courier New</vt:lpstr>
      <vt:lpstr>Verdana</vt:lpstr>
      <vt:lpstr>Office Theme</vt:lpstr>
      <vt:lpstr>Java Standard Library</vt:lpstr>
      <vt:lpstr>PowerPoint Presentation</vt:lpstr>
      <vt:lpstr>Key Java Standard Library Packages and Classes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Admin</cp:lastModifiedBy>
  <cp:revision>7</cp:revision>
  <dcterms:created xsi:type="dcterms:W3CDTF">2021-08-10T06:42:00Z</dcterms:created>
  <dcterms:modified xsi:type="dcterms:W3CDTF">2024-06-27T14:40:17Z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2020-09-17T22:00:00Z</vt:filetime>
  </property>
  <property fmtid="{D5CDD505-2E9C-101B-9397-08002B2CF9AE}" pid="3" name="LastSaved">
    <vt:filetime>2021-08-10T22:00:00Z</vt:filetime>
  </property>
  <property fmtid="{D5CDD505-2E9C-101B-9397-08002B2CF9AE}" pid="4" name="ICV">
    <vt:lpwstr>01D87847E60B41A3BB4361418DF68BE1</vt:lpwstr>
  </property>
  <property fmtid="{D5CDD505-2E9C-101B-9397-08002B2CF9AE}" pid="5" name="KSOProductBuildVer">
    <vt:lpwstr>1033-11.2.0.10382</vt:lpwstr>
  </property>
</Properties>
</file>