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798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F7383B-0F7C-41EE-906D-01C222211B6F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380F9B-82F0-427D-99CD-561C6A44DE1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95531" y="6184391"/>
            <a:ext cx="451103" cy="449579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626265" y="1916949"/>
            <a:ext cx="8939469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BA5A-71FA-4A8C-8469-BFBBC712EB46}" type="datetime1">
              <a:rPr lang="en-US" smtClean="0"/>
              <a:t>6/21/2021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3E3E3E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A65267-93AA-4532-87A0-FAA70BC158F9}" type="datetime1">
              <a:rPr lang="en-US" smtClean="0"/>
              <a:t>6/21/2021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1335CE-B75C-4134-B54B-08E471E25B63}" type="datetime1">
              <a:rPr lang="en-US" smtClean="0"/>
              <a:t>6/21/2021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F72079-E17A-4C80-B0B5-6DDDDE30E91A}" type="datetime1">
              <a:rPr lang="en-US" smtClean="0"/>
              <a:t>6/21/2021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89FDA8-4C90-4AB7-BC2C-2B55DB11CC14}" type="datetime1">
              <a:rPr lang="en-US" smtClean="0"/>
              <a:t>6/21/2021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1495531" y="6184391"/>
            <a:ext cx="451103" cy="44957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23897" y="1916949"/>
            <a:ext cx="9744204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49534" y="1950792"/>
            <a:ext cx="9692931" cy="23672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3E3E3E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53A9A3-0815-478E-90D4-DCF2C22C9D53}" type="datetime1">
              <a:rPr lang="en-US" smtClean="0"/>
              <a:t>6/21/2021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2469" y="2977895"/>
            <a:ext cx="10768609" cy="381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1383" y="2009937"/>
            <a:ext cx="687387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100" dirty="0">
                <a:solidFill>
                  <a:srgbClr val="101010"/>
                </a:solidFill>
              </a:rPr>
              <a:t>F</a:t>
            </a:r>
            <a:r>
              <a:rPr sz="4500" spc="-5" dirty="0">
                <a:solidFill>
                  <a:srgbClr val="101010"/>
                </a:solidFill>
              </a:rPr>
              <a:t>i</a:t>
            </a:r>
            <a:r>
              <a:rPr sz="4500" spc="-90" dirty="0">
                <a:solidFill>
                  <a:srgbClr val="101010"/>
                </a:solidFill>
              </a:rPr>
              <a:t>nd</a:t>
            </a:r>
            <a:r>
              <a:rPr sz="4500" spc="-95" dirty="0">
                <a:solidFill>
                  <a:srgbClr val="101010"/>
                </a:solidFill>
              </a:rPr>
              <a:t>i</a:t>
            </a:r>
            <a:r>
              <a:rPr sz="4500" spc="-60" dirty="0">
                <a:solidFill>
                  <a:srgbClr val="101010"/>
                </a:solidFill>
              </a:rPr>
              <a:t>n</a:t>
            </a:r>
            <a:r>
              <a:rPr sz="4500" spc="50" dirty="0">
                <a:solidFill>
                  <a:srgbClr val="101010"/>
                </a:solidFill>
              </a:rPr>
              <a:t>g</a:t>
            </a:r>
            <a:r>
              <a:rPr sz="4500" spc="-480" dirty="0">
                <a:solidFill>
                  <a:srgbClr val="101010"/>
                </a:solidFill>
              </a:rPr>
              <a:t> </a:t>
            </a:r>
            <a:r>
              <a:rPr sz="4500" spc="125" dirty="0">
                <a:solidFill>
                  <a:srgbClr val="101010"/>
                </a:solidFill>
              </a:rPr>
              <a:t>P</a:t>
            </a:r>
            <a:r>
              <a:rPr sz="4500" spc="-165" dirty="0">
                <a:solidFill>
                  <a:srgbClr val="101010"/>
                </a:solidFill>
              </a:rPr>
              <a:t>ar</a:t>
            </a:r>
            <a:r>
              <a:rPr sz="4500" spc="-160" dirty="0">
                <a:solidFill>
                  <a:srgbClr val="101010"/>
                </a:solidFill>
              </a:rPr>
              <a:t>t</a:t>
            </a:r>
            <a:r>
              <a:rPr sz="4500" spc="-105" dirty="0">
                <a:solidFill>
                  <a:srgbClr val="101010"/>
                </a:solidFill>
              </a:rPr>
              <a:t>s</a:t>
            </a:r>
            <a:r>
              <a:rPr sz="4500" spc="-480" dirty="0">
                <a:solidFill>
                  <a:srgbClr val="101010"/>
                </a:solidFill>
              </a:rPr>
              <a:t> </a:t>
            </a:r>
            <a:r>
              <a:rPr sz="4500" spc="60" dirty="0">
                <a:solidFill>
                  <a:srgbClr val="101010"/>
                </a:solidFill>
              </a:rPr>
              <a:t>o</a:t>
            </a:r>
            <a:r>
              <a:rPr sz="4500" spc="65" dirty="0">
                <a:solidFill>
                  <a:srgbClr val="101010"/>
                </a:solidFill>
              </a:rPr>
              <a:t>f</a:t>
            </a:r>
            <a:r>
              <a:rPr sz="4500" spc="-450" dirty="0">
                <a:solidFill>
                  <a:srgbClr val="101010"/>
                </a:solidFill>
              </a:rPr>
              <a:t> </a:t>
            </a:r>
            <a:r>
              <a:rPr sz="4500" spc="-75" dirty="0">
                <a:solidFill>
                  <a:srgbClr val="101010"/>
                </a:solidFill>
              </a:rPr>
              <a:t>t</a:t>
            </a:r>
            <a:r>
              <a:rPr sz="4500" spc="-160" dirty="0">
                <a:solidFill>
                  <a:srgbClr val="101010"/>
                </a:solidFill>
              </a:rPr>
              <a:t>h</a:t>
            </a:r>
            <a:r>
              <a:rPr sz="4500" spc="-45" dirty="0">
                <a:solidFill>
                  <a:srgbClr val="101010"/>
                </a:solidFill>
              </a:rPr>
              <a:t>e</a:t>
            </a:r>
            <a:r>
              <a:rPr sz="4500" spc="-470" dirty="0">
                <a:solidFill>
                  <a:srgbClr val="101010"/>
                </a:solidFill>
              </a:rPr>
              <a:t> </a:t>
            </a:r>
            <a:r>
              <a:rPr sz="4500" spc="125" dirty="0">
                <a:solidFill>
                  <a:srgbClr val="101010"/>
                </a:solidFill>
              </a:rPr>
              <a:t>P</a:t>
            </a:r>
            <a:r>
              <a:rPr sz="4500" spc="-90" dirty="0">
                <a:solidFill>
                  <a:srgbClr val="101010"/>
                </a:solidFill>
              </a:rPr>
              <a:t>age</a:t>
            </a:r>
            <a:endParaRPr sz="450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21963" y="519066"/>
            <a:ext cx="58591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" dirty="0">
                <a:solidFill>
                  <a:srgbClr val="3E3E3E"/>
                </a:solidFill>
              </a:rPr>
              <a:t>Traditional</a:t>
            </a:r>
            <a:r>
              <a:rPr spc="-220" dirty="0">
                <a:solidFill>
                  <a:srgbClr val="3E3E3E"/>
                </a:solidFill>
              </a:rPr>
              <a:t> </a:t>
            </a:r>
            <a:r>
              <a:rPr spc="114" dirty="0">
                <a:solidFill>
                  <a:srgbClr val="3E3E3E"/>
                </a:solidFill>
              </a:rPr>
              <a:t>DOM</a:t>
            </a:r>
            <a:r>
              <a:rPr spc="-215" dirty="0">
                <a:solidFill>
                  <a:srgbClr val="3E3E3E"/>
                </a:solidFill>
              </a:rPr>
              <a:t> </a:t>
            </a:r>
            <a:r>
              <a:rPr spc="-25" dirty="0">
                <a:solidFill>
                  <a:srgbClr val="3E3E3E"/>
                </a:solidFill>
              </a:rPr>
              <a:t>Selection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87823" y="2186940"/>
            <a:ext cx="2816351" cy="248411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95342" y="519066"/>
            <a:ext cx="51130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65" dirty="0">
                <a:solidFill>
                  <a:srgbClr val="3E3E3E"/>
                </a:solidFill>
              </a:rPr>
              <a:t>HTML5</a:t>
            </a:r>
            <a:r>
              <a:rPr spc="-204" dirty="0">
                <a:solidFill>
                  <a:srgbClr val="3E3E3E"/>
                </a:solidFill>
              </a:rPr>
              <a:t> </a:t>
            </a:r>
            <a:r>
              <a:rPr spc="120" dirty="0">
                <a:solidFill>
                  <a:srgbClr val="3E3E3E"/>
                </a:solidFill>
              </a:rPr>
              <a:t>DOM</a:t>
            </a:r>
            <a:r>
              <a:rPr spc="-225" dirty="0">
                <a:solidFill>
                  <a:srgbClr val="3E3E3E"/>
                </a:solidFill>
              </a:rPr>
              <a:t> </a:t>
            </a:r>
            <a:r>
              <a:rPr spc="-25" dirty="0">
                <a:solidFill>
                  <a:srgbClr val="3E3E3E"/>
                </a:solidFill>
              </a:rPr>
              <a:t>Selection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90871" y="2171700"/>
            <a:ext cx="2810243" cy="251459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568961"/>
            <a:ext cx="10667999" cy="5541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26265" y="1916949"/>
            <a:ext cx="13766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4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3600" spc="-10" dirty="0">
                <a:solidFill>
                  <a:srgbClr val="FFFFFF"/>
                </a:solidFill>
                <a:latin typeface="Verdana"/>
                <a:cs typeface="Verdana"/>
              </a:rPr>
              <a:t>emo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42052" y="2908343"/>
            <a:ext cx="31115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35" dirty="0">
                <a:solidFill>
                  <a:srgbClr val="0C9DBF"/>
                </a:solidFill>
                <a:latin typeface="Verdana"/>
                <a:cs typeface="Verdana"/>
              </a:rPr>
              <a:t>Selection</a:t>
            </a:r>
            <a:r>
              <a:rPr sz="3600" spc="-250" dirty="0">
                <a:solidFill>
                  <a:srgbClr val="0C9DBF"/>
                </a:solidFill>
                <a:latin typeface="Verdana"/>
                <a:cs typeface="Verdana"/>
              </a:rPr>
              <a:t> </a:t>
            </a:r>
            <a:r>
              <a:rPr sz="3600" spc="80" dirty="0">
                <a:solidFill>
                  <a:srgbClr val="0C9DBF"/>
                </a:solidFill>
                <a:latin typeface="Verdana"/>
                <a:cs typeface="Verdana"/>
              </a:rPr>
              <a:t>API</a:t>
            </a:r>
            <a:endParaRPr sz="36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27245" cy="6858000"/>
            <a:chOff x="0" y="0"/>
            <a:chExt cx="4627245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627245" cy="6858000"/>
            </a:xfrm>
            <a:custGeom>
              <a:avLst/>
              <a:gdLst/>
              <a:ahLst/>
              <a:cxnLst/>
              <a:rect l="l" t="t" r="r" b="b"/>
              <a:pathLst>
                <a:path w="4627245" h="6858000">
                  <a:moveTo>
                    <a:pt x="462686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626864" y="6858000"/>
                  </a:lnTo>
                  <a:lnTo>
                    <a:pt x="4626864" y="0"/>
                  </a:lnTo>
                  <a:close/>
                </a:path>
              </a:pathLst>
            </a:custGeom>
            <a:solidFill>
              <a:srgbClr val="A027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11224" y="2837688"/>
              <a:ext cx="1804415" cy="1757171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25292" y="1960789"/>
            <a:ext cx="257683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Next</a:t>
            </a:r>
            <a:r>
              <a:rPr sz="3200" spc="-270" dirty="0"/>
              <a:t> </a:t>
            </a:r>
            <a:r>
              <a:rPr sz="3200" spc="35" dirty="0"/>
              <a:t>Module</a:t>
            </a:r>
            <a:endParaRPr sz="3200"/>
          </a:p>
        </p:txBody>
      </p:sp>
      <p:sp>
        <p:nvSpPr>
          <p:cNvPr id="6" name="object 6"/>
          <p:cNvSpPr txBox="1"/>
          <p:nvPr/>
        </p:nvSpPr>
        <p:spPr>
          <a:xfrm>
            <a:off x="5367586" y="2003476"/>
            <a:ext cx="56045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5" dirty="0">
                <a:solidFill>
                  <a:srgbClr val="3E3E3E"/>
                </a:solidFill>
                <a:latin typeface="Verdana"/>
                <a:cs typeface="Verdana"/>
              </a:rPr>
              <a:t>Working</a:t>
            </a:r>
            <a:r>
              <a:rPr sz="3600" spc="-235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3600" spc="55" dirty="0">
                <a:solidFill>
                  <a:srgbClr val="3E3E3E"/>
                </a:solidFill>
                <a:latin typeface="Verdana"/>
                <a:cs typeface="Verdana"/>
              </a:rPr>
              <a:t>With</a:t>
            </a:r>
            <a:r>
              <a:rPr sz="3600" spc="-235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3600" spc="-35" dirty="0">
                <a:solidFill>
                  <a:srgbClr val="3E3E3E"/>
                </a:solidFill>
                <a:latin typeface="Verdana"/>
                <a:cs typeface="Verdana"/>
              </a:rPr>
              <a:t>User</a:t>
            </a:r>
            <a:r>
              <a:rPr sz="3600" spc="-21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3600" spc="-105" dirty="0">
                <a:solidFill>
                  <a:srgbClr val="3E3E3E"/>
                </a:solidFill>
                <a:latin typeface="Verdana"/>
                <a:cs typeface="Verdana"/>
              </a:rPr>
              <a:t>Input</a:t>
            </a:r>
            <a:endParaRPr sz="3600">
              <a:latin typeface="Verdana"/>
              <a:cs typeface="Verdan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6216396" y="2837688"/>
            <a:ext cx="4067810" cy="4020820"/>
            <a:chOff x="6216396" y="2837688"/>
            <a:chExt cx="4067810" cy="402082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16396" y="2837688"/>
              <a:ext cx="4067554" cy="4020311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437376" y="3552444"/>
              <a:ext cx="3604259" cy="1903475"/>
            </a:xfrm>
            <a:prstGeom prst="rect">
              <a:avLst/>
            </a:prstGeom>
          </p:spPr>
        </p:pic>
      </p:grp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23897" y="1916949"/>
            <a:ext cx="21812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60" dirty="0"/>
              <a:t>S</a:t>
            </a:r>
            <a:r>
              <a:rPr spc="-75" dirty="0"/>
              <a:t>u</a:t>
            </a:r>
            <a:r>
              <a:rPr spc="-105" dirty="0"/>
              <a:t>mma</a:t>
            </a:r>
            <a:r>
              <a:rPr spc="-50" dirty="0"/>
              <a:t>r</a:t>
            </a:r>
            <a:r>
              <a:rPr spc="-15" dirty="0"/>
              <a:t>y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67479">
              <a:lnSpc>
                <a:spcPct val="100000"/>
              </a:lnSpc>
              <a:spcBef>
                <a:spcPts val="100"/>
              </a:spcBef>
            </a:pPr>
            <a:r>
              <a:rPr spc="30" dirty="0"/>
              <a:t>Finding</a:t>
            </a:r>
            <a:r>
              <a:rPr spc="-200" dirty="0"/>
              <a:t> </a:t>
            </a:r>
            <a:r>
              <a:rPr spc="-15" dirty="0"/>
              <a:t>Parts</a:t>
            </a:r>
            <a:r>
              <a:rPr spc="-210" dirty="0"/>
              <a:t> </a:t>
            </a:r>
            <a:r>
              <a:rPr spc="75" dirty="0"/>
              <a:t>of</a:t>
            </a:r>
            <a:r>
              <a:rPr spc="-204" dirty="0"/>
              <a:t> </a:t>
            </a:r>
            <a:r>
              <a:rPr spc="-35" dirty="0"/>
              <a:t>the</a:t>
            </a:r>
            <a:r>
              <a:rPr spc="-210" dirty="0"/>
              <a:t> </a:t>
            </a:r>
            <a:r>
              <a:rPr spc="40" dirty="0"/>
              <a:t>Page</a:t>
            </a:r>
          </a:p>
          <a:p>
            <a:pPr marL="3989070" marR="2369820">
              <a:lnSpc>
                <a:spcPct val="162500"/>
              </a:lnSpc>
              <a:spcBef>
                <a:spcPts val="75"/>
              </a:spcBef>
            </a:pPr>
            <a:r>
              <a:rPr sz="2400" spc="25" dirty="0">
                <a:solidFill>
                  <a:srgbClr val="F05A28"/>
                </a:solidFill>
              </a:rPr>
              <a:t>Native</a:t>
            </a:r>
            <a:r>
              <a:rPr sz="2400" spc="-155" dirty="0">
                <a:solidFill>
                  <a:srgbClr val="F05A28"/>
                </a:solidFill>
              </a:rPr>
              <a:t> </a:t>
            </a:r>
            <a:r>
              <a:rPr sz="2400" spc="75" dirty="0">
                <a:solidFill>
                  <a:srgbClr val="F05A28"/>
                </a:solidFill>
              </a:rPr>
              <a:t>DOM</a:t>
            </a:r>
            <a:r>
              <a:rPr sz="2400" spc="-150" dirty="0">
                <a:solidFill>
                  <a:srgbClr val="F05A28"/>
                </a:solidFill>
              </a:rPr>
              <a:t> </a:t>
            </a:r>
            <a:r>
              <a:rPr sz="2400" spc="30" dirty="0">
                <a:solidFill>
                  <a:srgbClr val="F05A28"/>
                </a:solidFill>
              </a:rPr>
              <a:t>selection </a:t>
            </a:r>
            <a:r>
              <a:rPr sz="2400" spc="-825" dirty="0">
                <a:solidFill>
                  <a:srgbClr val="F05A28"/>
                </a:solidFill>
              </a:rPr>
              <a:t> </a:t>
            </a:r>
            <a:r>
              <a:rPr sz="2400" spc="30" dirty="0">
                <a:solidFill>
                  <a:srgbClr val="F05A28"/>
                </a:solidFill>
              </a:rPr>
              <a:t>Fast</a:t>
            </a:r>
            <a:r>
              <a:rPr sz="2400" spc="-125" dirty="0">
                <a:solidFill>
                  <a:srgbClr val="F05A28"/>
                </a:solidFill>
              </a:rPr>
              <a:t> </a:t>
            </a:r>
            <a:r>
              <a:rPr sz="2400" spc="-75" dirty="0">
                <a:solidFill>
                  <a:srgbClr val="F05A28"/>
                </a:solidFill>
              </a:rPr>
              <a:t>&amp;</a:t>
            </a:r>
            <a:r>
              <a:rPr sz="2400" spc="-120" dirty="0">
                <a:solidFill>
                  <a:srgbClr val="F05A28"/>
                </a:solidFill>
              </a:rPr>
              <a:t> </a:t>
            </a:r>
            <a:r>
              <a:rPr sz="2400" spc="45" dirty="0">
                <a:solidFill>
                  <a:srgbClr val="F05A28"/>
                </a:solidFill>
              </a:rPr>
              <a:t>Flexible</a:t>
            </a:r>
            <a:endParaRPr sz="2400"/>
          </a:p>
          <a:p>
            <a:pPr marL="3989070">
              <a:lnSpc>
                <a:spcPct val="100000"/>
              </a:lnSpc>
              <a:spcBef>
                <a:spcPts val="1800"/>
              </a:spcBef>
            </a:pPr>
            <a:r>
              <a:rPr sz="2400" spc="-10" dirty="0">
                <a:solidFill>
                  <a:srgbClr val="F05A28"/>
                </a:solidFill>
              </a:rPr>
              <a:t>Uses</a:t>
            </a:r>
            <a:r>
              <a:rPr sz="2400" spc="-150" dirty="0">
                <a:solidFill>
                  <a:srgbClr val="F05A28"/>
                </a:solidFill>
              </a:rPr>
              <a:t> </a:t>
            </a:r>
            <a:r>
              <a:rPr sz="2400" spc="20" dirty="0">
                <a:solidFill>
                  <a:srgbClr val="F05A28"/>
                </a:solidFill>
              </a:rPr>
              <a:t>selectors</a:t>
            </a:r>
            <a:endParaRPr sz="24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1A1A1A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171</TotalTime>
  <Words>40</Words>
  <Application>Microsoft Office PowerPoint</Application>
  <PresentationFormat>Custom</PresentationFormat>
  <Paragraphs>17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Finding Parts of the Page</vt:lpstr>
      <vt:lpstr>Traditional DOM Selection</vt:lpstr>
      <vt:lpstr>HTML5 DOM Selection</vt:lpstr>
      <vt:lpstr>Slide 4</vt:lpstr>
      <vt:lpstr>Slide 5</vt:lpstr>
      <vt:lpstr>Next Module</vt:lpstr>
      <vt:lpstr>Summary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Lisa Spooner</dc:creator>
  <cp:lastModifiedBy>Stephen Samuels</cp:lastModifiedBy>
  <cp:revision>12</cp:revision>
  <dcterms:created xsi:type="dcterms:W3CDTF">2021-06-21T06:12:38Z</dcterms:created>
  <dcterms:modified xsi:type="dcterms:W3CDTF">2021-06-21T16:13:06Z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2017-02-24T00:00:00Z</vt:filetime>
  </property>
  <property fmtid="{D5CDD505-2E9C-101B-9397-08002B2CF9AE}" pid="3" name="Creator">
    <vt:lpwstr>Acrobat PDFMaker 15 for PowerPoint</vt:lpwstr>
  </property>
  <property fmtid="{D5CDD505-2E9C-101B-9397-08002B2CF9AE}" pid="4" name="LastSaved">
    <vt:filetime>2021-06-21T00:00:00Z</vt:filetime>
  </property>
</Properties>
</file>