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DBF7B-83AE-4D3F-A9FA-99392E30196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BBE0-3BC8-40EB-B92C-FFC4E77278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3897" y="1916949"/>
            <a:ext cx="974420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565C-1F97-4262-A87F-B9A9DC043E63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57A4-4F08-46BF-9E88-B0CEF1BEE127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3E9E-5763-4A6D-B654-EA3F0C726F2F}" type="datetime1">
              <a:rPr lang="en-US" smtClean="0"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599D-0C72-42BF-817C-959DE2E3E815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2A14-6457-4FFA-8D03-B3F6B8EDD49F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2723" y="519066"/>
            <a:ext cx="496655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A6D1-51CB-4E17-BB0A-417F0D05A1B3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hyperlink" Target="http://canius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8797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225" dirty="0">
                <a:solidFill>
                  <a:srgbClr val="101010"/>
                </a:solidFill>
              </a:rPr>
              <a:t>c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140" dirty="0">
                <a:solidFill>
                  <a:srgbClr val="101010"/>
                </a:solidFill>
              </a:rPr>
              <a:t>&amp;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100" dirty="0">
                <a:solidFill>
                  <a:srgbClr val="101010"/>
                </a:solidFill>
              </a:rPr>
              <a:t>V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dirty="0">
                <a:solidFill>
                  <a:srgbClr val="101010"/>
                </a:solidFill>
              </a:rPr>
              <a:t>de</a:t>
            </a:r>
            <a:r>
              <a:rPr sz="4500" spc="110" dirty="0">
                <a:solidFill>
                  <a:srgbClr val="101010"/>
                </a:solidFill>
              </a:rPr>
              <a:t>o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(</a:t>
            </a:r>
            <a:r>
              <a:rPr sz="4500" spc="345" dirty="0">
                <a:solidFill>
                  <a:srgbClr val="101010"/>
                </a:solidFill>
              </a:rPr>
              <a:t>W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130" dirty="0">
                <a:solidFill>
                  <a:srgbClr val="101010"/>
                </a:solidFill>
              </a:rPr>
              <a:t>th</a:t>
            </a:r>
            <a:r>
              <a:rPr sz="4500" spc="-70" dirty="0">
                <a:solidFill>
                  <a:srgbClr val="101010"/>
                </a:solidFill>
              </a:rPr>
              <a:t>o</a:t>
            </a:r>
            <a:r>
              <a:rPr sz="4500" spc="-60" dirty="0">
                <a:solidFill>
                  <a:srgbClr val="101010"/>
                </a:solidFill>
              </a:rPr>
              <a:t>u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75" dirty="0">
                <a:solidFill>
                  <a:srgbClr val="101010"/>
                </a:solidFill>
              </a:rPr>
              <a:t>P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90" dirty="0">
                <a:solidFill>
                  <a:srgbClr val="101010"/>
                </a:solidFill>
              </a:rPr>
              <a:t>ug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210" dirty="0">
                <a:solidFill>
                  <a:srgbClr val="101010"/>
                </a:solidFill>
              </a:rPr>
              <a:t>n</a:t>
            </a:r>
            <a:r>
              <a:rPr sz="4500" spc="-275" dirty="0">
                <a:solidFill>
                  <a:srgbClr val="101010"/>
                </a:solidFill>
              </a:rPr>
              <a:t>s</a:t>
            </a:r>
            <a:r>
              <a:rPr sz="4500" spc="-95" dirty="0">
                <a:solidFill>
                  <a:srgbClr val="101010"/>
                </a:solidFill>
              </a:rPr>
              <a:t>)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3897" y="1916949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9106" y="1950792"/>
            <a:ext cx="4306570" cy="177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Mu</a:t>
            </a:r>
            <a:r>
              <a:rPr sz="3600" spc="-95" dirty="0">
                <a:solidFill>
                  <a:srgbClr val="3E3E3E"/>
                </a:solidFill>
                <a:latin typeface="Verdana"/>
                <a:cs typeface="Verdana"/>
              </a:rPr>
              <a:t>si</a:t>
            </a:r>
            <a:r>
              <a:rPr sz="3600" spc="18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6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10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36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16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3600" spc="-9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3600" spc="13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3600" spc="30" dirty="0">
                <a:solidFill>
                  <a:srgbClr val="3E3E3E"/>
                </a:solidFill>
                <a:latin typeface="Verdana"/>
                <a:cs typeface="Verdana"/>
              </a:rPr>
              <a:t>eo</a:t>
            </a:r>
            <a:endParaRPr sz="3600">
              <a:latin typeface="Verdana"/>
              <a:cs typeface="Verdana"/>
            </a:endParaRPr>
          </a:p>
          <a:p>
            <a:pPr marL="50165" marR="5080">
              <a:lnSpc>
                <a:spcPct val="1625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Native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(no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plugins)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911" y="519066"/>
            <a:ext cx="516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9" dirty="0"/>
              <a:t> </a:t>
            </a:r>
            <a:r>
              <a:rPr spc="-90" dirty="0"/>
              <a:t>is</a:t>
            </a:r>
            <a:r>
              <a:rPr spc="-204" dirty="0"/>
              <a:t> </a:t>
            </a:r>
            <a:r>
              <a:rPr spc="65" dirty="0"/>
              <a:t>HTML5</a:t>
            </a:r>
            <a:r>
              <a:rPr spc="-210" dirty="0"/>
              <a:t> </a:t>
            </a:r>
            <a:r>
              <a:rPr spc="-35" dirty="0"/>
              <a:t>Media?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340" y="4274502"/>
            <a:ext cx="230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Media</a:t>
            </a:r>
            <a:r>
              <a:rPr sz="24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Element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635" y="2531364"/>
            <a:ext cx="1891283" cy="14691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359152"/>
            <a:ext cx="2180843" cy="16413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5189" y="4274502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Media</a:t>
            </a:r>
            <a:r>
              <a:rPr sz="24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9130" y="4274502"/>
            <a:ext cx="179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Speech</a:t>
            </a:r>
            <a:r>
              <a:rPr sz="24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6547" y="2499360"/>
            <a:ext cx="1069847" cy="14935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79" y="519066"/>
            <a:ext cx="491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Native</a:t>
            </a:r>
            <a:r>
              <a:rPr spc="-229" dirty="0"/>
              <a:t> </a:t>
            </a:r>
            <a:r>
              <a:rPr spc="85" dirty="0"/>
              <a:t>Audio</a:t>
            </a:r>
            <a:r>
              <a:rPr spc="-215" dirty="0"/>
              <a:t> </a:t>
            </a:r>
            <a:r>
              <a:rPr spc="10" dirty="0"/>
              <a:t>Support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168" y="5315711"/>
            <a:ext cx="777239" cy="761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264" y="5289803"/>
            <a:ext cx="722375" cy="813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7596" y="5347715"/>
            <a:ext cx="701039" cy="697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8215" y="5324855"/>
            <a:ext cx="691895" cy="7437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4988" y="5318759"/>
            <a:ext cx="804671" cy="7559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288" y="5289803"/>
            <a:ext cx="821435" cy="8138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7716" y="5352288"/>
            <a:ext cx="697991" cy="688847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6090" y="1312163"/>
          <a:ext cx="10876912" cy="494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/>
                <a:gridCol w="1001394"/>
                <a:gridCol w="105409"/>
                <a:gridCol w="1170305"/>
                <a:gridCol w="1104900"/>
                <a:gridCol w="1150619"/>
                <a:gridCol w="1139825"/>
                <a:gridCol w="1224915"/>
                <a:gridCol w="1254125"/>
                <a:gridCol w="1146175"/>
                <a:gridCol w="1271270"/>
              </a:tblGrid>
              <a:tr h="93878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WAV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35" dirty="0">
                          <a:solidFill>
                            <a:srgbClr val="B4B5B4"/>
                          </a:solidFill>
                          <a:latin typeface="Verdana"/>
                          <a:cs typeface="Verdana"/>
                        </a:rPr>
                        <a:t>PCM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9372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MP3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93878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spc="6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MP4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85" dirty="0">
                          <a:solidFill>
                            <a:srgbClr val="B4B5B4"/>
                          </a:solidFill>
                          <a:latin typeface="Verdana"/>
                          <a:cs typeface="Verdana"/>
                        </a:rPr>
                        <a:t>AAC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93725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spc="3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OGG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20" dirty="0">
                          <a:solidFill>
                            <a:srgbClr val="B4B5B4"/>
                          </a:solidFill>
                          <a:latin typeface="Verdana"/>
                          <a:cs typeface="Verdana"/>
                        </a:rPr>
                        <a:t>Vorbis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</a:tr>
              <a:tr h="3615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Supported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800" spc="-4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800" spc="-1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pp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ort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5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424970" y="6409178"/>
            <a:ext cx="701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B4B5B4"/>
                </a:solidFill>
                <a:latin typeface="Verdana"/>
                <a:cs typeface="Verdana"/>
              </a:rPr>
              <a:t>Source:</a:t>
            </a:r>
            <a:r>
              <a:rPr sz="1000" spc="60" dirty="0">
                <a:solidFill>
                  <a:srgbClr val="B4B5B4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B4B5B4"/>
                </a:solidFill>
                <a:latin typeface="Verdana"/>
                <a:cs typeface="Verdana"/>
              </a:rPr>
              <a:t>https://en.wikipedia.org/wiki/HTML5_Audio#Supported_audio_coding_formats,</a:t>
            </a:r>
            <a:r>
              <a:rPr sz="1000" spc="85" dirty="0">
                <a:solidFill>
                  <a:srgbClr val="B4B5B4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B4B5B4"/>
                </a:solidFill>
                <a:latin typeface="Verdana"/>
                <a:cs typeface="Verdana"/>
                <a:hlinkClick r:id="rId9"/>
              </a:rPr>
              <a:t>http://caniuse.com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82696" y="5338571"/>
            <a:ext cx="720851" cy="71780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168" y="5315711"/>
            <a:ext cx="777239" cy="761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264" y="5289803"/>
            <a:ext cx="722375" cy="8138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7596" y="5347715"/>
            <a:ext cx="701039" cy="6979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8215" y="5324855"/>
            <a:ext cx="691895" cy="7437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4988" y="5318759"/>
            <a:ext cx="804671" cy="755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288" y="5289803"/>
            <a:ext cx="821435" cy="8138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7716" y="5352288"/>
            <a:ext cx="697991" cy="6888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8" y="2179673"/>
            <a:ext cx="680085" cy="17862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1800" spc="-60" dirty="0">
                <a:solidFill>
                  <a:srgbClr val="3E3E3E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6</a:t>
            </a:r>
            <a:r>
              <a:rPr sz="1800" spc="80" dirty="0">
                <a:solidFill>
                  <a:srgbClr val="3E3E3E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000" spc="35" dirty="0">
                <a:solidFill>
                  <a:srgbClr val="B4B5B4"/>
                </a:solidFill>
                <a:latin typeface="Verdana"/>
                <a:cs typeface="Verdana"/>
              </a:rPr>
              <a:t>MP4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HEVC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000" spc="35" dirty="0">
                <a:solidFill>
                  <a:srgbClr val="B4B5B4"/>
                </a:solidFill>
                <a:latin typeface="Verdana"/>
                <a:cs typeface="Verdana"/>
              </a:rPr>
              <a:t>MP4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800" spc="70" dirty="0">
                <a:solidFill>
                  <a:srgbClr val="3E3E3E"/>
                </a:solidFill>
                <a:latin typeface="Verdana"/>
                <a:cs typeface="Verdana"/>
              </a:rPr>
              <a:t>VP8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2583" y="6409123"/>
            <a:ext cx="4574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B4B5B4"/>
                </a:solidFill>
                <a:latin typeface="Verdana"/>
                <a:cs typeface="Verdana"/>
              </a:rPr>
              <a:t>Source:</a:t>
            </a:r>
            <a:r>
              <a:rPr sz="1000" spc="5" dirty="0">
                <a:solidFill>
                  <a:srgbClr val="B4B5B4"/>
                </a:solidFill>
                <a:latin typeface="Verdana"/>
                <a:cs typeface="Verdana"/>
              </a:rPr>
              <a:t> https://en.wikipedia.org/wiki/HTML5_video#Browser_support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82696" y="5338571"/>
            <a:ext cx="720851" cy="71780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1313688"/>
            <a:ext cx="11353800" cy="2646045"/>
            <a:chOff x="0" y="1313688"/>
            <a:chExt cx="11353800" cy="2646045"/>
          </a:xfrm>
        </p:grpSpPr>
        <p:sp>
          <p:nvSpPr>
            <p:cNvPr id="13" name="object 13"/>
            <p:cNvSpPr/>
            <p:nvPr/>
          </p:nvSpPr>
          <p:spPr>
            <a:xfrm>
              <a:off x="1888236" y="1313687"/>
              <a:ext cx="9465945" cy="1506220"/>
            </a:xfrm>
            <a:custGeom>
              <a:avLst/>
              <a:gdLst/>
              <a:ahLst/>
              <a:cxnLst/>
              <a:rect l="l" t="t" r="r" b="b"/>
              <a:pathLst>
                <a:path w="9465945" h="1506220">
                  <a:moveTo>
                    <a:pt x="1165860" y="754380"/>
                  </a:moveTo>
                  <a:lnTo>
                    <a:pt x="1524" y="754380"/>
                  </a:lnTo>
                  <a:lnTo>
                    <a:pt x="1524" y="899160"/>
                  </a:lnTo>
                  <a:lnTo>
                    <a:pt x="1165860" y="899160"/>
                  </a:lnTo>
                  <a:lnTo>
                    <a:pt x="1165860" y="754380"/>
                  </a:lnTo>
                  <a:close/>
                </a:path>
                <a:path w="9465945" h="1506220">
                  <a:moveTo>
                    <a:pt x="3425952" y="0"/>
                  </a:moveTo>
                  <a:lnTo>
                    <a:pt x="0" y="0"/>
                  </a:lnTo>
                  <a:lnTo>
                    <a:pt x="0" y="749808"/>
                  </a:lnTo>
                  <a:lnTo>
                    <a:pt x="3425952" y="749808"/>
                  </a:lnTo>
                  <a:lnTo>
                    <a:pt x="3425952" y="0"/>
                  </a:lnTo>
                  <a:close/>
                </a:path>
                <a:path w="9465945" h="1506220">
                  <a:moveTo>
                    <a:pt x="5798820" y="754380"/>
                  </a:moveTo>
                  <a:lnTo>
                    <a:pt x="2269236" y="754380"/>
                  </a:lnTo>
                  <a:lnTo>
                    <a:pt x="2269236" y="899160"/>
                  </a:lnTo>
                  <a:lnTo>
                    <a:pt x="2592324" y="899160"/>
                  </a:lnTo>
                  <a:lnTo>
                    <a:pt x="2592324" y="1505712"/>
                  </a:lnTo>
                  <a:lnTo>
                    <a:pt x="5798820" y="1505712"/>
                  </a:lnTo>
                  <a:lnTo>
                    <a:pt x="5798820" y="899160"/>
                  </a:lnTo>
                  <a:lnTo>
                    <a:pt x="5798820" y="754380"/>
                  </a:lnTo>
                  <a:close/>
                </a:path>
                <a:path w="9465945" h="1506220">
                  <a:moveTo>
                    <a:pt x="8191500" y="0"/>
                  </a:moveTo>
                  <a:lnTo>
                    <a:pt x="5801868" y="0"/>
                  </a:lnTo>
                  <a:lnTo>
                    <a:pt x="5801868" y="749808"/>
                  </a:lnTo>
                  <a:lnTo>
                    <a:pt x="8191500" y="749808"/>
                  </a:lnTo>
                  <a:lnTo>
                    <a:pt x="8191500" y="0"/>
                  </a:lnTo>
                  <a:close/>
                </a:path>
                <a:path w="9465945" h="1506220">
                  <a:moveTo>
                    <a:pt x="9465564" y="754380"/>
                  </a:moveTo>
                  <a:lnTo>
                    <a:pt x="7040880" y="754380"/>
                  </a:lnTo>
                  <a:lnTo>
                    <a:pt x="7040880" y="1505712"/>
                  </a:lnTo>
                  <a:lnTo>
                    <a:pt x="9465564" y="1505712"/>
                  </a:lnTo>
                  <a:lnTo>
                    <a:pt x="9465564" y="75438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212848"/>
              <a:ext cx="4387850" cy="1746885"/>
            </a:xfrm>
            <a:custGeom>
              <a:avLst/>
              <a:gdLst/>
              <a:ahLst/>
              <a:cxnLst/>
              <a:rect l="l" t="t" r="r" b="b"/>
              <a:pathLst>
                <a:path w="4387850" h="1746885">
                  <a:moveTo>
                    <a:pt x="4387596" y="0"/>
                  </a:moveTo>
                  <a:lnTo>
                    <a:pt x="0" y="0"/>
                  </a:lnTo>
                  <a:lnTo>
                    <a:pt x="0" y="1746503"/>
                  </a:lnTo>
                  <a:lnTo>
                    <a:pt x="4387596" y="1746503"/>
                  </a:lnTo>
                  <a:lnTo>
                    <a:pt x="438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6090" y="1312163"/>
          <a:ext cx="10877547" cy="4945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/>
                <a:gridCol w="1001394"/>
                <a:gridCol w="105409"/>
                <a:gridCol w="1170305"/>
                <a:gridCol w="1104900"/>
                <a:gridCol w="224154"/>
                <a:gridCol w="93345"/>
                <a:gridCol w="833755"/>
                <a:gridCol w="1139825"/>
                <a:gridCol w="1224915"/>
                <a:gridCol w="1254125"/>
                <a:gridCol w="1146175"/>
                <a:gridCol w="1271270"/>
              </a:tblGrid>
              <a:tr h="749808">
                <a:tc gridSpan="3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1800" spc="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Theora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3368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</a:tr>
              <a:tr h="14935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solidFill>
                      <a:srgbClr val="A0275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601979">
                <a:tc gridSpan="4">
                  <a:txBody>
                    <a:bodyPr/>
                    <a:lstStyle/>
                    <a:p>
                      <a:pPr marL="360680">
                        <a:lnSpc>
                          <a:spcPts val="2425"/>
                        </a:lnSpc>
                        <a:spcBef>
                          <a:spcPts val="2210"/>
                        </a:spcBef>
                      </a:pPr>
                      <a:r>
                        <a:rPr sz="2200" spc="-2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NOTE: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2806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749808">
                <a:tc rowSpan="2" gridSpan="6">
                  <a:txBody>
                    <a:bodyPr/>
                    <a:lstStyle/>
                    <a:p>
                      <a:pPr marL="360680" marR="6756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200" spc="-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20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200" spc="-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200" spc="-5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20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2200" spc="-12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-4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200" spc="-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200" spc="-4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20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200" spc="-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20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200" spc="-8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-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20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ypes  </a:t>
                      </a:r>
                      <a:r>
                        <a:rPr sz="2200" spc="-7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are</a:t>
                      </a:r>
                      <a:r>
                        <a:rPr sz="2200" spc="-10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-50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important!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9017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</a:tr>
              <a:tr h="394716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</a:tr>
              <a:tr h="356615">
                <a:tc gridSpan="3">
                  <a:txBody>
                    <a:bodyPr/>
                    <a:lstStyle/>
                    <a:p>
                      <a:pPr marL="137160">
                        <a:lnSpc>
                          <a:spcPts val="1145"/>
                        </a:lnSpc>
                      </a:pPr>
                      <a:r>
                        <a:rPr sz="1000" spc="45" dirty="0">
                          <a:solidFill>
                            <a:srgbClr val="B4B5B4"/>
                          </a:solidFill>
                          <a:latin typeface="Verdana"/>
                          <a:cs typeface="Verdana"/>
                        </a:rPr>
                        <a:t>WebM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C3DE94"/>
                    </a:solidFill>
                  </a:tcPr>
                </a:tc>
              </a:tr>
              <a:tr h="749807">
                <a:tc gridSpan="3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8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VP9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45" dirty="0">
                          <a:solidFill>
                            <a:srgbClr val="B4B5B4"/>
                          </a:solidFill>
                          <a:latin typeface="Verdana"/>
                          <a:cs typeface="Verdana"/>
                        </a:rPr>
                        <a:t>WebM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49225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D6B2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</a:tr>
              <a:tr h="902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Supported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9B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Pa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rt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ial</a:t>
                      </a:r>
                      <a:r>
                        <a:rPr sz="800" spc="-6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800" spc="-1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pp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0275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800" spc="-4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800" spc="-1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pp</a:t>
                      </a:r>
                      <a:r>
                        <a:rPr sz="800" spc="-5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ort</a:t>
                      </a:r>
                      <a:r>
                        <a:rPr sz="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ed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6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B2D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1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Pending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48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6B2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DADADA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DADADA"/>
                      </a:solidFill>
                      <a:prstDash val="solid"/>
                    </a:lnL>
                    <a:lnR w="3175">
                      <a:solidFill>
                        <a:srgbClr val="DADADA"/>
                      </a:solidFill>
                      <a:prstDash val="solid"/>
                    </a:lnR>
                    <a:lnT w="3175">
                      <a:solidFill>
                        <a:srgbClr val="DADADA"/>
                      </a:solidFill>
                      <a:prstDash val="solid"/>
                    </a:lnT>
                    <a:lnB w="3175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12723" y="519066"/>
            <a:ext cx="487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Native</a:t>
            </a:r>
            <a:r>
              <a:rPr spc="-229" dirty="0"/>
              <a:t> </a:t>
            </a:r>
            <a:r>
              <a:rPr spc="55" dirty="0"/>
              <a:t>Video</a:t>
            </a:r>
            <a:r>
              <a:rPr spc="-225" dirty="0"/>
              <a:t> </a:t>
            </a:r>
            <a:r>
              <a:rPr spc="10" dirty="0"/>
              <a:t>Support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052" y="3018134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C9DBF"/>
                </a:solidFill>
                <a:latin typeface="Verdana"/>
                <a:cs typeface="Verdana"/>
              </a:rPr>
              <a:t>Element</a:t>
            </a:r>
            <a:r>
              <a:rPr sz="3600" spc="-22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Settings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743814"/>
            <a:ext cx="40398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C9DBF"/>
                </a:solidFill>
                <a:latin typeface="Verdana"/>
                <a:cs typeface="Verdana"/>
              </a:rPr>
              <a:t>Create</a:t>
            </a:r>
            <a:r>
              <a:rPr sz="3600" spc="-22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-50" dirty="0">
                <a:solidFill>
                  <a:srgbClr val="0C9DBF"/>
                </a:solidFill>
                <a:latin typeface="Verdana"/>
                <a:cs typeface="Verdana"/>
              </a:rPr>
              <a:t>a</a:t>
            </a:r>
            <a:r>
              <a:rPr sz="3600" spc="-22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65" dirty="0">
                <a:solidFill>
                  <a:srgbClr val="0C9DBF"/>
                </a:solidFill>
                <a:latin typeface="Verdana"/>
                <a:cs typeface="Verdana"/>
              </a:rPr>
              <a:t>Fallback </a:t>
            </a:r>
            <a:r>
              <a:rPr sz="3600" spc="-125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0C9DBF"/>
                </a:solidFill>
                <a:latin typeface="Verdana"/>
                <a:cs typeface="Verdana"/>
              </a:rPr>
              <a:t>Experience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052" y="3018134"/>
            <a:ext cx="234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0C9DBF"/>
                </a:solidFill>
                <a:latin typeface="Verdana"/>
                <a:cs typeface="Verdana"/>
              </a:rPr>
              <a:t>Media</a:t>
            </a:r>
            <a:r>
              <a:rPr sz="3600" spc="-27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0C9DB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743814"/>
            <a:ext cx="36404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0C9DBF"/>
                </a:solidFill>
                <a:latin typeface="Verdana"/>
                <a:cs typeface="Verdana"/>
              </a:rPr>
              <a:t>Loading</a:t>
            </a:r>
            <a:r>
              <a:rPr sz="3600" spc="-26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95" dirty="0">
                <a:solidFill>
                  <a:srgbClr val="0C9DBF"/>
                </a:solidFill>
                <a:latin typeface="Verdana"/>
                <a:cs typeface="Verdana"/>
              </a:rPr>
              <a:t>Videos </a:t>
            </a:r>
            <a:r>
              <a:rPr sz="3600" spc="-125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0C9DBF"/>
                </a:solidFill>
                <a:latin typeface="Verdana"/>
                <a:cs typeface="Verdana"/>
              </a:rPr>
              <a:t>Dynamically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7245" cy="6858000"/>
            <a:chOff x="0" y="0"/>
            <a:chExt cx="462724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27245" cy="6858000"/>
            </a:xfrm>
            <a:custGeom>
              <a:avLst/>
              <a:gdLst/>
              <a:ahLst/>
              <a:cxnLst/>
              <a:rect l="l" t="t" r="r" b="b"/>
              <a:pathLst>
                <a:path w="4627245" h="6858000">
                  <a:moveTo>
                    <a:pt x="462686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6864" y="6858000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1224" y="2837688"/>
              <a:ext cx="1804415" cy="17571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292" y="1960789"/>
            <a:ext cx="2576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2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6939" y="4465397"/>
            <a:ext cx="44373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3E3E3E"/>
                </a:solidFill>
                <a:latin typeface="Verdana"/>
                <a:cs typeface="Verdana"/>
              </a:rPr>
              <a:t>Drawing,</a:t>
            </a:r>
            <a:r>
              <a:rPr sz="26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3E3E3E"/>
                </a:solidFill>
                <a:latin typeface="Verdana"/>
                <a:cs typeface="Verdana"/>
              </a:rPr>
              <a:t>Shapes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3E3E3E"/>
                </a:solidFill>
                <a:latin typeface="Verdana"/>
                <a:cs typeface="Verdana"/>
              </a:rPr>
              <a:t>More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08519" y="1988820"/>
            <a:ext cx="2196465" cy="2194560"/>
            <a:chOff x="7208519" y="1988820"/>
            <a:chExt cx="2196465" cy="21945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8364" y="2643938"/>
              <a:ext cx="1375800" cy="8843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46619" y="2026920"/>
              <a:ext cx="2120265" cy="2118360"/>
            </a:xfrm>
            <a:custGeom>
              <a:avLst/>
              <a:gdLst/>
              <a:ahLst/>
              <a:cxnLst/>
              <a:rect l="l" t="t" r="r" b="b"/>
              <a:pathLst>
                <a:path w="2120265" h="2118360">
                  <a:moveTo>
                    <a:pt x="0" y="1059179"/>
                  </a:moveTo>
                  <a:lnTo>
                    <a:pt x="1090" y="1010696"/>
                  </a:lnTo>
                  <a:lnTo>
                    <a:pt x="4331" y="962772"/>
                  </a:lnTo>
                  <a:lnTo>
                    <a:pt x="9675" y="915454"/>
                  </a:lnTo>
                  <a:lnTo>
                    <a:pt x="17076" y="868789"/>
                  </a:lnTo>
                  <a:lnTo>
                    <a:pt x="26487" y="822824"/>
                  </a:lnTo>
                  <a:lnTo>
                    <a:pt x="37861" y="777606"/>
                  </a:lnTo>
                  <a:lnTo>
                    <a:pt x="51152" y="733180"/>
                  </a:lnTo>
                  <a:lnTo>
                    <a:pt x="66312" y="689595"/>
                  </a:lnTo>
                  <a:lnTo>
                    <a:pt x="83294" y="646896"/>
                  </a:lnTo>
                  <a:lnTo>
                    <a:pt x="102053" y="605131"/>
                  </a:lnTo>
                  <a:lnTo>
                    <a:pt x="122541" y="564346"/>
                  </a:lnTo>
                  <a:lnTo>
                    <a:pt x="144712" y="524589"/>
                  </a:lnTo>
                  <a:lnTo>
                    <a:pt x="168518" y="485904"/>
                  </a:lnTo>
                  <a:lnTo>
                    <a:pt x="193913" y="448340"/>
                  </a:lnTo>
                  <a:lnTo>
                    <a:pt x="220851" y="411944"/>
                  </a:lnTo>
                  <a:lnTo>
                    <a:pt x="249283" y="376761"/>
                  </a:lnTo>
                  <a:lnTo>
                    <a:pt x="279165" y="342839"/>
                  </a:lnTo>
                  <a:lnTo>
                    <a:pt x="310448" y="310224"/>
                  </a:lnTo>
                  <a:lnTo>
                    <a:pt x="343086" y="278963"/>
                  </a:lnTo>
                  <a:lnTo>
                    <a:pt x="377033" y="249103"/>
                  </a:lnTo>
                  <a:lnTo>
                    <a:pt x="412241" y="220691"/>
                  </a:lnTo>
                  <a:lnTo>
                    <a:pt x="448664" y="193773"/>
                  </a:lnTo>
                  <a:lnTo>
                    <a:pt x="486255" y="168396"/>
                  </a:lnTo>
                  <a:lnTo>
                    <a:pt x="524967" y="144607"/>
                  </a:lnTo>
                  <a:lnTo>
                    <a:pt x="564753" y="122453"/>
                  </a:lnTo>
                  <a:lnTo>
                    <a:pt x="605567" y="101980"/>
                  </a:lnTo>
                  <a:lnTo>
                    <a:pt x="647363" y="83234"/>
                  </a:lnTo>
                  <a:lnTo>
                    <a:pt x="690092" y="66264"/>
                  </a:lnTo>
                  <a:lnTo>
                    <a:pt x="733708" y="51115"/>
                  </a:lnTo>
                  <a:lnTo>
                    <a:pt x="778166" y="37834"/>
                  </a:lnTo>
                  <a:lnTo>
                    <a:pt x="823417" y="26468"/>
                  </a:lnTo>
                  <a:lnTo>
                    <a:pt x="869415" y="17064"/>
                  </a:lnTo>
                  <a:lnTo>
                    <a:pt x="916113" y="9668"/>
                  </a:lnTo>
                  <a:lnTo>
                    <a:pt x="963465" y="4328"/>
                  </a:lnTo>
                  <a:lnTo>
                    <a:pt x="1011423" y="1089"/>
                  </a:lnTo>
                  <a:lnTo>
                    <a:pt x="1059942" y="0"/>
                  </a:lnTo>
                  <a:lnTo>
                    <a:pt x="1108460" y="1089"/>
                  </a:lnTo>
                  <a:lnTo>
                    <a:pt x="1156418" y="4328"/>
                  </a:lnTo>
                  <a:lnTo>
                    <a:pt x="1203770" y="9668"/>
                  </a:lnTo>
                  <a:lnTo>
                    <a:pt x="1250468" y="17064"/>
                  </a:lnTo>
                  <a:lnTo>
                    <a:pt x="1296466" y="26468"/>
                  </a:lnTo>
                  <a:lnTo>
                    <a:pt x="1341717" y="37834"/>
                  </a:lnTo>
                  <a:lnTo>
                    <a:pt x="1386175" y="51115"/>
                  </a:lnTo>
                  <a:lnTo>
                    <a:pt x="1429791" y="66264"/>
                  </a:lnTo>
                  <a:lnTo>
                    <a:pt x="1472520" y="83234"/>
                  </a:lnTo>
                  <a:lnTo>
                    <a:pt x="1514316" y="101980"/>
                  </a:lnTo>
                  <a:lnTo>
                    <a:pt x="1555130" y="122453"/>
                  </a:lnTo>
                  <a:lnTo>
                    <a:pt x="1594916" y="144607"/>
                  </a:lnTo>
                  <a:lnTo>
                    <a:pt x="1633628" y="168396"/>
                  </a:lnTo>
                  <a:lnTo>
                    <a:pt x="1671219" y="193773"/>
                  </a:lnTo>
                  <a:lnTo>
                    <a:pt x="1707642" y="220691"/>
                  </a:lnTo>
                  <a:lnTo>
                    <a:pt x="1742850" y="249103"/>
                  </a:lnTo>
                  <a:lnTo>
                    <a:pt x="1776797" y="278963"/>
                  </a:lnTo>
                  <a:lnTo>
                    <a:pt x="1809435" y="310224"/>
                  </a:lnTo>
                  <a:lnTo>
                    <a:pt x="1840718" y="342839"/>
                  </a:lnTo>
                  <a:lnTo>
                    <a:pt x="1870600" y="376761"/>
                  </a:lnTo>
                  <a:lnTo>
                    <a:pt x="1899032" y="411944"/>
                  </a:lnTo>
                  <a:lnTo>
                    <a:pt x="1925970" y="448340"/>
                  </a:lnTo>
                  <a:lnTo>
                    <a:pt x="1951365" y="485904"/>
                  </a:lnTo>
                  <a:lnTo>
                    <a:pt x="1975171" y="524589"/>
                  </a:lnTo>
                  <a:lnTo>
                    <a:pt x="1997342" y="564346"/>
                  </a:lnTo>
                  <a:lnTo>
                    <a:pt x="2017830" y="605131"/>
                  </a:lnTo>
                  <a:lnTo>
                    <a:pt x="2036589" y="646896"/>
                  </a:lnTo>
                  <a:lnTo>
                    <a:pt x="2053571" y="689595"/>
                  </a:lnTo>
                  <a:lnTo>
                    <a:pt x="2068731" y="733180"/>
                  </a:lnTo>
                  <a:lnTo>
                    <a:pt x="2082022" y="777606"/>
                  </a:lnTo>
                  <a:lnTo>
                    <a:pt x="2093396" y="822824"/>
                  </a:lnTo>
                  <a:lnTo>
                    <a:pt x="2102807" y="868789"/>
                  </a:lnTo>
                  <a:lnTo>
                    <a:pt x="2110208" y="915454"/>
                  </a:lnTo>
                  <a:lnTo>
                    <a:pt x="2115552" y="962772"/>
                  </a:lnTo>
                  <a:lnTo>
                    <a:pt x="2118793" y="1010696"/>
                  </a:lnTo>
                  <a:lnTo>
                    <a:pt x="2119884" y="1059179"/>
                  </a:lnTo>
                  <a:lnTo>
                    <a:pt x="2118793" y="1107663"/>
                  </a:lnTo>
                  <a:lnTo>
                    <a:pt x="2115552" y="1155587"/>
                  </a:lnTo>
                  <a:lnTo>
                    <a:pt x="2110208" y="1202905"/>
                  </a:lnTo>
                  <a:lnTo>
                    <a:pt x="2102807" y="1249570"/>
                  </a:lnTo>
                  <a:lnTo>
                    <a:pt x="2093396" y="1295535"/>
                  </a:lnTo>
                  <a:lnTo>
                    <a:pt x="2082022" y="1340753"/>
                  </a:lnTo>
                  <a:lnTo>
                    <a:pt x="2068731" y="1385179"/>
                  </a:lnTo>
                  <a:lnTo>
                    <a:pt x="2053571" y="1428764"/>
                  </a:lnTo>
                  <a:lnTo>
                    <a:pt x="2036589" y="1471463"/>
                  </a:lnTo>
                  <a:lnTo>
                    <a:pt x="2017830" y="1513228"/>
                  </a:lnTo>
                  <a:lnTo>
                    <a:pt x="1997342" y="1554013"/>
                  </a:lnTo>
                  <a:lnTo>
                    <a:pt x="1975171" y="1593770"/>
                  </a:lnTo>
                  <a:lnTo>
                    <a:pt x="1951365" y="1632455"/>
                  </a:lnTo>
                  <a:lnTo>
                    <a:pt x="1925970" y="1670019"/>
                  </a:lnTo>
                  <a:lnTo>
                    <a:pt x="1899032" y="1706415"/>
                  </a:lnTo>
                  <a:lnTo>
                    <a:pt x="1870600" y="1741598"/>
                  </a:lnTo>
                  <a:lnTo>
                    <a:pt x="1840718" y="1775520"/>
                  </a:lnTo>
                  <a:lnTo>
                    <a:pt x="1809435" y="1808135"/>
                  </a:lnTo>
                  <a:lnTo>
                    <a:pt x="1776797" y="1839396"/>
                  </a:lnTo>
                  <a:lnTo>
                    <a:pt x="1742850" y="1869256"/>
                  </a:lnTo>
                  <a:lnTo>
                    <a:pt x="1707642" y="1897668"/>
                  </a:lnTo>
                  <a:lnTo>
                    <a:pt x="1671219" y="1924586"/>
                  </a:lnTo>
                  <a:lnTo>
                    <a:pt x="1633628" y="1949963"/>
                  </a:lnTo>
                  <a:lnTo>
                    <a:pt x="1594916" y="1973752"/>
                  </a:lnTo>
                  <a:lnTo>
                    <a:pt x="1555130" y="1995906"/>
                  </a:lnTo>
                  <a:lnTo>
                    <a:pt x="1514316" y="2016379"/>
                  </a:lnTo>
                  <a:lnTo>
                    <a:pt x="1472520" y="2035125"/>
                  </a:lnTo>
                  <a:lnTo>
                    <a:pt x="1429791" y="2052095"/>
                  </a:lnTo>
                  <a:lnTo>
                    <a:pt x="1386175" y="2067244"/>
                  </a:lnTo>
                  <a:lnTo>
                    <a:pt x="1341717" y="2080525"/>
                  </a:lnTo>
                  <a:lnTo>
                    <a:pt x="1296466" y="2091891"/>
                  </a:lnTo>
                  <a:lnTo>
                    <a:pt x="1250468" y="2101295"/>
                  </a:lnTo>
                  <a:lnTo>
                    <a:pt x="1203770" y="2108691"/>
                  </a:lnTo>
                  <a:lnTo>
                    <a:pt x="1156418" y="2114031"/>
                  </a:lnTo>
                  <a:lnTo>
                    <a:pt x="1108460" y="2117270"/>
                  </a:lnTo>
                  <a:lnTo>
                    <a:pt x="1059942" y="2118360"/>
                  </a:lnTo>
                  <a:lnTo>
                    <a:pt x="1011423" y="2117270"/>
                  </a:lnTo>
                  <a:lnTo>
                    <a:pt x="963465" y="2114031"/>
                  </a:lnTo>
                  <a:lnTo>
                    <a:pt x="916113" y="2108691"/>
                  </a:lnTo>
                  <a:lnTo>
                    <a:pt x="869415" y="2101295"/>
                  </a:lnTo>
                  <a:lnTo>
                    <a:pt x="823417" y="2091891"/>
                  </a:lnTo>
                  <a:lnTo>
                    <a:pt x="778166" y="2080525"/>
                  </a:lnTo>
                  <a:lnTo>
                    <a:pt x="733708" y="2067244"/>
                  </a:lnTo>
                  <a:lnTo>
                    <a:pt x="690092" y="2052095"/>
                  </a:lnTo>
                  <a:lnTo>
                    <a:pt x="647363" y="2035125"/>
                  </a:lnTo>
                  <a:lnTo>
                    <a:pt x="605567" y="2016379"/>
                  </a:lnTo>
                  <a:lnTo>
                    <a:pt x="564753" y="1995906"/>
                  </a:lnTo>
                  <a:lnTo>
                    <a:pt x="524967" y="1973752"/>
                  </a:lnTo>
                  <a:lnTo>
                    <a:pt x="486255" y="1949963"/>
                  </a:lnTo>
                  <a:lnTo>
                    <a:pt x="448664" y="1924586"/>
                  </a:lnTo>
                  <a:lnTo>
                    <a:pt x="412241" y="1897668"/>
                  </a:lnTo>
                  <a:lnTo>
                    <a:pt x="377033" y="1869256"/>
                  </a:lnTo>
                  <a:lnTo>
                    <a:pt x="343086" y="1839396"/>
                  </a:lnTo>
                  <a:lnTo>
                    <a:pt x="310448" y="1808135"/>
                  </a:lnTo>
                  <a:lnTo>
                    <a:pt x="279165" y="1775520"/>
                  </a:lnTo>
                  <a:lnTo>
                    <a:pt x="249283" y="1741598"/>
                  </a:lnTo>
                  <a:lnTo>
                    <a:pt x="220851" y="1706415"/>
                  </a:lnTo>
                  <a:lnTo>
                    <a:pt x="193913" y="1670019"/>
                  </a:lnTo>
                  <a:lnTo>
                    <a:pt x="168518" y="1632455"/>
                  </a:lnTo>
                  <a:lnTo>
                    <a:pt x="144712" y="1593770"/>
                  </a:lnTo>
                  <a:lnTo>
                    <a:pt x="122541" y="1554013"/>
                  </a:lnTo>
                  <a:lnTo>
                    <a:pt x="102053" y="1513228"/>
                  </a:lnTo>
                  <a:lnTo>
                    <a:pt x="83294" y="1471463"/>
                  </a:lnTo>
                  <a:lnTo>
                    <a:pt x="66312" y="1428764"/>
                  </a:lnTo>
                  <a:lnTo>
                    <a:pt x="51152" y="1385179"/>
                  </a:lnTo>
                  <a:lnTo>
                    <a:pt x="37861" y="1340753"/>
                  </a:lnTo>
                  <a:lnTo>
                    <a:pt x="26487" y="1295535"/>
                  </a:lnTo>
                  <a:lnTo>
                    <a:pt x="17076" y="1249570"/>
                  </a:lnTo>
                  <a:lnTo>
                    <a:pt x="9675" y="1202905"/>
                  </a:lnTo>
                  <a:lnTo>
                    <a:pt x="4331" y="1155587"/>
                  </a:lnTo>
                  <a:lnTo>
                    <a:pt x="1090" y="1107663"/>
                  </a:lnTo>
                  <a:lnTo>
                    <a:pt x="0" y="1059179"/>
                  </a:lnTo>
                  <a:close/>
                </a:path>
              </a:pathLst>
            </a:custGeom>
            <a:ln w="76200">
              <a:solidFill>
                <a:srgbClr val="A02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115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Music &amp; Video (Without Plugins)</vt:lpstr>
      <vt:lpstr>What is HTML5 Media?</vt:lpstr>
      <vt:lpstr>Native Audio Support</vt:lpstr>
      <vt:lpstr>Native Video Support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Stephen Samuels</cp:lastModifiedBy>
  <cp:revision>10</cp:revision>
  <dcterms:created xsi:type="dcterms:W3CDTF">2021-06-24T06:36:23Z</dcterms:created>
  <dcterms:modified xsi:type="dcterms:W3CDTF">2021-06-24T08:02:48Z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2021-06-24T00:00:00Z</vt:filetime>
  </property>
</Properties>
</file>