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58" r:id="rId5"/>
    <p:sldId id="262" r:id="rId6"/>
    <p:sldId id="261" r:id="rId7"/>
    <p:sldId id="263" r:id="rId8"/>
    <p:sldId id="264" r:id="rId9"/>
    <p:sldId id="268" r:id="rId10"/>
    <p:sldId id="265" r:id="rId11"/>
    <p:sldId id="266" r:id="rId12"/>
    <p:sldId id="267" r:id="rId13"/>
  </p:sldIdLst>
  <p:sldSz cx="20104100" cy="11309350"/>
  <p:notesSz cx="20104100" cy="1130935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911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1777" cy="5674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48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1387671" y="0"/>
            <a:ext cx="8711777" cy="5674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485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741920"/>
            <a:ext cx="8711777" cy="567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48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1387671" y="10741920"/>
            <a:ext cx="8711777" cy="567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485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1777" cy="5674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671" y="0"/>
            <a:ext cx="8711777" cy="5674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245" y="1413669"/>
            <a:ext cx="6785610" cy="3816906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10410" y="5442625"/>
            <a:ext cx="16083280" cy="445305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1920"/>
            <a:ext cx="8711777" cy="567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671" y="10741920"/>
            <a:ext cx="8711777" cy="567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0317835" y="1200190"/>
            <a:ext cx="173355" cy="1353185"/>
          </a:xfrm>
          <a:custGeom>
            <a:avLst/>
            <a:gdLst/>
            <a:ahLst/>
            <a:cxnLst/>
            <a:rect l="l" t="t" r="r" b="b"/>
            <a:pathLst>
              <a:path w="173354" h="1353185">
                <a:moveTo>
                  <a:pt x="172971" y="0"/>
                </a:moveTo>
                <a:lnTo>
                  <a:pt x="0" y="0"/>
                </a:lnTo>
                <a:lnTo>
                  <a:pt x="0" y="1353023"/>
                </a:lnTo>
                <a:lnTo>
                  <a:pt x="172971" y="1353023"/>
                </a:lnTo>
                <a:lnTo>
                  <a:pt x="172971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0490811" y="1200190"/>
            <a:ext cx="9613900" cy="1353185"/>
          </a:xfrm>
          <a:custGeom>
            <a:avLst/>
            <a:gdLst/>
            <a:ahLst/>
            <a:cxnLst/>
            <a:rect l="l" t="t" r="r" b="b"/>
            <a:pathLst>
              <a:path w="9613900" h="1353185">
                <a:moveTo>
                  <a:pt x="9613292" y="0"/>
                </a:moveTo>
                <a:lnTo>
                  <a:pt x="0" y="0"/>
                </a:lnTo>
                <a:lnTo>
                  <a:pt x="0" y="1353023"/>
                </a:lnTo>
                <a:lnTo>
                  <a:pt x="9613292" y="1353023"/>
                </a:lnTo>
                <a:lnTo>
                  <a:pt x="9613292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7710" y="2759990"/>
            <a:ext cx="3644900" cy="628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76565" y="3388243"/>
            <a:ext cx="15177135" cy="57219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://xmlns.jcp.org/xml/ns/persistence/persistence_2_1.xsd" TargetMode="External"/><Relationship Id="rId2" Type="http://schemas.openxmlformats.org/officeDocument/2006/relationships/hyperlink" Target="http://www.w3.org/2001/XMLSchema-instance" TargetMode="External"/><Relationship Id="rId1" Type="http://schemas.openxmlformats.org/officeDocument/2006/relationships/hyperlink" Target="http://xmlns.jcp.org/xml/ns/persistenc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mailto:bobthebuilder@pluralsight.com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64362" y="4916522"/>
            <a:ext cx="17775375" cy="628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52424" y="2316801"/>
            <a:ext cx="15941675" cy="2146300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L="12700" marR="5080">
              <a:lnSpc>
                <a:spcPts val="7790"/>
              </a:lnSpc>
              <a:spcBef>
                <a:spcPts val="1285"/>
              </a:spcBef>
            </a:pPr>
            <a:r>
              <a:rPr sz="7400" spc="6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7400" spc="9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7400" spc="-30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7400" spc="-7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7400" spc="-27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7400" spc="1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7400" spc="-30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7400" spc="-5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7400" spc="-3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7400" spc="-1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7400" spc="-27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7400" spc="1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7400" spc="-114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7400" spc="-7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7400" spc="1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7400" spc="1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7400" spc="-7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7400" spc="-5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7400" spc="1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7400" spc="-3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7400" spc="-27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7400" spc="-30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7400" spc="3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7400" spc="-7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7400" spc="-3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7400" spc="-30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7400" spc="3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7400" spc="-7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7400" spc="5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7400" spc="-2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7400" spc="8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7400" spc="-7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7400" spc="-1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7400" spc="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7400" spc="-13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  </a:t>
            </a:r>
            <a:r>
              <a:rPr sz="7400" spc="-1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development</a:t>
            </a:r>
            <a:endParaRPr sz="7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7688" y="6340484"/>
            <a:ext cx="18664555" cy="6985"/>
          </a:xfrm>
          <a:custGeom>
            <a:avLst/>
            <a:gdLst/>
            <a:ahLst/>
            <a:cxnLst/>
            <a:rect l="l" t="t" r="r" b="b"/>
            <a:pathLst>
              <a:path w="18664555" h="6985">
                <a:moveTo>
                  <a:pt x="18664217" y="0"/>
                </a:moveTo>
                <a:lnTo>
                  <a:pt x="0" y="6789"/>
                </a:lnTo>
              </a:path>
            </a:pathLst>
          </a:custGeom>
          <a:ln w="31412">
            <a:solidFill>
              <a:srgbClr val="E5E5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7710" y="2759990"/>
            <a:ext cx="1118552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logging.level.org.hibernate.SQL=debug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076565" y="4016496"/>
            <a:ext cx="14272260" cy="50933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105"/>
              </a:spcBef>
            </a:pPr>
            <a:r>
              <a:rPr sz="3950" dirty="0">
                <a:latin typeface="Courier New" panose="02070309020205020404"/>
                <a:cs typeface="Courier New" panose="02070309020205020404"/>
              </a:rPr>
              <a:t>spring.jpa.show-sql=true</a:t>
            </a:r>
            <a:endParaRPr sz="395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4550">
              <a:latin typeface="Courier New" panose="02070309020205020404"/>
              <a:cs typeface="Courier New" panose="02070309020205020404"/>
            </a:endParaRPr>
          </a:p>
          <a:p>
            <a:pPr marL="83820">
              <a:lnSpc>
                <a:spcPct val="100000"/>
              </a:lnSpc>
            </a:pPr>
            <a:r>
              <a:rPr sz="3950" dirty="0">
                <a:latin typeface="Courier New" panose="02070309020205020404"/>
                <a:cs typeface="Courier New" panose="02070309020205020404"/>
              </a:rPr>
              <a:t>spring.jpa.properties.hibernate.format_sql=true</a:t>
            </a:r>
            <a:endParaRPr sz="395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7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59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Tips</a:t>
            </a:r>
            <a:r>
              <a:rPr sz="5900" spc="-3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5900" spc="-3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Tricks</a:t>
            </a:r>
            <a:endParaRPr sz="5900">
              <a:latin typeface="Verdana" panose="020B0604030504040204"/>
              <a:cs typeface="Verdana" panose="020B0604030504040204"/>
            </a:endParaRPr>
          </a:p>
          <a:p>
            <a:pPr marL="48895">
              <a:lnSpc>
                <a:spcPct val="100000"/>
              </a:lnSpc>
              <a:spcBef>
                <a:spcPts val="1135"/>
              </a:spcBef>
            </a:pPr>
            <a:r>
              <a:rPr sz="3100" spc="170" dirty="0">
                <a:latin typeface="Verdana" panose="020B0604030504040204"/>
                <a:cs typeface="Verdana" panose="020B0604030504040204"/>
              </a:rPr>
              <a:t>Log</a:t>
            </a:r>
            <a:r>
              <a:rPr sz="31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30" dirty="0">
                <a:latin typeface="Verdana" panose="020B0604030504040204"/>
                <a:cs typeface="Verdana" panose="020B0604030504040204"/>
              </a:rPr>
              <a:t>Level</a:t>
            </a:r>
            <a:endParaRPr sz="3100">
              <a:latin typeface="Verdana" panose="020B0604030504040204"/>
              <a:cs typeface="Verdana" panose="020B0604030504040204"/>
            </a:endParaRPr>
          </a:p>
          <a:p>
            <a:pPr marL="48895">
              <a:lnSpc>
                <a:spcPct val="100000"/>
              </a:lnSpc>
              <a:spcBef>
                <a:spcPts val="3040"/>
              </a:spcBef>
            </a:pPr>
            <a:r>
              <a:rPr sz="3100" spc="30" dirty="0">
                <a:latin typeface="Verdana" panose="020B0604030504040204"/>
                <a:cs typeface="Verdana" panose="020B0604030504040204"/>
              </a:rPr>
              <a:t>Show</a:t>
            </a:r>
            <a:r>
              <a:rPr sz="31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35" dirty="0">
                <a:latin typeface="Verdana" panose="020B0604030504040204"/>
                <a:cs typeface="Verdana" panose="020B0604030504040204"/>
              </a:rPr>
              <a:t>Queries</a:t>
            </a:r>
            <a:endParaRPr sz="3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7643746" cy="113085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25854" y="3295699"/>
            <a:ext cx="3582035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5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56156" y="2339060"/>
            <a:ext cx="3790315" cy="4604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10" dirty="0">
                <a:latin typeface="Verdana" panose="020B0604030504040204"/>
                <a:cs typeface="Verdana" panose="020B0604030504040204"/>
              </a:rPr>
              <a:t>Database</a:t>
            </a:r>
            <a:endParaRPr sz="3950">
              <a:latin typeface="Verdana" panose="020B0604030504040204"/>
              <a:cs typeface="Verdana" panose="020B0604030504040204"/>
            </a:endParaRPr>
          </a:p>
          <a:p>
            <a:pPr marL="12700" marR="601980">
              <a:lnSpc>
                <a:spcPct val="164000"/>
              </a:lnSpc>
            </a:pPr>
            <a:r>
              <a:rPr sz="3950" spc="-137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95" dirty="0">
                <a:latin typeface="Verdana" panose="020B0604030504040204"/>
                <a:cs typeface="Verdana" panose="020B0604030504040204"/>
              </a:rPr>
              <a:t>Legacy </a:t>
            </a:r>
            <a:r>
              <a:rPr sz="3950" spc="100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185" dirty="0">
                <a:latin typeface="Verdana" panose="020B0604030504040204"/>
                <a:cs typeface="Verdana" panose="020B0604030504040204"/>
              </a:rPr>
              <a:t>Added </a:t>
            </a:r>
            <a:r>
              <a:rPr sz="3950" spc="55" dirty="0">
                <a:latin typeface="Verdana" panose="020B0604030504040204"/>
                <a:cs typeface="Verdana" panose="020B0604030504040204"/>
              </a:rPr>
              <a:t>Jars </a:t>
            </a:r>
            <a:r>
              <a:rPr sz="3950" spc="60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-155" dirty="0">
                <a:latin typeface="Verdana" panose="020B0604030504040204"/>
                <a:cs typeface="Verdana" panose="020B0604030504040204"/>
              </a:rPr>
              <a:t>T</a:t>
            </a:r>
            <a:r>
              <a:rPr sz="3950" spc="-155" dirty="0">
                <a:latin typeface="Verdana" panose="020B0604030504040204"/>
                <a:cs typeface="Verdana" panose="020B0604030504040204"/>
              </a:rPr>
              <a:t>r</a:t>
            </a:r>
            <a:r>
              <a:rPr sz="3950" spc="15" dirty="0">
                <a:latin typeface="Verdana" panose="020B0604030504040204"/>
                <a:cs typeface="Verdana" panose="020B0604030504040204"/>
              </a:rPr>
              <a:t>ansactions</a:t>
            </a:r>
            <a:endParaRPr sz="39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3010"/>
              </a:spcBef>
            </a:pPr>
            <a:r>
              <a:rPr sz="3950" spc="50" dirty="0">
                <a:latin typeface="Verdana" panose="020B0604030504040204"/>
                <a:cs typeface="Verdana" panose="020B0604030504040204"/>
              </a:rPr>
              <a:t>Tips</a:t>
            </a:r>
            <a:r>
              <a:rPr sz="3950" spc="-240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30" dirty="0">
                <a:latin typeface="Verdana" panose="020B0604030504040204"/>
                <a:cs typeface="Verdana" panose="020B0604030504040204"/>
              </a:rPr>
              <a:t>and</a:t>
            </a:r>
            <a:r>
              <a:rPr sz="395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-15" dirty="0">
                <a:latin typeface="Verdana" panose="020B0604030504040204"/>
                <a:cs typeface="Verdana" panose="020B0604030504040204"/>
              </a:rPr>
              <a:t>Tricks</a:t>
            </a:r>
            <a:endParaRPr sz="3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06710" y="1599089"/>
            <a:ext cx="2626995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950" spc="40" dirty="0">
                <a:latin typeface="Verdana" panose="020B0604030504040204"/>
                <a:cs typeface="Verdana" panose="020B0604030504040204"/>
              </a:rPr>
              <a:t>Configuration</a:t>
            </a:r>
            <a:endParaRPr sz="2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59978" y="2122477"/>
            <a:ext cx="0" cy="8459470"/>
          </a:xfrm>
          <a:custGeom>
            <a:avLst/>
            <a:gdLst/>
            <a:ahLst/>
            <a:cxnLst/>
            <a:rect l="l" t="t" r="r" b="b"/>
            <a:pathLst>
              <a:path h="8459470">
                <a:moveTo>
                  <a:pt x="0" y="0"/>
                </a:moveTo>
                <a:lnTo>
                  <a:pt x="0" y="8459099"/>
                </a:lnTo>
              </a:path>
            </a:pathLst>
          </a:custGeom>
          <a:ln w="31412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052063" y="5100070"/>
            <a:ext cx="3523615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59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59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tabase</a:t>
            </a:r>
            <a:endParaRPr sz="5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544381" y="3323324"/>
            <a:ext cx="6229985" cy="2597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70" dirty="0">
                <a:latin typeface="Verdana" panose="020B0604030504040204"/>
                <a:cs typeface="Verdana" panose="020B0604030504040204"/>
              </a:rPr>
              <a:t>JPA</a:t>
            </a:r>
            <a:r>
              <a:rPr spc="-229" dirty="0">
                <a:latin typeface="Verdana" panose="020B0604030504040204"/>
                <a:cs typeface="Verdana" panose="020B0604030504040204"/>
              </a:rPr>
              <a:t> </a:t>
            </a:r>
            <a:r>
              <a:rPr spc="75" dirty="0">
                <a:latin typeface="Verdana" panose="020B0604030504040204"/>
                <a:cs typeface="Verdana" panose="020B0604030504040204"/>
              </a:rPr>
              <a:t>Abstraction</a:t>
            </a:r>
            <a:r>
              <a:rPr spc="-225" dirty="0">
                <a:latin typeface="Verdana" panose="020B0604030504040204"/>
                <a:cs typeface="Verdana" panose="020B0604030504040204"/>
              </a:rPr>
              <a:t> </a:t>
            </a:r>
            <a:r>
              <a:rPr dirty="0">
                <a:latin typeface="Verdana" panose="020B0604030504040204"/>
                <a:cs typeface="Verdana" panose="020B0604030504040204"/>
              </a:rPr>
              <a:t>Layer</a:t>
            </a:r>
            <a:endParaRPr dirty="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4000"/>
              </a:lnSpc>
            </a:pPr>
            <a:r>
              <a:rPr spc="110" dirty="0">
                <a:latin typeface="Verdana" panose="020B0604030504040204"/>
                <a:cs typeface="Verdana" panose="020B0604030504040204"/>
              </a:rPr>
              <a:t>Any</a:t>
            </a:r>
            <a:r>
              <a:rPr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pc="35" dirty="0">
                <a:latin typeface="Verdana" panose="020B0604030504040204"/>
                <a:cs typeface="Verdana" panose="020B0604030504040204"/>
              </a:rPr>
              <a:t>Relational</a:t>
            </a:r>
            <a:r>
              <a:rPr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pc="10" dirty="0">
                <a:latin typeface="Verdana" panose="020B0604030504040204"/>
                <a:cs typeface="Verdana" panose="020B0604030504040204"/>
              </a:rPr>
              <a:t>Database </a:t>
            </a:r>
            <a:r>
              <a:rPr spc="-1375" dirty="0">
                <a:latin typeface="Verdana" panose="020B0604030504040204"/>
                <a:cs typeface="Verdana" panose="020B0604030504040204"/>
              </a:rPr>
              <a:t> </a:t>
            </a:r>
            <a:r>
              <a:rPr spc="55" dirty="0">
                <a:latin typeface="Verdana" panose="020B0604030504040204"/>
                <a:cs typeface="Verdana" panose="020B0604030504040204"/>
              </a:rPr>
              <a:t>Dialect</a:t>
            </a:r>
            <a:endParaRPr spc="55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44560" y="6276340"/>
            <a:ext cx="5461635" cy="16148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950" spc="90" dirty="0">
                <a:latin typeface="Verdana" panose="020B0604030504040204"/>
                <a:cs typeface="Verdana" panose="020B0604030504040204"/>
              </a:rPr>
              <a:t>Postgre</a:t>
            </a:r>
            <a:r>
              <a:rPr sz="3950" spc="90" dirty="0">
                <a:latin typeface="Verdana" panose="020B0604030504040204"/>
                <a:cs typeface="Verdana" panose="020B0604030504040204"/>
              </a:rPr>
              <a:t>SQL</a:t>
            </a:r>
            <a:endParaRPr sz="39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3010"/>
              </a:spcBef>
            </a:pPr>
            <a:endParaRPr sz="3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78662" y="320671"/>
            <a:ext cx="5747385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persistence.xml</a:t>
            </a:r>
            <a:endParaRPr sz="5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15" y="1234986"/>
            <a:ext cx="16878300" cy="442341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3450" dirty="0">
                <a:latin typeface="Courier New" panose="02070309020205020404"/>
                <a:cs typeface="Courier New" panose="02070309020205020404"/>
              </a:rPr>
              <a:t>&lt;?xml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dirty="0">
                <a:latin typeface="Courier New" panose="02070309020205020404"/>
                <a:cs typeface="Courier New" panose="02070309020205020404"/>
              </a:rPr>
              <a:t>version="1.0"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 encoding="UTF-8"?&gt;</a:t>
            </a:r>
            <a:endParaRPr sz="3450">
              <a:latin typeface="Courier New" panose="02070309020205020404"/>
              <a:cs typeface="Courier New" panose="02070309020205020404"/>
            </a:endParaRPr>
          </a:p>
          <a:p>
            <a:pPr marL="1068070" marR="3399790" indent="-1056005">
              <a:lnSpc>
                <a:spcPct val="120000"/>
              </a:lnSpc>
            </a:pPr>
            <a:r>
              <a:rPr sz="3450" dirty="0">
                <a:latin typeface="Courier New" panose="02070309020205020404"/>
                <a:cs typeface="Courier New" panose="02070309020205020404"/>
              </a:rPr>
              <a:t>&lt;persistence 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version="2.1" </a:t>
            </a:r>
            <a:r>
              <a:rPr sz="345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dirty="0">
                <a:latin typeface="Courier New" panose="02070309020205020404"/>
                <a:cs typeface="Courier New" panose="02070309020205020404"/>
                <a:hlinkClick r:id="rId1"/>
              </a:rPr>
              <a:t>xmlns="http://xmlns.jcp.org/xml/ns/persistence"</a:t>
            </a:r>
            <a:endParaRPr sz="3450">
              <a:latin typeface="Courier New" panose="02070309020205020404"/>
              <a:cs typeface="Courier New" panose="02070309020205020404"/>
            </a:endParaRPr>
          </a:p>
          <a:p>
            <a:pPr marL="1068070" marR="233680" indent="-302260">
              <a:lnSpc>
                <a:spcPct val="120000"/>
              </a:lnSpc>
            </a:pPr>
            <a:r>
              <a:rPr sz="3450" spc="5" dirty="0">
                <a:latin typeface="Courier New" panose="02070309020205020404"/>
                <a:cs typeface="Courier New" panose="02070309020205020404"/>
                <a:hlinkClick r:id="rId2"/>
              </a:rPr>
              <a:t>xmlns:xsi="http://www.w3.org/2001/XMLSchema-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instance" </a:t>
            </a:r>
            <a:r>
              <a:rPr sz="345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dirty="0">
                <a:latin typeface="Courier New" panose="02070309020205020404"/>
                <a:cs typeface="Courier New" panose="02070309020205020404"/>
                <a:hlinkClick r:id="rId1"/>
              </a:rPr>
              <a:t>xsi:schemaLocation="http://xmlns.jcp.org/xml/ns/persistence</a:t>
            </a:r>
            <a:endParaRPr sz="3450">
              <a:latin typeface="Courier New" panose="02070309020205020404"/>
              <a:cs typeface="Courier New" panose="02070309020205020404"/>
            </a:endParaRPr>
          </a:p>
          <a:p>
            <a:pPr marL="766445">
              <a:lnSpc>
                <a:spcPct val="100000"/>
              </a:lnSpc>
              <a:spcBef>
                <a:spcPts val="805"/>
              </a:spcBef>
            </a:pPr>
            <a:r>
              <a:rPr sz="3450" spc="5" dirty="0">
                <a:latin typeface="Courier New" panose="02070309020205020404"/>
                <a:cs typeface="Courier New" panose="02070309020205020404"/>
                <a:hlinkClick r:id="rId3"/>
              </a:rPr>
              <a:t>http://xmlns.jcp.org/xml/ns/persistence/persistence_2_1.xsd"&gt;</a:t>
            </a:r>
            <a:endParaRPr sz="34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3450" spc="5" dirty="0">
                <a:latin typeface="Courier New" panose="02070309020205020404"/>
                <a:cs typeface="Courier New" panose="02070309020205020404"/>
              </a:rPr>
              <a:t>//…</a:t>
            </a:r>
            <a:endParaRPr sz="345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6" name="object 4"/>
          <p:cNvSpPr txBox="1"/>
          <p:nvPr/>
        </p:nvSpPr>
        <p:spPr>
          <a:xfrm>
            <a:off x="374650" y="5807075"/>
            <a:ext cx="19972020" cy="573659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3450" dirty="0">
                <a:latin typeface="Courier New" panose="02070309020205020404"/>
                <a:cs typeface="Courier New" panose="02070309020205020404"/>
              </a:rPr>
              <a:t>&lt;?xml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dirty="0">
                <a:latin typeface="Courier New" panose="02070309020205020404"/>
                <a:cs typeface="Courier New" panose="02070309020205020404"/>
              </a:rPr>
              <a:t>version="1.0"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 encoding="UTF-8"?&gt;</a:t>
            </a:r>
            <a:endParaRPr sz="3450">
              <a:latin typeface="Courier New" panose="02070309020205020404"/>
              <a:cs typeface="Courier New" panose="02070309020205020404"/>
            </a:endParaRPr>
          </a:p>
          <a:p>
            <a:pPr marL="1068070" marR="3399790" indent="-1056005">
              <a:lnSpc>
                <a:spcPct val="120000"/>
              </a:lnSpc>
            </a:pPr>
            <a:r>
              <a:rPr sz="3450" dirty="0">
                <a:latin typeface="Courier New" panose="02070309020205020404"/>
                <a:cs typeface="Courier New" panose="02070309020205020404"/>
              </a:rPr>
              <a:t>&lt;persistence 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version="2.1" </a:t>
            </a:r>
            <a:r>
              <a:rPr sz="345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dirty="0">
                <a:latin typeface="Courier New" panose="02070309020205020404"/>
                <a:cs typeface="Courier New" panose="02070309020205020404"/>
                <a:hlinkClick r:id="rId1"/>
              </a:rPr>
              <a:t>xmlns="https://jakarta.ee/xml/ns/persistence" xmlns:xsi="http://www.w3.org/2001/XMLSchema-instance" version="3.0" xsi:schemalocation="https://jakarta.ee/xml/ns/persiste</a:t>
            </a:r>
            <a:r>
              <a:rPr lang="en-US" sz="3450" dirty="0">
                <a:latin typeface="Courier New" panose="02070309020205020404"/>
                <a:cs typeface="Courier New" panose="02070309020205020404"/>
                <a:hlinkClick r:id="rId1"/>
              </a:rPr>
              <a:t>c</a:t>
            </a:r>
            <a:r>
              <a:rPr sz="3450" dirty="0">
                <a:latin typeface="Courier New" panose="02070309020205020404"/>
                <a:cs typeface="Courier New" panose="02070309020205020404"/>
                <a:hlinkClick r:id="rId1"/>
              </a:rPr>
              <a:t>e https://jakarta.ee/xml/ns/persistence/persistence_3_0.xsd"</a:t>
            </a:r>
            <a:r>
              <a:rPr sz="3450" spc="5" dirty="0">
                <a:latin typeface="Courier New" panose="02070309020205020404"/>
                <a:cs typeface="Courier New" panose="02070309020205020404"/>
                <a:hlinkClick r:id="rId3"/>
              </a:rPr>
              <a:t>&gt;</a:t>
            </a:r>
            <a:endParaRPr sz="34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3450" spc="5" dirty="0">
                <a:latin typeface="Courier New" panose="02070309020205020404"/>
                <a:cs typeface="Courier New" panose="02070309020205020404"/>
              </a:rPr>
              <a:t>//…</a:t>
            </a:r>
            <a:endParaRPr sz="345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7688" y="6340484"/>
            <a:ext cx="18664555" cy="6985"/>
          </a:xfrm>
          <a:custGeom>
            <a:avLst/>
            <a:gdLst/>
            <a:ahLst/>
            <a:cxnLst/>
            <a:rect l="l" t="t" r="r" b="b"/>
            <a:pathLst>
              <a:path w="18664555" h="6985">
                <a:moveTo>
                  <a:pt x="18664217" y="0"/>
                </a:moveTo>
                <a:lnTo>
                  <a:pt x="0" y="6789"/>
                </a:lnTo>
              </a:path>
            </a:pathLst>
          </a:custGeom>
          <a:ln w="31412">
            <a:solidFill>
              <a:srgbClr val="E5E5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&lt;dependency&gt;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076565" y="3388243"/>
            <a:ext cx="17590770" cy="5721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91310">
              <a:lnSpc>
                <a:spcPct val="100000"/>
              </a:lnSpc>
              <a:spcBef>
                <a:spcPts val="105"/>
              </a:spcBef>
            </a:pPr>
            <a:r>
              <a:rPr sz="3950" spc="-5" dirty="0">
                <a:latin typeface="Courier New" panose="02070309020205020404"/>
                <a:cs typeface="Courier New" panose="02070309020205020404"/>
              </a:rPr>
              <a:t>&lt;groupId&gt;org.springframework.boot&lt;/groupId&gt;</a:t>
            </a:r>
            <a:endParaRPr sz="3950">
              <a:latin typeface="Courier New" panose="02070309020205020404"/>
              <a:cs typeface="Courier New" panose="02070309020205020404"/>
            </a:endParaRPr>
          </a:p>
          <a:p>
            <a:pPr marL="1591310">
              <a:lnSpc>
                <a:spcPct val="100000"/>
              </a:lnSpc>
              <a:spcBef>
                <a:spcPts val="210"/>
              </a:spcBef>
            </a:pPr>
            <a:r>
              <a:rPr sz="3950" dirty="0">
                <a:latin typeface="Courier New" panose="02070309020205020404"/>
                <a:cs typeface="Courier New" panose="02070309020205020404"/>
              </a:rPr>
              <a:t>&lt;artifactId&gt;spring-boot-starter-data-jpa&lt;/artifactId&gt;</a:t>
            </a:r>
            <a:endParaRPr sz="3950">
              <a:latin typeface="Courier New" panose="02070309020205020404"/>
              <a:cs typeface="Courier New" panose="02070309020205020404"/>
            </a:endParaRPr>
          </a:p>
          <a:p>
            <a:pPr marL="83820">
              <a:lnSpc>
                <a:spcPct val="100000"/>
              </a:lnSpc>
              <a:spcBef>
                <a:spcPts val="205"/>
              </a:spcBef>
            </a:pPr>
            <a:r>
              <a:rPr sz="3950" dirty="0">
                <a:latin typeface="Courier New" panose="02070309020205020404"/>
                <a:cs typeface="Courier New" panose="02070309020205020404"/>
              </a:rPr>
              <a:t>&lt;/dependency&gt;</a:t>
            </a:r>
            <a:endParaRPr sz="395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5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9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5900" spc="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Adding</a:t>
            </a:r>
            <a:r>
              <a:rPr sz="5900" spc="-3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Jars</a:t>
            </a:r>
            <a:r>
              <a:rPr sz="5900" spc="-3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5900" spc="-3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Maven</a:t>
            </a:r>
            <a:endParaRPr sz="5900">
              <a:latin typeface="Verdana" panose="020B0604030504040204"/>
              <a:cs typeface="Verdana" panose="020B0604030504040204"/>
            </a:endParaRPr>
          </a:p>
          <a:p>
            <a:pPr marL="48895">
              <a:lnSpc>
                <a:spcPct val="100000"/>
              </a:lnSpc>
              <a:spcBef>
                <a:spcPts val="1130"/>
              </a:spcBef>
            </a:pPr>
            <a:r>
              <a:rPr sz="3100" spc="25" dirty="0">
                <a:latin typeface="Verdana" panose="020B0604030504040204"/>
                <a:cs typeface="Verdana" panose="020B0604030504040204"/>
              </a:rPr>
              <a:t>Version</a:t>
            </a:r>
            <a:endParaRPr sz="3100">
              <a:latin typeface="Verdana" panose="020B0604030504040204"/>
              <a:cs typeface="Verdana" panose="020B0604030504040204"/>
            </a:endParaRPr>
          </a:p>
          <a:p>
            <a:pPr marL="48895">
              <a:lnSpc>
                <a:spcPct val="100000"/>
              </a:lnSpc>
              <a:spcBef>
                <a:spcPts val="3040"/>
              </a:spcBef>
            </a:pPr>
            <a:r>
              <a:rPr sz="3100" spc="-20" dirty="0">
                <a:latin typeface="Verdana" panose="020B0604030504040204"/>
                <a:cs typeface="Verdana" panose="020B0604030504040204"/>
              </a:rPr>
              <a:t>Transitive</a:t>
            </a:r>
            <a:r>
              <a:rPr sz="31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55" dirty="0">
                <a:latin typeface="Verdana" panose="020B0604030504040204"/>
                <a:cs typeface="Verdana" panose="020B0604030504040204"/>
              </a:rPr>
              <a:t>Dependencies</a:t>
            </a:r>
            <a:endParaRPr sz="3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99664" y="795651"/>
            <a:ext cx="8305165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EntityManagerFactory</a:t>
            </a:r>
            <a:endParaRPr sz="5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7702" y="2333156"/>
            <a:ext cx="14010640" cy="7685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322070">
              <a:lnSpc>
                <a:spcPct val="120000"/>
              </a:lnSpc>
              <a:spcBef>
                <a:spcPts val="95"/>
              </a:spcBef>
            </a:pPr>
            <a:r>
              <a:rPr sz="3450" dirty="0">
                <a:latin typeface="Courier New" panose="02070309020205020404"/>
                <a:cs typeface="Courier New" panose="02070309020205020404"/>
              </a:rPr>
              <a:t>EntityManagerFactory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dirty="0">
                <a:latin typeface="Courier New" panose="02070309020205020404"/>
                <a:cs typeface="Courier New" panose="02070309020205020404"/>
              </a:rPr>
              <a:t>entityManagerFactory</a:t>
            </a:r>
            <a:r>
              <a:rPr sz="345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345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Persistence.createEntityManagerFactory("PUNIT"); </a:t>
            </a:r>
            <a:r>
              <a:rPr sz="3450" spc="-20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dirty="0">
                <a:latin typeface="Courier New" panose="02070309020205020404"/>
                <a:cs typeface="Courier New" panose="02070309020205020404"/>
              </a:rPr>
              <a:t>EntityManager entityManager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 = </a:t>
            </a:r>
            <a:r>
              <a:rPr sz="345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entityManagerFactory.createEntityManager(); </a:t>
            </a:r>
            <a:r>
              <a:rPr sz="345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entityManager.getTransaction().begin();</a:t>
            </a:r>
            <a:endParaRPr sz="345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35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20000"/>
              </a:lnSpc>
            </a:pPr>
            <a:r>
              <a:rPr sz="3450" dirty="0">
                <a:latin typeface="Courier New" panose="02070309020205020404"/>
                <a:cs typeface="Courier New" panose="02070309020205020404"/>
              </a:rPr>
              <a:t>Registration</a:t>
            </a:r>
            <a:r>
              <a:rPr sz="345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dirty="0">
                <a:latin typeface="Courier New" panose="02070309020205020404"/>
                <a:cs typeface="Courier New" panose="02070309020205020404"/>
              </a:rPr>
              <a:t>reg</a:t>
            </a:r>
            <a:r>
              <a:rPr sz="345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45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dirty="0">
                <a:latin typeface="Courier New" panose="02070309020205020404"/>
                <a:cs typeface="Courier New" panose="02070309020205020404"/>
              </a:rPr>
              <a:t>new</a:t>
            </a:r>
            <a:r>
              <a:rPr sz="345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dirty="0">
                <a:latin typeface="Courier New" panose="02070309020205020404"/>
                <a:cs typeface="Courier New" panose="02070309020205020404"/>
              </a:rPr>
              <a:t>Registration("Bob",</a:t>
            </a:r>
            <a:r>
              <a:rPr sz="345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dirty="0">
                <a:latin typeface="Courier New" panose="02070309020205020404"/>
                <a:cs typeface="Courier New" panose="02070309020205020404"/>
              </a:rPr>
              <a:t>"Builder", </a:t>
            </a:r>
            <a:r>
              <a:rPr sz="3450" spc="-20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spc="5" dirty="0">
                <a:latin typeface="Courier New" panose="02070309020205020404"/>
                <a:cs typeface="Courier New" panose="02070309020205020404"/>
                <a:hlinkClick r:id="rId1"/>
              </a:rPr>
              <a:t>"bobthebuilder@</a:t>
            </a:r>
            <a:r>
              <a:rPr lang="en-US" sz="3450" spc="5" dirty="0">
                <a:latin typeface="Courier New" panose="02070309020205020404"/>
                <a:cs typeface="Courier New" panose="02070309020205020404"/>
                <a:hlinkClick r:id="rId1"/>
              </a:rPr>
              <a:t>mycompany</a:t>
            </a:r>
            <a:r>
              <a:rPr sz="3450" spc="5" dirty="0">
                <a:latin typeface="Courier New" panose="02070309020205020404"/>
                <a:cs typeface="Courier New" panose="02070309020205020404"/>
                <a:hlinkClick r:id="rId1"/>
              </a:rPr>
              <a:t>.com"); </a:t>
            </a:r>
            <a:r>
              <a:rPr sz="345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entityManager.persist(reg); </a:t>
            </a:r>
            <a:r>
              <a:rPr sz="345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entityManager.getTransaction().commit(); </a:t>
            </a:r>
            <a:r>
              <a:rPr sz="345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entityManager.close();</a:t>
            </a:r>
            <a:endParaRPr sz="34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3450" spc="5" dirty="0">
                <a:latin typeface="Courier New" panose="02070309020205020404"/>
                <a:cs typeface="Courier New" panose="02070309020205020404"/>
              </a:rPr>
              <a:t>entityManagerFactory.close();</a:t>
            </a:r>
            <a:endParaRPr sz="345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7688" y="6340484"/>
            <a:ext cx="18664555" cy="6985"/>
          </a:xfrm>
          <a:custGeom>
            <a:avLst/>
            <a:gdLst/>
            <a:ahLst/>
            <a:cxnLst/>
            <a:rect l="l" t="t" r="r" b="b"/>
            <a:pathLst>
              <a:path w="18664555" h="6985">
                <a:moveTo>
                  <a:pt x="18664217" y="0"/>
                </a:moveTo>
                <a:lnTo>
                  <a:pt x="0" y="6789"/>
                </a:lnTo>
              </a:path>
            </a:pathLst>
          </a:custGeom>
          <a:ln w="31412">
            <a:solidFill>
              <a:srgbClr val="E5E5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136890" y="2911358"/>
            <a:ext cx="15177135" cy="62668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9131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&lt;dependency&gt;</a:t>
            </a:r>
            <a:endParaRPr spc="-5" dirty="0"/>
          </a:p>
          <a:p>
            <a:pPr marL="159131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			&lt;groupId&gt;org.postgresql&lt;/groupId&gt;</a:t>
            </a:r>
            <a:endParaRPr spc="-5" dirty="0"/>
          </a:p>
          <a:p>
            <a:pPr marL="159131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			&lt;artifactId&gt;postgresql&lt;/artifactId&gt;</a:t>
            </a:r>
            <a:endParaRPr spc="-5" dirty="0"/>
          </a:p>
          <a:p>
            <a:pPr marL="159131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			&lt;scope&gt;runtime&lt;/scope&gt;</a:t>
            </a:r>
            <a:endParaRPr spc="-5" dirty="0"/>
          </a:p>
          <a:p>
            <a:pPr marL="159131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&lt;/dependency&gt;</a:t>
            </a:r>
            <a:endParaRPr spc="-5" dirty="0"/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95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5900" spc="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Adding</a:t>
            </a:r>
            <a:r>
              <a:rPr sz="5900" spc="-3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lang="en-US" sz="5900" spc="-3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Postgre</a:t>
            </a:r>
            <a:r>
              <a:rPr sz="5900" spc="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SQL</a:t>
            </a:r>
            <a:r>
              <a:rPr sz="5900" spc="-3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Maven</a:t>
            </a:r>
            <a:r>
              <a:rPr sz="5900" spc="-3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Dependency</a:t>
            </a:r>
            <a:endParaRPr sz="5900">
              <a:latin typeface="Verdana" panose="020B0604030504040204"/>
              <a:cs typeface="Verdana" panose="020B0604030504040204"/>
            </a:endParaRPr>
          </a:p>
          <a:p>
            <a:pPr marL="48895">
              <a:lnSpc>
                <a:spcPct val="100000"/>
              </a:lnSpc>
              <a:spcBef>
                <a:spcPts val="1130"/>
              </a:spcBef>
            </a:pPr>
            <a:r>
              <a:rPr sz="3100" spc="25" dirty="0">
                <a:latin typeface="Verdana" panose="020B0604030504040204"/>
                <a:cs typeface="Verdana" panose="020B0604030504040204"/>
              </a:rPr>
              <a:t>Version</a:t>
            </a:r>
            <a:endParaRPr sz="3100">
              <a:latin typeface="Verdana" panose="020B0604030504040204"/>
              <a:cs typeface="Verdana" panose="020B0604030504040204"/>
            </a:endParaRPr>
          </a:p>
          <a:p>
            <a:pPr marL="48895">
              <a:lnSpc>
                <a:spcPct val="100000"/>
              </a:lnSpc>
              <a:spcBef>
                <a:spcPts val="3040"/>
              </a:spcBef>
            </a:pPr>
            <a:r>
              <a:rPr sz="3100" spc="-20" dirty="0">
                <a:latin typeface="Verdana" panose="020B0604030504040204"/>
                <a:cs typeface="Verdana" panose="020B0604030504040204"/>
              </a:rPr>
              <a:t>Transitive</a:t>
            </a:r>
            <a:r>
              <a:rPr sz="31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55" dirty="0">
                <a:latin typeface="Verdana" panose="020B0604030504040204"/>
                <a:cs typeface="Verdana" panose="020B0604030504040204"/>
              </a:rPr>
              <a:t>Dependencies</a:t>
            </a:r>
            <a:endParaRPr sz="3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279650" y="459740"/>
            <a:ext cx="16315055" cy="103898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97832" y="795651"/>
            <a:ext cx="4908550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spc="-3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5900" spc="-2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59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ansactional</a:t>
            </a:r>
            <a:endParaRPr sz="5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7710" y="4301440"/>
            <a:ext cx="13219430" cy="253873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3450" spc="5" dirty="0">
                <a:latin typeface="Courier New" panose="02070309020205020404"/>
                <a:cs typeface="Courier New" panose="02070309020205020404"/>
              </a:rPr>
              <a:t>@Transactional</a:t>
            </a:r>
            <a:endParaRPr sz="3450">
              <a:latin typeface="Courier New" panose="02070309020205020404"/>
              <a:cs typeface="Courier New" panose="02070309020205020404"/>
            </a:endParaRPr>
          </a:p>
          <a:p>
            <a:pPr marL="1068070" marR="5080" indent="-1056005">
              <a:lnSpc>
                <a:spcPct val="120000"/>
              </a:lnSpc>
            </a:pPr>
            <a:r>
              <a:rPr sz="3450" dirty="0">
                <a:latin typeface="Courier New" panose="02070309020205020404"/>
                <a:cs typeface="Courier New" panose="02070309020205020404"/>
              </a:rPr>
              <a:t>public</a:t>
            </a:r>
            <a:r>
              <a:rPr sz="345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dirty="0">
                <a:latin typeface="Courier New" panose="02070309020205020404"/>
                <a:cs typeface="Courier New" panose="02070309020205020404"/>
              </a:rPr>
              <a:t>void</a:t>
            </a:r>
            <a:r>
              <a:rPr sz="345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dirty="0">
                <a:latin typeface="Courier New" panose="02070309020205020404"/>
                <a:cs typeface="Courier New" panose="02070309020205020404"/>
              </a:rPr>
              <a:t>createRegistration(Registration</a:t>
            </a:r>
            <a:r>
              <a:rPr sz="345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dirty="0">
                <a:latin typeface="Courier New" panose="02070309020205020404"/>
                <a:cs typeface="Courier New" panose="02070309020205020404"/>
              </a:rPr>
              <a:t>reg)</a:t>
            </a:r>
            <a:r>
              <a:rPr sz="345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3450" spc="-20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registrationRepository.save(reg);</a:t>
            </a:r>
            <a:endParaRPr sz="34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3450" spc="5" dirty="0">
                <a:latin typeface="Courier New" panose="02070309020205020404"/>
                <a:cs typeface="Courier New" panose="02070309020205020404"/>
              </a:rPr>
              <a:t>}</a:t>
            </a:r>
            <a:endParaRPr sz="345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1869</Words>
  <Application>WPS Presentation</Application>
  <PresentationFormat>On-screen Show (4:3)</PresentationFormat>
  <Paragraphs>96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SimSun</vt:lpstr>
      <vt:lpstr>Wingdings</vt:lpstr>
      <vt:lpstr>Courier New</vt:lpstr>
      <vt:lpstr>Verdana</vt:lpstr>
      <vt:lpstr>Calibri</vt:lpstr>
      <vt:lpstr>Microsoft YaHei</vt:lpstr>
      <vt:lpstr>Arial Unicode MS</vt:lpstr>
      <vt:lpstr>Office Theme</vt:lpstr>
      <vt:lpstr>Configuration of Spring and JPA for  development</vt:lpstr>
      <vt:lpstr>PowerPoint 演示文稿</vt:lpstr>
      <vt:lpstr>Any Relational Database  Dialect</vt:lpstr>
      <vt:lpstr>persistence.xml</vt:lpstr>
      <vt:lpstr>&lt;dependency&gt;</vt:lpstr>
      <vt:lpstr>EntityManagerFactory</vt:lpstr>
      <vt:lpstr>PowerPoint 演示文稿</vt:lpstr>
      <vt:lpstr>PowerPoint 演示文稿</vt:lpstr>
      <vt:lpstr>Transactional</vt:lpstr>
      <vt:lpstr>logging.level.org.hibernate.SQL=debug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Configuration of Spring and JPA for  development</dc:title>
  <dc:creator/>
  <cp:lastModifiedBy>steve</cp:lastModifiedBy>
  <cp:revision>11</cp:revision>
  <dcterms:created xsi:type="dcterms:W3CDTF">2021-08-09T11:53:00Z</dcterms:created>
  <dcterms:modified xsi:type="dcterms:W3CDTF">2022-01-31T04:25:47Z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2021-03-20T09:00:00Z</vt:filetime>
  </property>
  <property fmtid="{D5CDD505-2E9C-101B-9397-08002B2CF9AE}" pid="3" name="Creator">
    <vt:lpwstr>Keynote</vt:lpwstr>
  </property>
  <property fmtid="{D5CDD505-2E9C-101B-9397-08002B2CF9AE}" pid="4" name="LastSaved">
    <vt:filetime>2021-08-10T09:00:00Z</vt:filetime>
  </property>
  <property fmtid="{D5CDD505-2E9C-101B-9397-08002B2CF9AE}" pid="5" name="ICV">
    <vt:lpwstr>14D2812E34EB41BC8DE48D3BFA6FB086</vt:lpwstr>
  </property>
  <property fmtid="{D5CDD505-2E9C-101B-9397-08002B2CF9AE}" pid="6" name="KSOProductBuildVer">
    <vt:lpwstr>1033-11.2.0.10463</vt:lpwstr>
  </property>
</Properties>
</file>