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5" r:id="rId61"/>
    <p:sldId id="314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2" Type="http://schemas.openxmlformats.org/officeDocument/2006/relationships/tableStyles" Target="tableStyles.xml"/><Relationship Id="rId121" Type="http://schemas.openxmlformats.org/officeDocument/2006/relationships/viewProps" Target="viewProps.xml"/><Relationship Id="rId120" Type="http://schemas.openxmlformats.org/officeDocument/2006/relationships/presProps" Target="presProps.xml"/><Relationship Id="rId12" Type="http://schemas.openxmlformats.org/officeDocument/2006/relationships/slide" Target="slides/slide10.xml"/><Relationship Id="rId119" Type="http://schemas.openxmlformats.org/officeDocument/2006/relationships/notesMaster" Target="notesMasters/notesMaster1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7204" y="1332590"/>
            <a:ext cx="665759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145" y="1220082"/>
            <a:ext cx="532638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4938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b="0" spc="-2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b="0" spc="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500" b="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b="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b="0" spc="-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b="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b="0" spc="-4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b="0" spc="-3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b="0" spc="-1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b="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b="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b="0" spc="-20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ax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846829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updateProductId()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72326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updateProductId();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32065" y="5686013"/>
            <a:ext cx="3837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Runtime</a:t>
            </a:r>
            <a:r>
              <a:rPr sz="18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Error:</a:t>
            </a:r>
            <a:r>
              <a:rPr sz="18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Unable </a:t>
            </a:r>
            <a:r>
              <a:rPr sz="18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to</a:t>
            </a:r>
            <a:r>
              <a:rPr sz="1800" spc="-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8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property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065" y="5942250"/>
            <a:ext cx="3727450" cy="6038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'Symbol.iterator' </a:t>
            </a:r>
            <a:r>
              <a:rPr sz="18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of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 </a:t>
            </a:r>
            <a:r>
              <a:rPr sz="18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or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null </a:t>
            </a:r>
            <a:r>
              <a:rPr sz="1800" spc="-48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reference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51" y="854298"/>
            <a:ext cx="5286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[high,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null;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tabLst>
                <a:tab pos="3589020" algn="l"/>
              </a:tabLst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`high:</a:t>
            </a:r>
            <a:r>
              <a:rPr sz="2400" spc="8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${high}	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${low}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60332"/>
            <a:ext cx="99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TypeError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1433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b="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42354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undefined;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12522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catch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(e)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256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6845" algn="l"/>
              </a:tabLst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400" spc="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500	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5286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tabLst>
                <a:tab pos="3589020" algn="l"/>
              </a:tabLst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high,</a:t>
            </a:r>
            <a:r>
              <a:rPr sz="2400" b="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b="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`high:</a:t>
            </a:r>
            <a:r>
              <a:rPr sz="2400" b="0" spc="8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${high}	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b="0" spc="-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${low}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60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7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3425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[a,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b]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of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]])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${a}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${b}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730208"/>
            <a:ext cx="604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7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823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6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1220082"/>
            <a:ext cx="34258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[a,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b]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]])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${a}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${b}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count++;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console.log(count);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1780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message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b="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1220082"/>
            <a:ext cx="65468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throw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'message'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catch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([invoiceNum,</a:t>
            </a:r>
            <a:r>
              <a:rPr sz="2400" spc="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errorMessage])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${invoiceNum}</a:t>
            </a:r>
            <a:r>
              <a:rPr sz="2400" spc="8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${errorMessage}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272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{high: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500,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low: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200}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61569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331597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getResult()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2400" spc="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console.log(getResult());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167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1000</a:t>
            </a:r>
            <a:r>
              <a:rPr sz="24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20</a:t>
            </a:r>
            <a:r>
              <a:rPr sz="24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400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nums</a:t>
            </a:r>
            <a:r>
              <a:rPr sz="2400" b="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high:</a:t>
            </a:r>
            <a:r>
              <a:rPr spc="-15" dirty="0"/>
              <a:t> </a:t>
            </a:r>
            <a:r>
              <a:rPr dirty="0">
                <a:solidFill>
                  <a:srgbClr val="F26722"/>
                </a:solidFill>
              </a:rPr>
              <a:t>1000</a:t>
            </a:r>
            <a:r>
              <a:rPr dirty="0"/>
              <a:t>,</a:t>
            </a:r>
            <a:endParaRPr dirty="0"/>
          </a:p>
          <a:p>
            <a:pPr marL="349250">
              <a:lnSpc>
                <a:spcPct val="100000"/>
              </a:lnSpc>
            </a:pPr>
            <a:r>
              <a:rPr spc="-5" dirty="0"/>
              <a:t>low:</a:t>
            </a:r>
            <a:r>
              <a:rPr spc="-25" dirty="0"/>
              <a:t> </a:t>
            </a:r>
            <a:r>
              <a:rPr dirty="0">
                <a:solidFill>
                  <a:srgbClr val="F26722"/>
                </a:solidFill>
              </a:rPr>
              <a:t>20</a:t>
            </a:r>
            <a:r>
              <a:rPr dirty="0"/>
              <a:t>,</a:t>
            </a:r>
            <a:endParaRPr dirty="0"/>
          </a:p>
          <a:p>
            <a:pPr marL="349250">
              <a:lnSpc>
                <a:spcPct val="100000"/>
              </a:lnSpc>
            </a:pPr>
            <a:r>
              <a:rPr dirty="0"/>
              <a:t>average:</a:t>
            </a:r>
            <a:r>
              <a:rPr spc="-60" dirty="0"/>
              <a:t> </a:t>
            </a:r>
            <a:r>
              <a:rPr dirty="0">
                <a:solidFill>
                  <a:srgbClr val="F26722"/>
                </a:solidFill>
              </a:rPr>
              <a:t>400</a:t>
            </a:r>
            <a:endParaRPr dirty="0">
              <a:solidFill>
                <a:srgbClr val="F26722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};</a:t>
            </a:r>
            <a:endParaRPr spc="-5" dirty="0"/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/>
              <a:t>high,</a:t>
            </a:r>
            <a:r>
              <a:rPr spc="15" dirty="0"/>
              <a:t> </a:t>
            </a:r>
            <a:r>
              <a:rPr spc="-5" dirty="0"/>
              <a:t>low,</a:t>
            </a:r>
            <a:r>
              <a:rPr spc="5" dirty="0"/>
              <a:t> </a:t>
            </a:r>
            <a:r>
              <a:rPr dirty="0"/>
              <a:t>average;</a:t>
            </a:r>
            <a:endParaRPr dirty="0"/>
          </a:p>
          <a:p>
            <a:pPr marL="12700" marR="5080">
              <a:lnSpc>
                <a:spcPct val="200000"/>
              </a:lnSpc>
            </a:pPr>
            <a:r>
              <a:rPr spc="-5" dirty="0"/>
              <a:t>({</a:t>
            </a:r>
            <a:r>
              <a:rPr spc="5" dirty="0"/>
              <a:t> </a:t>
            </a:r>
            <a:r>
              <a:rPr spc="-5" dirty="0"/>
              <a:t>high,</a:t>
            </a:r>
            <a:r>
              <a:rPr spc="25" dirty="0"/>
              <a:t> </a:t>
            </a:r>
            <a:r>
              <a:rPr spc="-5" dirty="0"/>
              <a:t>low</a:t>
            </a:r>
            <a:r>
              <a:rPr spc="15" dirty="0"/>
              <a:t> </a:t>
            </a:r>
            <a:r>
              <a:rPr dirty="0"/>
              <a:t>}</a:t>
            </a:r>
            <a:r>
              <a:rPr spc="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dirty="0"/>
              <a:t>average</a:t>
            </a:r>
            <a:r>
              <a:rPr spc="-25" dirty="0"/>
              <a:t> </a:t>
            </a:r>
            <a:r>
              <a:rPr dirty="0"/>
              <a:t>}</a:t>
            </a:r>
            <a:r>
              <a:rPr spc="5" dirty="0"/>
              <a:t> </a:t>
            </a:r>
            <a:r>
              <a:rPr dirty="0"/>
              <a:t>= </a:t>
            </a:r>
            <a:r>
              <a:rPr spc="-5" dirty="0"/>
              <a:t>nums); </a:t>
            </a:r>
            <a:r>
              <a:rPr dirty="0"/>
              <a:t> </a:t>
            </a:r>
            <a:r>
              <a:rPr spc="-5" dirty="0"/>
              <a:t>console.log(</a:t>
            </a:r>
            <a:r>
              <a:rPr spc="-5" dirty="0">
                <a:solidFill>
                  <a:srgbClr val="F26722"/>
                </a:solidFill>
              </a:rPr>
              <a:t>`</a:t>
            </a:r>
            <a:r>
              <a:rPr spc="-5" dirty="0"/>
              <a:t>${high}</a:t>
            </a:r>
            <a:r>
              <a:rPr spc="65" dirty="0"/>
              <a:t> </a:t>
            </a:r>
            <a:r>
              <a:rPr spc="-5" dirty="0"/>
              <a:t>${low}</a:t>
            </a:r>
            <a:r>
              <a:rPr spc="45" dirty="0"/>
              <a:t> </a:t>
            </a:r>
            <a:r>
              <a:rPr spc="-5" dirty="0"/>
              <a:t>${average}</a:t>
            </a:r>
            <a:r>
              <a:rPr spc="-5" dirty="0">
                <a:solidFill>
                  <a:srgbClr val="F26722"/>
                </a:solidFill>
              </a:rPr>
              <a:t>`</a:t>
            </a:r>
            <a:r>
              <a:rPr spc="-5" dirty="0"/>
              <a:t>);</a:t>
            </a:r>
            <a:endParaRPr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438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323844"/>
            <a:ext cx="6446519" cy="17647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257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188207"/>
            <a:ext cx="6661403" cy="1464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70294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&lt;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productId++)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3549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42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442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994660"/>
            <a:ext cx="6576059" cy="19842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205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Rest</a:t>
            </a:r>
            <a:r>
              <a:rPr spc="-140" dirty="0"/>
              <a:t> </a:t>
            </a:r>
            <a:r>
              <a:rPr spc="10" dirty="0"/>
              <a:t>and</a:t>
            </a:r>
            <a:r>
              <a:rPr spc="-140" dirty="0"/>
              <a:t> </a:t>
            </a:r>
            <a:r>
              <a:rPr spc="5" dirty="0"/>
              <a:t>Spread</a:t>
            </a:r>
            <a:r>
              <a:rPr spc="-140" dirty="0"/>
              <a:t> </a:t>
            </a:r>
            <a:r>
              <a:rPr spc="25" dirty="0"/>
              <a:t>Operators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97196" y="4460747"/>
            <a:ext cx="5934455" cy="16337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196" y="2161032"/>
            <a:ext cx="6621778" cy="2017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3876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b="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Literal</a:t>
            </a:r>
            <a:r>
              <a:rPr sz="2400" b="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2496311"/>
            <a:ext cx="6490715" cy="34091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224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2400" b="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..</a:t>
            </a:r>
            <a:r>
              <a:rPr sz="2400" b="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b="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Loops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496311"/>
            <a:ext cx="5791199" cy="31485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3811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Octal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Literals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496311"/>
            <a:ext cx="5670803" cy="18562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4605528"/>
            <a:ext cx="5257799" cy="18287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521310"/>
            <a:ext cx="269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Literals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44440" y="3461003"/>
            <a:ext cx="6737603" cy="12481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521310"/>
            <a:ext cx="2131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Destructuring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81016" y="3323844"/>
            <a:ext cx="6664451" cy="16078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4401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07784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updateFunctions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updateFunctions.push(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6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console.log(updateFunctions[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1898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4401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1292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updateFunctions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updateFunctions.push(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6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console.log(updateFunctions[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1898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6626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const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MARKUP_PCT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console.log(MARKUP_PCT);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3462654" cy="229235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048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SyntaxError: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Unexpected </a:t>
            </a:r>
            <a:r>
              <a:rPr sz="2400" spc="-6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token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6626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const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MARKUP_PCT;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console.log(MARKUP_PCT);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3568065" cy="229235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048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TypeError:</a:t>
            </a:r>
            <a:r>
              <a:rPr sz="2400" spc="-3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Assignment</a:t>
            </a:r>
            <a:r>
              <a:rPr sz="24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to </a:t>
            </a:r>
            <a:r>
              <a:rPr sz="2400" spc="-64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constant</a:t>
            </a:r>
            <a:r>
              <a:rPr sz="2400" spc="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variable.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6626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873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const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MARKUP_PCT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MARKUP_PCT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console.log(MARKUP_PCT);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80111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7716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const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MARKUP_PCT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(MARKUP_PCT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const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MARKUP_PCT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console.log(MARKUP_PCT);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394" y="2122616"/>
            <a:ext cx="6272530" cy="1845945"/>
          </a:xfrm>
          <a:prstGeom prst="rect">
            <a:avLst/>
          </a:prstGeom>
        </p:spPr>
        <p:txBody>
          <a:bodyPr vert="horz" wrap="square" lIns="0" tIns="398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35"/>
              </a:spcBef>
            </a:pPr>
            <a:r>
              <a:rPr sz="6000" b="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6000" b="0" spc="-3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6000">
              <a:latin typeface="Verdana" panose="020B0604030504040204"/>
              <a:cs typeface="Verdana" panose="020B0604030504040204"/>
            </a:endParaRPr>
          </a:p>
          <a:p>
            <a:pPr marL="88900" algn="ctr">
              <a:lnSpc>
                <a:spcPct val="100000"/>
              </a:lnSpc>
              <a:spcBef>
                <a:spcPts val="1215"/>
              </a:spcBef>
            </a:pPr>
            <a:r>
              <a:rPr sz="2400" b="0" spc="-4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function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852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738230"/>
            <a:ext cx="442658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let,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</a:t>
            </a:r>
            <a:r>
              <a:rPr sz="2400" b="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400" b="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  <a:tabLst>
                <a:tab pos="2914015" algn="l"/>
              </a:tabLst>
            </a:pPr>
            <a:r>
              <a:rPr sz="2400" b="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b="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	</a:t>
            </a:r>
            <a:r>
              <a:rPr sz="2400" b="0" spc="-4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=&gt; </a:t>
            </a:r>
            <a:r>
              <a:rPr sz="2400" b="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b="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b="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b="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b="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Spread	</a:t>
            </a:r>
            <a:r>
              <a:rPr sz="2400" b="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810" y="3115670"/>
            <a:ext cx="38766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Literal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..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985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Octal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Literals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Literals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Destructuring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5046" y="1367844"/>
            <a:ext cx="2065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36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ES6 </a:t>
            </a:r>
            <a:r>
              <a:rPr sz="3600" spc="-12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5.99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382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console.log(getPrice());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5032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4.00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console.log(getPrice(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56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7187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</a:t>
            </a:r>
            <a:r>
              <a:rPr sz="2400" b="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(count,</a:t>
            </a:r>
            <a:r>
              <a:rPr sz="2400" b="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tax)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</a:t>
            </a:r>
            <a:r>
              <a:rPr sz="2400" b="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4.00</a:t>
            </a:r>
            <a:r>
              <a:rPr sz="2400" b="0" spc="2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b="0" spc="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tax); </a:t>
            </a:r>
            <a:r>
              <a:rPr sz="2400" b="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console.log(getPrice(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.07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8.56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41668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(count,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tax) =&gt;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count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4.00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*= 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tax);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5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console.log(getPrice(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.07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157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#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ocum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nt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62807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document.addEventListener(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'click'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4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Window</a:t>
            </a:r>
            <a:r>
              <a:rPr sz="2400" spc="-6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{...}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7840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document.addEventListener(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'click'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console.log(</a:t>
            </a: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2038985" cy="291084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02260" marR="30480" indent="-167640">
              <a:lnSpc>
                <a:spcPct val="135000"/>
              </a:lnSpc>
              <a:spcBef>
                <a:spcPts val="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Object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6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123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3462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09245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6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process: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invoice.process();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920875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Window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...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4964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37617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7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process: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invoice.process();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74992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662555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6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process: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=&gt;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.number);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invoice.process()();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51943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123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74992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66192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6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process: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=&gt;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.number);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326263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newInvoice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456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invoice.process().bind(newInvoice)();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51943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123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026" y="2687553"/>
            <a:ext cx="7378700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156460" marR="5080" indent="-2144395">
              <a:lnSpc>
                <a:spcPts val="6120"/>
              </a:lnSpc>
              <a:spcBef>
                <a:spcPts val="1205"/>
              </a:spcBef>
            </a:pPr>
            <a:r>
              <a:rPr sz="6000" b="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b="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et,</a:t>
            </a:r>
            <a:r>
              <a:rPr sz="6000" b="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b="0" spc="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b="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b="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b="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b="0" spc="-3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b="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b="0" spc="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b="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b="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b="0" spc="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b="0" spc="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b="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  </a:t>
            </a:r>
            <a:r>
              <a:rPr sz="6000" b="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Scoping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74992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66192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6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process: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=&gt;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.number);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326263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newInvoice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456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invoice.process().call(newInvoice);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51943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123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3425825" cy="229235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048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SyntaxError: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unexpected </a:t>
            </a:r>
            <a:r>
              <a:rPr sz="2400" spc="-6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token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=&gt;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8525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1842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63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fa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se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6958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getPrice</a:t>
            </a:r>
            <a:r>
              <a:rPr sz="2400" b="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b="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console.log(getPrice.hasOwnProperty(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"prototype"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06" y="2392386"/>
            <a:ext cx="6280785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013460" marR="5080" indent="-1001395">
              <a:lnSpc>
                <a:spcPts val="6120"/>
              </a:lnSpc>
              <a:spcBef>
                <a:spcPts val="1205"/>
              </a:spcBef>
            </a:pPr>
            <a:r>
              <a:rPr sz="6000" b="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6000" b="0" spc="-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</a:t>
            </a:r>
            <a:r>
              <a:rPr sz="6000" b="0" spc="-20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68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62210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getProduct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</a:t>
            </a:r>
            <a:r>
              <a:rPr sz="2400" spc="6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getProduct();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209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1000,</a:t>
            </a:r>
            <a:r>
              <a:rPr sz="2400" spc="-6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hardware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373" y="488538"/>
            <a:ext cx="824166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300" spc="-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0835" marR="5080" indent="-318135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3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getProduct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</a:t>
            </a:r>
            <a:r>
              <a:rPr sz="23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1000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type</a:t>
            </a:r>
            <a:r>
              <a:rPr sz="23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'software'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</a:t>
            </a:r>
            <a:r>
              <a:rPr sz="2300" spc="-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',</a:t>
            </a:r>
            <a:r>
              <a:rPr sz="2300" spc="-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3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type);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getProduct(undefined,</a:t>
            </a:r>
            <a:r>
              <a:rPr sz="2300" spc="-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'hardware'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6694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(price,</a:t>
            </a:r>
            <a:r>
              <a:rPr sz="2400" spc="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 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0.07</a:t>
            </a:r>
            <a:r>
              <a:rPr sz="2400" spc="2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console.log(price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58483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35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71862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baseTax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0.07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(price,</a:t>
            </a:r>
            <a:r>
              <a:rPr sz="2400" spc="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 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baseTax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console.log(price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58483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35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251" y="490061"/>
            <a:ext cx="7836534" cy="237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2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2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generateBaseTax</a:t>
            </a:r>
            <a:r>
              <a:rPr sz="22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2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0.07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317500" marR="5080" indent="-305435">
              <a:lnSpc>
                <a:spcPct val="100000"/>
              </a:lnSpc>
            </a:pPr>
            <a:r>
              <a:rPr sz="22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2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2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2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(price,</a:t>
            </a:r>
            <a:r>
              <a:rPr sz="22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</a:t>
            </a:r>
            <a:r>
              <a:rPr sz="22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price</a:t>
            </a:r>
            <a:r>
              <a:rPr sz="22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2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generateBaseTax()</a:t>
            </a:r>
            <a:r>
              <a:rPr sz="22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 { </a:t>
            </a:r>
            <a:r>
              <a:rPr sz="2200" spc="-58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console.log(price</a:t>
            </a:r>
            <a:r>
              <a:rPr sz="22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tax);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getTotal(</a:t>
            </a: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5.00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2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58483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35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7137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(price,</a:t>
            </a:r>
            <a:r>
              <a:rPr sz="2400" spc="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tax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0.07</a:t>
            </a:r>
            <a:r>
              <a:rPr sz="2400" spc="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console.log(arguments.length);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1898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128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strict';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730208"/>
            <a:ext cx="3171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SyntaxError: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Use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before </a:t>
            </a:r>
            <a:r>
              <a:rPr sz="2400" spc="-6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declaration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65" y="488538"/>
            <a:ext cx="8249284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300" spc="-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0835" marR="5080" indent="-318770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3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(price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adjustment,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</a:t>
            </a:r>
            <a:r>
              <a:rPr sz="23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1.00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3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console.log(price</a:t>
            </a:r>
            <a:r>
              <a:rPr sz="2300" spc="-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adjustment);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getTotal();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5665" y="488538"/>
            <a:ext cx="8249284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300" spc="-8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0835" marR="5080" indent="-318770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3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(price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adjustment,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</a:t>
            </a:r>
            <a:r>
              <a:rPr sz="23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1.00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3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console.log(price</a:t>
            </a:r>
            <a:r>
              <a:rPr sz="2300" spc="-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adjustment);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getTotal(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5.00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1898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6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8081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getTotal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"price</a:t>
            </a:r>
            <a:r>
              <a:rPr sz="2400" spc="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20.00"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"return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price;"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console.log(getTotal());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3549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878" y="2405538"/>
            <a:ext cx="6217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6000" b="0" spc="-3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b="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Spread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ue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7646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...categories)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console.log(categories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instanceof</a:t>
            </a:r>
            <a:r>
              <a:rPr sz="2400" spc="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'search'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'advertising'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298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['search',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'advertising']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7646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...categories)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console.log(categories);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'search'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'advertising'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7646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...categories)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console.log(categories);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7646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...categories)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console.log(showCategories.length);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1898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764603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(productId,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...categories)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console.log(arguments.length);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123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'search'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'advertising'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18986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9843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showCategories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"...categories"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"return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categories;"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console.log(showCategories(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'search'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7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'advertising'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298450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['search',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'advertising']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3918585" cy="229235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048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ReferenceError:</a:t>
            </a:r>
            <a:r>
              <a:rPr sz="24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is </a:t>
            </a:r>
            <a:r>
              <a:rPr sz="2400" spc="-64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not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defined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128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6678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prices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18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maxPrice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Math.max(...prices);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console.log(maxPrice);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[12,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20,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18]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0462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prices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18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newPriceArray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[...prices];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console.log(newPriceArray);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3239135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[undefined,</a:t>
            </a:r>
            <a:r>
              <a:rPr sz="2400" spc="-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285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newPriceArray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Array(...[,,]);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console.log(newPriceArray);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3239135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[undefined,</a:t>
            </a:r>
            <a:r>
              <a:rPr sz="2400" spc="-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721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newPriceArray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[...[,,]];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console.log(newPriceArray);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995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maxCode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Math.max(...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"43210"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console.log(maxCode);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2734945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["A","B","C","D","E"]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658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codeArray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"A"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...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"BCD"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"E"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console.log(codeArray);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388" y="2429964"/>
            <a:ext cx="5090795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16890" marR="5080" indent="-504825">
              <a:lnSpc>
                <a:spcPts val="6120"/>
              </a:lnSpc>
              <a:spcBef>
                <a:spcPts val="1205"/>
              </a:spcBef>
            </a:pPr>
            <a:r>
              <a:rPr sz="6000" b="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6000" b="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Literal </a:t>
            </a:r>
            <a:r>
              <a:rPr sz="6000" b="0" spc="-20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5470" cy="241871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{price: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5.99,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34620">
              <a:lnSpc>
                <a:spcPct val="100000"/>
              </a:lnSpc>
              <a:spcBef>
                <a:spcPts val="9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quantity:</a:t>
            </a:r>
            <a:r>
              <a:rPr sz="24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30}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414845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quantity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30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6828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ty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6896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54559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quantity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415734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ty,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calculateValue()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.price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.quantity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console.log(productView.calculateValue());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289052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59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90000000000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006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08838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94437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quantity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45561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ty,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"calculate</a:t>
            </a:r>
            <a:r>
              <a:rPr sz="2400" spc="2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value"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.price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.quantity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"calculate</a:t>
            </a:r>
            <a:r>
              <a:rPr sz="2400" spc="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value"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289052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59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90000000000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006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128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6896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54559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quantity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price: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30422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quantity: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calculateValue()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.price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*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.quantity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console.log(productView.calculateValue());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289052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59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90000000000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006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2838450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{dynamicField: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5.99}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50964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3144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field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'dynamicField' </a:t>
            </a:r>
            <a:r>
              <a:rPr sz="2400" spc="-6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822325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[field]: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3455670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{dynamicField-001:</a:t>
            </a:r>
            <a:r>
              <a:rPr sz="2400" spc="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5.99}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50964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3144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field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'dynamicField' </a:t>
            </a:r>
            <a:r>
              <a:rPr sz="2400" spc="-6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5.99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344170" indent="-33718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[field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"-001"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]: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price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method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34911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66243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method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'doIt' </a:t>
            </a:r>
            <a:r>
              <a:rPr sz="2400" spc="-6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508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[method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+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"-001"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"in</a:t>
            </a:r>
            <a:r>
              <a:rPr sz="2400" spc="2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method"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'doIt-001'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8996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79324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ident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'productId'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productView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[ident] 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true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[ident] (value)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console.log(productView.productId);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115" y="3207204"/>
            <a:ext cx="5381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000" b="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6000" b="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8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r>
              <a:rPr sz="6000" b="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6000" b="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b="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oops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547328"/>
            <a:ext cx="1435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hardware 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software 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va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rw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re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70637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categories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[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'hardware'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'software'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'vaporware'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item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of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categories)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console.log(item);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241871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41630">
              <a:lnSpc>
                <a:spcPct val="135000"/>
              </a:lnSpc>
              <a:spcBef>
                <a:spcPts val="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def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 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def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7706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categories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[,,];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item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of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categories)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console.log(item);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2327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29565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codes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"ABCDF"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code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of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codes)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count++;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console.log(count);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312" y="2429964"/>
            <a:ext cx="6306185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807845" marR="5080" indent="-1795780">
              <a:lnSpc>
                <a:spcPts val="6120"/>
              </a:lnSpc>
              <a:spcBef>
                <a:spcPts val="1205"/>
              </a:spcBef>
            </a:pPr>
            <a:r>
              <a:rPr sz="6000" b="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Octal</a:t>
            </a:r>
            <a:r>
              <a:rPr sz="6000" b="0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b="0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Binary </a:t>
            </a:r>
            <a:r>
              <a:rPr sz="6000" b="0" spc="-20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Literals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128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6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5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2511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0o10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2511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0O10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2511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0b10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2511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0B10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674" y="2508422"/>
            <a:ext cx="6364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6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b="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b="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000" b="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b="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b="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b="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b="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b="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b="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b="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b="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b="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b="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2236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'1350'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`Invoice</a:t>
            </a:r>
            <a:r>
              <a:rPr sz="2400" spc="3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2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${invoiceNum}`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298069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1350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2236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'1350'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`Invoice</a:t>
            </a:r>
            <a:r>
              <a:rPr sz="2400" spc="3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2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${invoiceNum}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298069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1350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3398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'1350'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`Invoice</a:t>
            </a:r>
            <a:r>
              <a:rPr sz="2400" spc="3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2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\${invoiceNum}`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427672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4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${invoiceNum}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291084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1510030" algn="just">
              <a:lnSpc>
                <a:spcPct val="135000"/>
              </a:lnSpc>
              <a:spcBef>
                <a:spcPts val="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 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B </a:t>
            </a:r>
            <a:r>
              <a:rPr sz="2400" spc="-65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29794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70993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message</a:t>
            </a:r>
            <a:r>
              <a:rPr sz="24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`A </a:t>
            </a:r>
            <a:r>
              <a:rPr sz="2400" spc="-6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B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C`; </a:t>
            </a:r>
            <a:r>
              <a:rPr sz="24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(m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essage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730208"/>
            <a:ext cx="2239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-6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Number: </a:t>
            </a:r>
            <a:r>
              <a:rPr sz="2400" spc="-64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INV-1350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7459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'1350'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`Invoice</a:t>
            </a:r>
            <a:r>
              <a:rPr sz="2400" spc="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${"INV-"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12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2054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2000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065" y="5913088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Invoice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1350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145" y="1220082"/>
            <a:ext cx="657288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93802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showMessage(message)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console.log(message);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'1350'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showMessage(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`Invoice</a:t>
            </a:r>
            <a:r>
              <a:rPr sz="2400" spc="-2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Number:</a:t>
            </a:r>
            <a:r>
              <a:rPr sz="2400" spc="-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${invoiceNum}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845" y="5929911"/>
            <a:ext cx="1509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["template"]</a:t>
            </a:r>
            <a:endParaRPr sz="22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48514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processInvoice(segments)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console.log(segments);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processInvoice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`template`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845" y="5762297"/>
            <a:ext cx="26352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["Invoice: ", " for ", ""] </a:t>
            </a:r>
            <a:r>
              <a:rPr sz="2200" spc="-59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[1350, 2000]</a:t>
            </a:r>
            <a:endParaRPr sz="22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51" y="1220058"/>
            <a:ext cx="732155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2877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3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processInvoice(segments,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...values)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console.log(segments);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console.log(values);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4029075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invoiceNum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'1350'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amount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'2000'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processInvoice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`Invoice:</a:t>
            </a:r>
            <a:r>
              <a:rPr sz="2400" spc="2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${invoiceNum}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${amount}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969" y="2508422"/>
            <a:ext cx="5189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Destructuring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50000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5034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9372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console.log(average);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139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4446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console.log(high);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75000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5034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65481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console.log(high);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248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["50000",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"75000"]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5034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84836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...remaining</a:t>
            </a:r>
            <a:r>
              <a:rPr sz="240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console.log(remaining);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7873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'88000'</a:t>
            </a:r>
            <a:r>
              <a:rPr sz="24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console.log(high);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84836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88000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68052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'88000'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[low,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[actualLow,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actualHigh]]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console.log(actualLow);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84836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88000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4002404" cy="2292350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048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Reference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Error: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productId 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is </a:t>
            </a:r>
            <a:r>
              <a:rPr sz="2400" spc="-6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not</a:t>
            </a:r>
            <a:r>
              <a:rPr sz="2400" spc="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defined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320548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productId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2000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console.log(productId);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53663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45161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'88000'</a:t>
            </a:r>
            <a:r>
              <a:rPr sz="2400" spc="2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console.log(high);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84836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88000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145" y="488562"/>
            <a:ext cx="72116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spc="-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reviewSalary([low,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average],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high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'88000'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console.log(average);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reviewSalary([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065" y="5888978"/>
            <a:ext cx="84836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50000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26589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75000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44627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79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</a:t>
            </a:r>
            <a:r>
              <a:rPr sz="2400" spc="-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average,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salary;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console.log(high);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75000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51" y="490061"/>
            <a:ext cx="8096884" cy="270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5764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2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2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 =</a:t>
            </a:r>
            <a:r>
              <a:rPr sz="22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31750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2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3175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</a:t>
            </a:r>
            <a:r>
              <a:rPr sz="22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3175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2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2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2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2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newLow,</a:t>
            </a:r>
            <a:r>
              <a:rPr sz="22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 newAverage,</a:t>
            </a:r>
            <a:r>
              <a:rPr sz="22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2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newHigh</a:t>
            </a:r>
            <a:r>
              <a:rPr sz="22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 =</a:t>
            </a:r>
            <a:r>
              <a:rPr sz="22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200" spc="-58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console.log(newHigh);</a:t>
            </a:r>
            <a:endParaRPr sz="22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065" y="5913088"/>
            <a:ext cx="164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Syntax</a:t>
            </a:r>
            <a:r>
              <a:rPr sz="2400" spc="-5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Error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373" y="488538"/>
            <a:ext cx="8058150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452235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147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083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</a:t>
            </a:r>
            <a:r>
              <a:rPr sz="2300" spc="-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083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300" spc="-7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newLow,</a:t>
            </a:r>
            <a:r>
              <a:rPr sz="23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newAverage,</a:t>
            </a:r>
            <a:r>
              <a:rPr sz="23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newHigh;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3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newLow,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newAverage,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newHigh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23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salary;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console.log(newHigh);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065" y="5913088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75000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88" y="488538"/>
            <a:ext cx="8234680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662813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 strict'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210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'32000'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147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</a:t>
            </a:r>
            <a:r>
              <a:rPr sz="2300" spc="-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'50000'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33147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300" spc="-7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'75000'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newLow,</a:t>
            </a:r>
            <a:r>
              <a:rPr sz="23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newAverage,</a:t>
            </a:r>
            <a:r>
              <a:rPr sz="23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newHigh;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({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newLow,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average: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newAverage,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high: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newHigh</a:t>
            </a:r>
            <a:r>
              <a:rPr sz="23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salary);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console.log(newHigh);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913088"/>
            <a:ext cx="193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min:</a:t>
            </a:r>
            <a:r>
              <a:rPr sz="2400" spc="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Z	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max:</a:t>
            </a:r>
            <a:r>
              <a:rPr sz="2400" spc="-6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66871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[maxCode,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minCode]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'AZ'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tabLst>
                <a:tab pos="4114800" algn="l"/>
              </a:tabLst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`min:</a:t>
            </a:r>
            <a:r>
              <a:rPr sz="2400" spc="7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${minCode}	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max:</a:t>
            </a:r>
            <a:r>
              <a:rPr sz="2400" spc="-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${maxCode}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969" y="2432639"/>
            <a:ext cx="5189220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 indent="685800">
              <a:lnSpc>
                <a:spcPts val="6120"/>
              </a:lnSpc>
              <a:spcBef>
                <a:spcPts val="1205"/>
              </a:spcBef>
            </a:pPr>
            <a:r>
              <a:rPr sz="6000" b="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6000" b="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6000" b="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b="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6000" b="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b="0" spc="3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b="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b="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b="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b="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b="0" spc="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9750"/>
            <a:ext cx="3870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065" y="5730208"/>
            <a:ext cx="2142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high: undefined </a:t>
            </a:r>
            <a:r>
              <a:rPr sz="2400" spc="-6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45" y="488562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6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45" y="854322"/>
            <a:ext cx="5286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[high,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[,];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tabLst>
                <a:tab pos="3589020" algn="l"/>
              </a:tabLst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`high:</a:t>
            </a:r>
            <a:r>
              <a:rPr sz="2400" spc="8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${high}	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${low}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32065" y="5686013"/>
            <a:ext cx="3837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Runtime</a:t>
            </a:r>
            <a:r>
              <a:rPr sz="18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Error:</a:t>
            </a:r>
            <a:r>
              <a:rPr sz="18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Unable </a:t>
            </a:r>
            <a:r>
              <a:rPr sz="18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to</a:t>
            </a:r>
            <a:r>
              <a:rPr sz="1800" spc="-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8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property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324" y="5891424"/>
            <a:ext cx="3870960" cy="3708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200" spc="-9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065" y="5942250"/>
            <a:ext cx="3727450" cy="6038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'Symbol.iterator' </a:t>
            </a:r>
            <a:r>
              <a:rPr sz="18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of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 </a:t>
            </a:r>
            <a:r>
              <a:rPr sz="18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or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null </a:t>
            </a:r>
            <a:r>
              <a:rPr sz="1800" spc="-48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reference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5286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'use</a:t>
            </a:r>
            <a:r>
              <a:rPr sz="2400" b="0" spc="-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strict'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tabLst>
                <a:tab pos="3589020" algn="l"/>
              </a:tabLst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[high,</a:t>
            </a:r>
            <a:r>
              <a:rPr sz="2400" b="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low]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undefined;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`high:</a:t>
            </a:r>
            <a:r>
              <a:rPr sz="2400" b="0" spc="8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${high}	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low:</a:t>
            </a:r>
            <a:r>
              <a:rPr sz="2400" b="0" spc="-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${low}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`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15575</Words>
  <Application>WPS Presentation</Application>
  <PresentationFormat>On-screen Show (4:3)</PresentationFormat>
  <Paragraphs>1521</Paragraphs>
  <Slides>116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26" baseType="lpstr">
      <vt:lpstr>Arial</vt:lpstr>
      <vt:lpstr>SimSun</vt:lpstr>
      <vt:lpstr>Wingdings</vt:lpstr>
      <vt:lpstr>Tahoma</vt:lpstr>
      <vt:lpstr>Ebrima</vt:lpstr>
      <vt:lpstr>Verdana</vt:lpstr>
      <vt:lpstr>Microsoft YaHei</vt:lpstr>
      <vt:lpstr>Arial Unicode MS</vt:lpstr>
      <vt:lpstr>Calibri</vt:lpstr>
      <vt:lpstr>Office Theme</vt:lpstr>
      <vt:lpstr>New ES6 Syntax</vt:lpstr>
      <vt:lpstr>Arrow Functions	=&gt;  Default Function Parameters  Rest and Spread	...</vt:lpstr>
      <vt:lpstr>let, const and Block  Scoping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PowerPoint 演示文稿</vt:lpstr>
      <vt:lpstr>PowerPoint 演示文稿</vt:lpstr>
      <vt:lpstr>PowerPoint 演示文稿</vt:lpstr>
      <vt:lpstr>Question</vt:lpstr>
      <vt:lpstr>Question</vt:lpstr>
      <vt:lpstr>Question</vt:lpstr>
      <vt:lpstr>Question</vt:lpstr>
      <vt:lpstr>=&gt;</vt:lpstr>
      <vt:lpstr>Question</vt:lpstr>
      <vt:lpstr>Question</vt:lpstr>
      <vt:lpstr>Question</vt:lpstr>
      <vt:lpstr>var getPrice = (count, tax) =&gt; count * 4.00 * (1 + tax);  console.log(getPrice(2, .07));</vt:lpstr>
      <vt:lpstr>Question</vt:lpstr>
      <vt:lpstr>'use strict';</vt:lpstr>
      <vt:lpstr>document.addEventListener('click', () =&gt; console.log(this));</vt:lpstr>
      <vt:lpstr>Question</vt:lpstr>
      <vt:lpstr>Question</vt:lpstr>
      <vt:lpstr>PowerPoint 演示文稿</vt:lpstr>
      <vt:lpstr>PowerPoint 演示文稿</vt:lpstr>
      <vt:lpstr>PowerPoint 演示文稿</vt:lpstr>
      <vt:lpstr>Question</vt:lpstr>
      <vt:lpstr>var getPrice = () =&gt; 5.99;  console.log(getPrice.hasOwnProperty("prototype"));</vt:lpstr>
      <vt:lpstr>Default Function  Parameters</vt:lpstr>
      <vt:lpstr>'use strict';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 and Spread</vt:lpstr>
      <vt:lpstr>'use strict';</vt:lpstr>
      <vt:lpstr>'use strict';</vt:lpstr>
      <vt:lpstr>'use strict';</vt:lpstr>
      <vt:lpstr>PowerPoint 演示文稿</vt:lpstr>
      <vt:lpstr>PowerPoint 演示文稿</vt:lpstr>
      <vt:lpstr>PowerPoint 演示文稿</vt:lpstr>
      <vt:lpstr>Question</vt:lpstr>
      <vt:lpstr>Question</vt:lpstr>
      <vt:lpstr>Question</vt:lpstr>
      <vt:lpstr>Question</vt:lpstr>
      <vt:lpstr>Question</vt:lpstr>
      <vt:lpstr>Question</vt:lpstr>
      <vt:lpstr>Object Literal  Extensions</vt:lpstr>
      <vt:lpstr>Question</vt:lpstr>
      <vt:lpstr>PowerPoint 演示文稿</vt:lpstr>
      <vt:lpstr>PowerPoint 演示文稿</vt:lpstr>
      <vt:lpstr>PowerPoint 演示文稿</vt:lpstr>
      <vt:lpstr>Question</vt:lpstr>
      <vt:lpstr>Question</vt:lpstr>
      <vt:lpstr>Question</vt:lpstr>
      <vt:lpstr>Question</vt:lpstr>
      <vt:lpstr>for ... of Loops</vt:lpstr>
      <vt:lpstr>'use strict';</vt:lpstr>
      <vt:lpstr>Question</vt:lpstr>
      <vt:lpstr>Question</vt:lpstr>
      <vt:lpstr>Octal and Binary  Literals</vt:lpstr>
      <vt:lpstr>Question</vt:lpstr>
      <vt:lpstr>Question</vt:lpstr>
      <vt:lpstr>Question</vt:lpstr>
      <vt:lpstr>Question</vt:lpstr>
      <vt:lpstr>Template Literals</vt:lpstr>
      <vt:lpstr>PowerPoint 演示文稿</vt:lpstr>
      <vt:lpstr>PowerPoint 演示文稿</vt:lpstr>
      <vt:lpstr>PowerPoint 演示文稿</vt:lpstr>
      <vt:lpstr>Question</vt:lpstr>
      <vt:lpstr>'use strict';</vt:lpstr>
      <vt:lpstr>'use strict';</vt:lpstr>
      <vt:lpstr>'use strict';</vt:lpstr>
      <vt:lpstr>'use strict';</vt:lpstr>
      <vt:lpstr>Destructuring</vt:lpstr>
      <vt:lpstr>'use strict';</vt:lpstr>
      <vt:lpstr>'use strict';</vt:lpstr>
      <vt:lpstr>'use strict';</vt:lpstr>
      <vt:lpstr>'use strict';</vt:lpstr>
      <vt:lpstr>PowerPoint 演示文稿</vt:lpstr>
      <vt:lpstr>PowerPoint 演示文稿</vt:lpstr>
      <vt:lpstr>PowerPoint 演示文稿</vt:lpstr>
      <vt:lpstr>PowerPoint 演示文稿</vt:lpstr>
      <vt:lpstr>Question</vt:lpstr>
      <vt:lpstr>PowerPoint 演示文稿</vt:lpstr>
      <vt:lpstr>PowerPoint 演示文稿</vt:lpstr>
      <vt:lpstr>PowerPoint 演示文稿</vt:lpstr>
      <vt:lpstr>'use strict';</vt:lpstr>
      <vt:lpstr>Advanced  Destructuring</vt:lpstr>
      <vt:lpstr>'use strict';</vt:lpstr>
      <vt:lpstr>let [high, low] = undefined;  console.log(`high: ${high}	low: ${low}`);</vt:lpstr>
      <vt:lpstr>'use strict';</vt:lpstr>
      <vt:lpstr>'use strict';  try {</vt:lpstr>
      <vt:lpstr>let [ high, low, ] = [500, 200];  console.log(`high: ${high}	low: ${low}`);</vt:lpstr>
      <vt:lpstr>'use strict';</vt:lpstr>
      <vt:lpstr>'use strict';  let count = 0;</vt:lpstr>
      <vt:lpstr>'use strict';  try {</vt:lpstr>
      <vt:lpstr>'use strict';</vt:lpstr>
      <vt:lpstr>'use strict';  let nums = {</vt:lpstr>
      <vt:lpstr>Summary</vt:lpstr>
      <vt:lpstr>Summary</vt:lpstr>
      <vt:lpstr>Summary</vt:lpstr>
      <vt:lpstr>Rest and Spread Operators</vt:lpstr>
      <vt:lpstr>Object Literal Extensions</vt:lpstr>
      <vt:lpstr>for ... of Loops</vt:lpstr>
      <vt:lpstr>Octal and Binary Literals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ES6 Syntax</dc:title>
  <dc:creator>Mark Zamoyta</dc:creator>
  <cp:lastModifiedBy>Steve Sam</cp:lastModifiedBy>
  <cp:revision>3</cp:revision>
  <dcterms:created xsi:type="dcterms:W3CDTF">2022-05-10T15:53:08Z</dcterms:created>
  <dcterms:modified xsi:type="dcterms:W3CDTF">2022-05-10T17:40:27Z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2022-05-10T05:30:00Z</vt:filetime>
  </property>
  <property fmtid="{D5CDD505-2E9C-101B-9397-08002B2CF9AE}" pid="5" name="ICV">
    <vt:lpwstr>15D65A0FEB9846138F0545C9DF1ED63A</vt:lpwstr>
  </property>
  <property fmtid="{D5CDD505-2E9C-101B-9397-08002B2CF9AE}" pid="6" name="KSOProductBuildVer">
    <vt:lpwstr>1033-11.2.0.11074</vt:lpwstr>
  </property>
</Properties>
</file>