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25955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6048" y="1636267"/>
            <a:ext cx="2804159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7859" y="2659379"/>
            <a:ext cx="9626600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1427479"/>
            <a:ext cx="8583930" cy="12934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-60" dirty="0">
                <a:solidFill>
                  <a:srgbClr val="171717"/>
                </a:solidFill>
              </a:rPr>
              <a:t>C</a:t>
            </a:r>
            <a:r>
              <a:rPr sz="4500" spc="-180" dirty="0">
                <a:solidFill>
                  <a:srgbClr val="171717"/>
                </a:solidFill>
              </a:rPr>
              <a:t>r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40" dirty="0">
                <a:solidFill>
                  <a:srgbClr val="171717"/>
                </a:solidFill>
              </a:rPr>
              <a:t>a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95" dirty="0">
                <a:solidFill>
                  <a:srgbClr val="171717"/>
                </a:solidFill>
              </a:rPr>
              <a:t>in</a:t>
            </a:r>
            <a:r>
              <a:rPr sz="4500" spc="2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355" dirty="0">
                <a:solidFill>
                  <a:srgbClr val="171717"/>
                </a:solidFill>
              </a:rPr>
              <a:t>A</a:t>
            </a:r>
            <a:r>
              <a:rPr sz="4500" spc="65" dirty="0">
                <a:solidFill>
                  <a:srgbClr val="171717"/>
                </a:solidFill>
              </a:rPr>
              <a:t>b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325" dirty="0">
                <a:solidFill>
                  <a:srgbClr val="171717"/>
                </a:solidFill>
              </a:rPr>
              <a:t>r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40" dirty="0">
                <a:solidFill>
                  <a:srgbClr val="171717"/>
                </a:solidFill>
              </a:rPr>
              <a:t>c</a:t>
            </a:r>
            <a:r>
              <a:rPr sz="4500" spc="114" dirty="0">
                <a:solidFill>
                  <a:srgbClr val="171717"/>
                </a:solidFill>
              </a:rPr>
              <a:t>t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45" dirty="0">
                <a:solidFill>
                  <a:srgbClr val="171717"/>
                </a:solidFill>
              </a:rPr>
              <a:t>R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60" dirty="0">
                <a:solidFill>
                  <a:srgbClr val="171717"/>
                </a:solidFill>
              </a:rPr>
              <a:t>l</a:t>
            </a:r>
            <a:r>
              <a:rPr sz="4500" spc="-245" dirty="0">
                <a:solidFill>
                  <a:srgbClr val="171717"/>
                </a:solidFill>
              </a:rPr>
              <a:t>a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25" dirty="0">
                <a:solidFill>
                  <a:srgbClr val="171717"/>
                </a:solidFill>
              </a:rPr>
              <a:t>ion</a:t>
            </a:r>
            <a:r>
              <a:rPr sz="4500" spc="-135" dirty="0">
                <a:solidFill>
                  <a:srgbClr val="171717"/>
                </a:solidFill>
              </a:rPr>
              <a:t>s</a:t>
            </a:r>
            <a:r>
              <a:rPr sz="4500" spc="-95" dirty="0">
                <a:solidFill>
                  <a:srgbClr val="171717"/>
                </a:solidFill>
              </a:rPr>
              <a:t>hi</a:t>
            </a:r>
            <a:r>
              <a:rPr sz="4500" spc="-95" dirty="0">
                <a:solidFill>
                  <a:srgbClr val="171717"/>
                </a:solidFill>
              </a:rPr>
              <a:t>p</a:t>
            </a:r>
            <a:r>
              <a:rPr sz="4500" spc="-85" dirty="0">
                <a:solidFill>
                  <a:srgbClr val="171717"/>
                </a:solidFill>
              </a:rPr>
              <a:t>s  </a:t>
            </a:r>
            <a:r>
              <a:rPr sz="4500" spc="-10" dirty="0">
                <a:solidFill>
                  <a:srgbClr val="171717"/>
                </a:solidFill>
              </a:rPr>
              <a:t>w</a:t>
            </a:r>
            <a:r>
              <a:rPr sz="4500" spc="-7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h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69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185" dirty="0">
                <a:solidFill>
                  <a:srgbClr val="171717"/>
                </a:solidFill>
              </a:rPr>
              <a:t>e</a:t>
            </a:r>
            <a:r>
              <a:rPr sz="4500" spc="-160" dirty="0">
                <a:solidFill>
                  <a:srgbClr val="171717"/>
                </a:solidFill>
              </a:rPr>
              <a:t>r</a:t>
            </a:r>
            <a:r>
              <a:rPr sz="4500" spc="-114" dirty="0">
                <a:solidFill>
                  <a:srgbClr val="171717"/>
                </a:solidFill>
              </a:rPr>
              <a:t>f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50" dirty="0">
                <a:solidFill>
                  <a:srgbClr val="171717"/>
                </a:solidFill>
              </a:rPr>
              <a:t>c</a:t>
            </a:r>
            <a:r>
              <a:rPr sz="4500" spc="-180" dirty="0">
                <a:solidFill>
                  <a:srgbClr val="171717"/>
                </a:solidFill>
              </a:rPr>
              <a:t>es</a:t>
            </a:r>
            <a:endParaRPr sz="45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781555"/>
            <a:ext cx="3987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Passenger[]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086355"/>
            <a:ext cx="8712200" cy="33782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319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Passenger("Luisa",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180),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Passenger("Jack",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90),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Passenger("Ashanti",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3,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730),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Passenger("Harish",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2,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150),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Arrays.sort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(passengers);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utilizes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passengers: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Ashanti,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Harish,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Luisa,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Jack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79132" y="4585234"/>
            <a:ext cx="5094605" cy="418465"/>
          </a:xfrm>
          <a:custGeom>
            <a:avLst/>
            <a:gdLst/>
            <a:ahLst/>
            <a:cxnLst/>
            <a:rect l="l" t="t" r="r" b="b"/>
            <a:pathLst>
              <a:path w="5094605" h="418464">
                <a:moveTo>
                  <a:pt x="5094050" y="0"/>
                </a:moveTo>
                <a:lnTo>
                  <a:pt x="0" y="0"/>
                </a:lnTo>
                <a:lnTo>
                  <a:pt x="0" y="418288"/>
                </a:lnTo>
                <a:lnTo>
                  <a:pt x="5094050" y="418288"/>
                </a:lnTo>
                <a:lnTo>
                  <a:pt x="509405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370076"/>
            <a:ext cx="49028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&lt;T&gt;</a:t>
            </a:r>
            <a:r>
              <a:rPr sz="20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compareTo(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000" spc="-7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3791758"/>
            <a:ext cx="7503795" cy="2108200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Implementing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Generic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60325">
              <a:lnSpc>
                <a:spcPct val="100000"/>
              </a:lnSpc>
              <a:spcBef>
                <a:spcPts val="1110"/>
              </a:spcBef>
            </a:pP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interfaces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support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additional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information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98805" indent="-288925">
              <a:lnSpc>
                <a:spcPct val="100000"/>
              </a:lnSpc>
              <a:spcBef>
                <a:spcPts val="650"/>
              </a:spcBef>
              <a:buSzPct val="77000"/>
              <a:buFont typeface="Lucida Sans Unicode" panose="020B0602030504020204"/>
              <a:buChar char="-"/>
              <a:tabLst>
                <a:tab pos="598170" algn="l"/>
                <a:tab pos="598805" algn="l"/>
              </a:tabLst>
            </a:pP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concept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known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generics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98805" indent="-288925">
              <a:lnSpc>
                <a:spcPct val="100000"/>
              </a:lnSpc>
              <a:spcBef>
                <a:spcPts val="575"/>
              </a:spcBef>
              <a:buSzPct val="77000"/>
              <a:buFont typeface="Lucida Sans Unicode" panose="020B0602030504020204"/>
              <a:buChar char="-"/>
              <a:tabLst>
                <a:tab pos="598170" algn="l"/>
                <a:tab pos="598805" algn="l"/>
              </a:tabLst>
            </a:pP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strong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typing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324355"/>
            <a:ext cx="3987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3661" y="1295383"/>
            <a:ext cx="1702435" cy="443230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325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4259" y="1324355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59" y="1857755"/>
            <a:ext cx="7646034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compareTo(Object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o)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(Passenger)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>
              <a:lnSpc>
                <a:spcPct val="175000"/>
              </a:lnSpc>
              <a:tabLst>
                <a:tab pos="12312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returnValue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.memberLevel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if(returnValue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0)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309880" indent="6096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returnValue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.memberDays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 returnValue;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32698" y="1835269"/>
            <a:ext cx="1274445" cy="443230"/>
          </a:xfrm>
          <a:custGeom>
            <a:avLst/>
            <a:gdLst/>
            <a:ahLst/>
            <a:cxnLst/>
            <a:rect l="l" t="t" r="r" b="b"/>
            <a:pathLst>
              <a:path w="1274445" h="443230">
                <a:moveTo>
                  <a:pt x="0" y="0"/>
                </a:moveTo>
                <a:lnTo>
                  <a:pt x="1274322" y="0"/>
                </a:lnTo>
                <a:lnTo>
                  <a:pt x="1274322" y="442608"/>
                </a:lnTo>
                <a:lnTo>
                  <a:pt x="0" y="44260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324355"/>
            <a:ext cx="3987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3661" y="1295383"/>
            <a:ext cx="3359785" cy="443230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325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&lt;Passenger&gt;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0659" y="1324355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59" y="1857755"/>
            <a:ext cx="7646034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compareTo(Object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o)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(Passenger)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>
              <a:lnSpc>
                <a:spcPct val="175000"/>
              </a:lnSpc>
              <a:tabLst>
                <a:tab pos="12312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returnValue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.memberLevel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if(returnValue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0)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309880" indent="6096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returnValue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.memberDays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 returnValue;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7288" y="1830406"/>
            <a:ext cx="1264920" cy="443230"/>
          </a:xfrm>
          <a:custGeom>
            <a:avLst/>
            <a:gdLst/>
            <a:ahLst/>
            <a:cxnLst/>
            <a:rect l="l" t="t" r="r" b="b"/>
            <a:pathLst>
              <a:path w="1264920" h="443230">
                <a:moveTo>
                  <a:pt x="0" y="0"/>
                </a:moveTo>
                <a:lnTo>
                  <a:pt x="1264596" y="0"/>
                </a:lnTo>
                <a:lnTo>
                  <a:pt x="1264596" y="442608"/>
                </a:lnTo>
                <a:lnTo>
                  <a:pt x="0" y="44260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324355"/>
            <a:ext cx="76460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&lt;Passenger&gt;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859" y="1857755"/>
            <a:ext cx="535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compareTo(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620" y="2367280"/>
            <a:ext cx="5164455" cy="344170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290"/>
              </a:spcBef>
            </a:pPr>
            <a:r>
              <a:rPr lang="en-US"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(Passenger)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59" y="2924555"/>
            <a:ext cx="7646034" cy="299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  <a:tabLst>
                <a:tab pos="12312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returnValue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.memberLevel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if(returnValue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0)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309880" indent="6096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returnValue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.memberDays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 returnValue;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52152" y="1830406"/>
            <a:ext cx="1731645" cy="443230"/>
          </a:xfrm>
          <a:custGeom>
            <a:avLst/>
            <a:gdLst/>
            <a:ahLst/>
            <a:cxnLst/>
            <a:rect l="l" t="t" r="r" b="b"/>
            <a:pathLst>
              <a:path w="1731645" h="443230">
                <a:moveTo>
                  <a:pt x="0" y="0"/>
                </a:moveTo>
                <a:lnTo>
                  <a:pt x="1731524" y="0"/>
                </a:lnTo>
                <a:lnTo>
                  <a:pt x="1731524" y="442608"/>
                </a:lnTo>
                <a:lnTo>
                  <a:pt x="0" y="44260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2514091"/>
            <a:ext cx="6409690" cy="17113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Separate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comma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58800" indent="-288925">
              <a:lnSpc>
                <a:spcPts val="2810"/>
              </a:lnSpc>
              <a:spcBef>
                <a:spcPts val="77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practical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limit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number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1701139"/>
            <a:ext cx="3384549" cy="344143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059179"/>
            <a:ext cx="53600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 indent="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Comparable&lt;Flight&gt;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1911" y="3155393"/>
          <a:ext cx="4476750" cy="481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725"/>
                <a:gridCol w="61594"/>
                <a:gridCol w="3129280"/>
              </a:tblGrid>
              <a:tr h="44260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public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114" marB="0">
                    <a:lnL w="53975">
                      <a:solidFill>
                        <a:srgbClr val="F05A28"/>
                      </a:solidFill>
                      <a:prstDash val="solid"/>
                    </a:lnL>
                    <a:lnR w="53975">
                      <a:solidFill>
                        <a:srgbClr val="F05A28"/>
                      </a:solidFill>
                      <a:prstDash val="solid"/>
                    </a:lnR>
                    <a:lnT w="53975">
                      <a:solidFill>
                        <a:srgbClr val="F05A28"/>
                      </a:solidFill>
                      <a:prstDash val="solid"/>
                    </a:lnT>
                    <a:lnB w="53975">
                      <a:solidFill>
                        <a:srgbClr val="F05A28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F05A28"/>
                      </a:solidFill>
                      <a:prstDash val="solid"/>
                    </a:lnL>
                    <a:lnR w="53975">
                      <a:solidFill>
                        <a:srgbClr val="F05A28"/>
                      </a:solidFill>
                      <a:prstDash val="solid"/>
                    </a:lnR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ArrayList&lt;Passenger&gt;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114" marB="0">
                    <a:lnL w="53975">
                      <a:solidFill>
                        <a:srgbClr val="F05A28"/>
                      </a:solidFill>
                      <a:prstDash val="solid"/>
                    </a:lnL>
                    <a:lnR w="53975">
                      <a:solidFill>
                        <a:srgbClr val="F05A28"/>
                      </a:solidFill>
                      <a:prstDash val="solid"/>
                    </a:lnR>
                    <a:lnT w="53975">
                      <a:solidFill>
                        <a:srgbClr val="F05A28"/>
                      </a:solidFill>
                      <a:prstDash val="solid"/>
                    </a:lnT>
                    <a:lnB w="53975">
                      <a:solidFill>
                        <a:srgbClr val="F05A28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private</a:t>
            </a:r>
            <a:r>
              <a:rPr spc="-25" dirty="0"/>
              <a:t> </a:t>
            </a:r>
            <a:r>
              <a:rPr spc="-5" dirty="0"/>
              <a:t>int</a:t>
            </a:r>
            <a:r>
              <a:rPr spc="-25" dirty="0"/>
              <a:t> </a:t>
            </a:r>
            <a:r>
              <a:rPr spc="-5" dirty="0"/>
              <a:t>seats</a:t>
            </a:r>
            <a:r>
              <a:rPr spc="-25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150;</a:t>
            </a:r>
            <a:endParaRPr spc="-5" dirty="0"/>
          </a:p>
          <a:p>
            <a:pPr marL="12700" marR="5080" indent="4419600">
              <a:lnSpc>
                <a:spcPct val="175000"/>
              </a:lnSpc>
            </a:pPr>
            <a:r>
              <a:rPr spc="-5" dirty="0">
                <a:solidFill>
                  <a:srgbClr val="F05A28"/>
                </a:solidFill>
              </a:rPr>
              <a:t>passengerList </a:t>
            </a:r>
            <a:r>
              <a:rPr dirty="0"/>
              <a:t>= </a:t>
            </a:r>
            <a:r>
              <a:rPr spc="-5" dirty="0"/>
              <a:t>new ArrayList&lt;&gt;(); </a:t>
            </a:r>
            <a:r>
              <a:rPr spc="-1190" dirty="0"/>
              <a:t> </a:t>
            </a:r>
            <a:r>
              <a:rPr spc="-5" dirty="0"/>
              <a:t>public</a:t>
            </a:r>
            <a:r>
              <a:rPr spc="-10" dirty="0"/>
              <a:t> </a:t>
            </a:r>
            <a:r>
              <a:rPr spc="-5" dirty="0"/>
              <a:t>int </a:t>
            </a:r>
            <a:r>
              <a:rPr spc="-5" dirty="0">
                <a:solidFill>
                  <a:srgbClr val="2A9FBC"/>
                </a:solidFill>
              </a:rPr>
              <a:t>compareTo</a:t>
            </a:r>
            <a:r>
              <a:rPr spc="-5" dirty="0"/>
              <a:t>(Flight flight)</a:t>
            </a:r>
            <a:r>
              <a:rPr spc="-10" dirty="0"/>
              <a:t> </a:t>
            </a:r>
            <a:r>
              <a:rPr dirty="0"/>
              <a:t>{</a:t>
            </a:r>
            <a:r>
              <a:rPr spc="-10" dirty="0"/>
              <a:t> </a:t>
            </a:r>
            <a:r>
              <a:rPr dirty="0"/>
              <a:t>.</a:t>
            </a:r>
            <a:r>
              <a:rPr spc="-5" dirty="0"/>
              <a:t> 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.</a:t>
            </a:r>
            <a:r>
              <a:rPr spc="-5" dirty="0"/>
              <a:t> </a:t>
            </a:r>
            <a:r>
              <a:rPr dirty="0"/>
              <a:t>}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53059" y="5859779"/>
            <a:ext cx="3835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21994" y="1045723"/>
            <a:ext cx="443230" cy="394335"/>
          </a:xfrm>
          <a:custGeom>
            <a:avLst/>
            <a:gdLst/>
            <a:ahLst/>
            <a:cxnLst/>
            <a:rect l="l" t="t" r="r" b="b"/>
            <a:pathLst>
              <a:path w="443229" h="394334">
                <a:moveTo>
                  <a:pt x="442608" y="0"/>
                </a:moveTo>
                <a:lnTo>
                  <a:pt x="0" y="0"/>
                </a:lnTo>
                <a:lnTo>
                  <a:pt x="0" y="393970"/>
                </a:lnTo>
                <a:lnTo>
                  <a:pt x="442608" y="393970"/>
                </a:lnTo>
                <a:lnTo>
                  <a:pt x="44260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059179"/>
            <a:ext cx="53600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 indent="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Comparable&lt;Flight&gt;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859" y="2659379"/>
            <a:ext cx="3683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150;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961" y="3174443"/>
            <a:ext cx="1229360" cy="443230"/>
          </a:xfrm>
          <a:prstGeom prst="rect">
            <a:avLst/>
          </a:prstGeom>
          <a:solidFill>
            <a:srgbClr val="171717"/>
          </a:solidFill>
          <a:ln w="38100">
            <a:solidFill>
              <a:srgbClr val="F05A28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24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7060" y="3192779"/>
            <a:ext cx="8407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ArrayList&lt;Passenger&gt;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passengerList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ArrayList&lt;&gt;();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859" y="3726179"/>
            <a:ext cx="688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compareTo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(Flight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5859779"/>
            <a:ext cx="3835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21994" y="1045723"/>
            <a:ext cx="443230" cy="394335"/>
          </a:xfrm>
          <a:custGeom>
            <a:avLst/>
            <a:gdLst/>
            <a:ahLst/>
            <a:cxnLst/>
            <a:rect l="l" t="t" r="r" b="b"/>
            <a:pathLst>
              <a:path w="443229" h="394334">
                <a:moveTo>
                  <a:pt x="442608" y="0"/>
                </a:moveTo>
                <a:lnTo>
                  <a:pt x="0" y="0"/>
                </a:lnTo>
                <a:lnTo>
                  <a:pt x="0" y="393970"/>
                </a:lnTo>
                <a:lnTo>
                  <a:pt x="442608" y="393970"/>
                </a:lnTo>
                <a:lnTo>
                  <a:pt x="44260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059179"/>
            <a:ext cx="85604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 indent="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Comparable&lt;Flight&gt;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Iterable&lt;Passenger&gt;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659379"/>
            <a:ext cx="9931400" cy="353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150;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ArrayList&lt;Passenger&gt;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passengerList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ArrayList&lt;&gt;();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compareTo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(Flight flight)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3662680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Iterator&lt;Passenger&gt;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iterator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passengerList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.iterator();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48655" y="1926075"/>
            <a:ext cx="812800" cy="817244"/>
          </a:xfrm>
          <a:custGeom>
            <a:avLst/>
            <a:gdLst/>
            <a:ahLst/>
            <a:cxnLst/>
            <a:rect l="l" t="t" r="r" b="b"/>
            <a:pathLst>
              <a:path w="812800" h="817244">
                <a:moveTo>
                  <a:pt x="406129" y="0"/>
                </a:moveTo>
                <a:lnTo>
                  <a:pt x="0" y="406129"/>
                </a:lnTo>
                <a:lnTo>
                  <a:pt x="203065" y="406129"/>
                </a:lnTo>
                <a:lnTo>
                  <a:pt x="203065" y="817124"/>
                </a:lnTo>
                <a:lnTo>
                  <a:pt x="609194" y="817124"/>
                </a:lnTo>
                <a:lnTo>
                  <a:pt x="609194" y="406129"/>
                </a:lnTo>
                <a:lnTo>
                  <a:pt x="812260" y="406129"/>
                </a:lnTo>
                <a:lnTo>
                  <a:pt x="406129" y="0"/>
                </a:lnTo>
                <a:close/>
              </a:path>
            </a:pathLst>
          </a:custGeom>
          <a:solidFill>
            <a:srgbClr val="D873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60476"/>
            <a:ext cx="4597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Flight(175);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1293876"/>
            <a:ext cx="7035800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f175.add1Passenger(new Passenger("Santiago"));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f175.add1Passenger(new Passenger("Julie"));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f175.add1Passenger(new Passenger("John"));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f175.add1Passenger(new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Passenger("Geetha"));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1528445" indent="-609600">
              <a:lnSpc>
                <a:spcPct val="15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for (Passenger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 :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System.out.println(p.getName());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Santiago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Julie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John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Geetha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68898" y="1630171"/>
            <a:ext cx="543687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The</a:t>
            </a:r>
            <a:r>
              <a:rPr spc="-125" dirty="0"/>
              <a:t> </a:t>
            </a:r>
            <a:r>
              <a:rPr spc="25" dirty="0"/>
              <a:t>need</a:t>
            </a:r>
            <a:r>
              <a:rPr spc="-125" dirty="0"/>
              <a:t> </a:t>
            </a:r>
            <a:r>
              <a:rPr spc="35" dirty="0"/>
              <a:t>for</a:t>
            </a:r>
            <a:r>
              <a:rPr spc="-130" dirty="0"/>
              <a:t> </a:t>
            </a:r>
            <a:r>
              <a:rPr spc="-5" dirty="0"/>
              <a:t>more</a:t>
            </a:r>
            <a:r>
              <a:rPr spc="-125" dirty="0"/>
              <a:t> </a:t>
            </a:r>
            <a:r>
              <a:rPr spc="-20" dirty="0"/>
              <a:t>than</a:t>
            </a:r>
            <a:r>
              <a:rPr spc="-125" dirty="0"/>
              <a:t> </a:t>
            </a:r>
            <a:r>
              <a:rPr dirty="0"/>
              <a:t>inheritance</a:t>
            </a:r>
            <a:endParaRPr dirty="0"/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pc="-10" dirty="0"/>
              <a:t>Implementing</a:t>
            </a:r>
            <a:r>
              <a:rPr spc="-135" dirty="0"/>
              <a:t> </a:t>
            </a:r>
            <a:r>
              <a:rPr spc="-35" dirty="0"/>
              <a:t>an</a:t>
            </a:r>
            <a:r>
              <a:rPr spc="-140" dirty="0"/>
              <a:t> </a:t>
            </a:r>
            <a:r>
              <a:rPr spc="5" dirty="0"/>
              <a:t>interface</a:t>
            </a:r>
            <a:endParaRPr spc="5" dirty="0"/>
          </a:p>
        </p:txBody>
      </p:sp>
      <p:sp>
        <p:nvSpPr>
          <p:cNvPr id="5" name="object 5"/>
          <p:cNvSpPr txBox="1"/>
          <p:nvPr/>
        </p:nvSpPr>
        <p:spPr>
          <a:xfrm>
            <a:off x="5168898" y="2821940"/>
            <a:ext cx="5097780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Generic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4700"/>
              </a:lnSpc>
              <a:spcBef>
                <a:spcPts val="365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" y="2481943"/>
            <a:ext cx="5932805" cy="437642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680720" marR="366395" indent="-30480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 (Passenger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 :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f175)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System.out.println(p.getName());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43456" y="517651"/>
            <a:ext cx="3817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65" dirty="0">
                <a:solidFill>
                  <a:srgbClr val="FFFFFF"/>
                </a:solidFill>
              </a:rPr>
              <a:t>I</a:t>
            </a:r>
            <a:r>
              <a:rPr sz="3600" spc="-310" dirty="0">
                <a:solidFill>
                  <a:srgbClr val="FFFFFF"/>
                </a:solidFill>
              </a:rPr>
              <a:t>t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195" dirty="0">
                <a:solidFill>
                  <a:srgbClr val="FFFFFF"/>
                </a:solidFill>
              </a:rPr>
              <a:t>r</a:t>
            </a:r>
            <a:r>
              <a:rPr sz="3600" spc="-105" dirty="0">
                <a:solidFill>
                  <a:srgbClr val="FFFFFF"/>
                </a:solidFill>
              </a:rPr>
              <a:t>a</a:t>
            </a:r>
            <a:r>
              <a:rPr sz="3600" spc="125" dirty="0">
                <a:solidFill>
                  <a:srgbClr val="FFFFFF"/>
                </a:solidFill>
              </a:rPr>
              <a:t>b</a:t>
            </a:r>
            <a:r>
              <a:rPr sz="3600" spc="-95" dirty="0">
                <a:solidFill>
                  <a:srgbClr val="FFFFFF"/>
                </a:solidFill>
              </a:rPr>
              <a:t>l</a:t>
            </a:r>
            <a:r>
              <a:rPr sz="3600" spc="-45" dirty="0">
                <a:solidFill>
                  <a:srgbClr val="FFFFFF"/>
                </a:solidFill>
              </a:rPr>
              <a:t>e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05" dirty="0">
                <a:solidFill>
                  <a:srgbClr val="FFFFFF"/>
                </a:solidFill>
              </a:rPr>
              <a:t>In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25" dirty="0">
                <a:solidFill>
                  <a:srgbClr val="FFFFFF"/>
                </a:solidFill>
              </a:rPr>
              <a:t>f</a:t>
            </a:r>
            <a:r>
              <a:rPr sz="3600" spc="-105" dirty="0">
                <a:solidFill>
                  <a:srgbClr val="FFFFFF"/>
                </a:solidFill>
              </a:rPr>
              <a:t>a</a:t>
            </a:r>
            <a:r>
              <a:rPr sz="3600" spc="114" dirty="0">
                <a:solidFill>
                  <a:srgbClr val="FFFFFF"/>
                </a:solidFill>
              </a:rPr>
              <a:t>c</a:t>
            </a:r>
            <a:r>
              <a:rPr sz="3600" spc="-45" dirty="0">
                <a:solidFill>
                  <a:srgbClr val="FFFFFF"/>
                </a:solidFill>
              </a:rPr>
              <a:t>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" y="1828800"/>
            <a:ext cx="4281805" cy="4953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17653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390"/>
              </a:spcBef>
            </a:pP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8769" y="3015996"/>
            <a:ext cx="5207000" cy="3629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Iterable&lt;Passenger&gt;</a:t>
            </a:r>
            <a:r>
              <a:rPr sz="2000" spc="-3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temp</a:t>
            </a:r>
            <a:r>
              <a:rPr sz="2000" spc="-3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f175;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615315" indent="-609600">
              <a:lnSpc>
                <a:spcPct val="125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Iterator&lt;Passenger&gt; iterator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temp.iterator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5080" indent="-304800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while (iterator.hasNext())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 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iterator.next();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System.out.println(p.getName());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9087" y="1992884"/>
            <a:ext cx="151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Pseudo</a:t>
            </a:r>
            <a:r>
              <a:rPr sz="18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059179"/>
            <a:ext cx="2921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2660" y="1592579"/>
            <a:ext cx="4598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000" spc="-8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Comparable&lt;Flight&gt;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1770" y="1551531"/>
            <a:ext cx="2962275" cy="443230"/>
          </a:xfrm>
          <a:prstGeom prst="rect">
            <a:avLst/>
          </a:prstGeom>
          <a:solidFill>
            <a:srgbClr val="171717"/>
          </a:solidFill>
          <a:ln w="38100">
            <a:solidFill>
              <a:srgbClr val="9BC85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42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Iterable&lt;Passenger&gt;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35059" y="1592579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859" y="2125979"/>
            <a:ext cx="96266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150;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ArrayList&lt;Passenger&gt;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passengerList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ArrayList&lt;&gt;();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106" y="3699738"/>
            <a:ext cx="7071995" cy="443230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compareTo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(Flight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106" y="4250971"/>
            <a:ext cx="7071995" cy="1473835"/>
          </a:xfrm>
          <a:prstGeom prst="rect">
            <a:avLst/>
          </a:prstGeom>
          <a:solidFill>
            <a:srgbClr val="171717"/>
          </a:solidFill>
          <a:ln w="38100">
            <a:solidFill>
              <a:srgbClr val="9BC85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Iterator&lt;Passenger&gt;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iterator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962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6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passengerList.iterator();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3059" y="5859779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79452" y="1553168"/>
            <a:ext cx="2839085" cy="443230"/>
          </a:xfrm>
          <a:custGeom>
            <a:avLst/>
            <a:gdLst/>
            <a:ahLst/>
            <a:cxnLst/>
            <a:rect l="l" t="t" r="r" b="b"/>
            <a:pathLst>
              <a:path w="2839085" h="443230">
                <a:moveTo>
                  <a:pt x="0" y="0"/>
                </a:moveTo>
                <a:lnTo>
                  <a:pt x="2838854" y="0"/>
                </a:lnTo>
                <a:lnTo>
                  <a:pt x="2838854" y="442608"/>
                </a:lnTo>
                <a:lnTo>
                  <a:pt x="0" y="44260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2696971"/>
            <a:ext cx="4575810" cy="13544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Similar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1827079"/>
            <a:ext cx="3384549" cy="31895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5967" y="1828800"/>
            <a:ext cx="2430462" cy="24304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33407" y="4457248"/>
            <a:ext cx="4041140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065" marR="5080" algn="ctr">
              <a:lnSpc>
                <a:spcPts val="2780"/>
              </a:lnSpc>
              <a:spcBef>
                <a:spcPts val="90"/>
              </a:spcBef>
            </a:pP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Name,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parameters,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Implicitly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public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0945" y="4457248"/>
            <a:ext cx="3741420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875665">
              <a:lnSpc>
                <a:spcPct val="100000"/>
              </a:lnSpc>
              <a:spcBef>
                <a:spcPts val="775"/>
              </a:spcBef>
            </a:pP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Constant</a:t>
            </a:r>
            <a:r>
              <a:rPr sz="20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678815">
              <a:lnSpc>
                <a:spcPts val="2780"/>
              </a:lnSpc>
              <a:spcBef>
                <a:spcPts val="90"/>
              </a:spcBef>
            </a:pP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Typed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named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Implicitly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public,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final,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static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3431" y="1828800"/>
            <a:ext cx="1936325" cy="243046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75512" y="517651"/>
            <a:ext cx="4953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Declaring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90" dirty="0">
                <a:solidFill>
                  <a:srgbClr val="404040"/>
                </a:solidFill>
              </a:rPr>
              <a:t>an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95" dirty="0">
                <a:solidFill>
                  <a:srgbClr val="404040"/>
                </a:solidFill>
              </a:rPr>
              <a:t>Interface</a:t>
            </a:r>
            <a:endParaRPr sz="36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24970" y="1828800"/>
            <a:ext cx="3452458" cy="24304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87053" y="4457248"/>
            <a:ext cx="4133850" cy="7677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9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0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1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extend</a:t>
            </a:r>
            <a:r>
              <a:rPr sz="2000" spc="-11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another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extends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4911" y="4457248"/>
            <a:ext cx="4273550" cy="7677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000" spc="-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Implementing</a:t>
            </a:r>
            <a:r>
              <a:rPr sz="2000" spc="-1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000" spc="-1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06045">
              <a:lnSpc>
                <a:spcPct val="100000"/>
              </a:lnSpc>
              <a:spcBef>
                <a:spcPts val="605"/>
              </a:spcBef>
            </a:pP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Implies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implementation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27372" y="517651"/>
            <a:ext cx="4649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Extending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95" dirty="0">
                <a:solidFill>
                  <a:srgbClr val="404040"/>
                </a:solidFill>
              </a:rPr>
              <a:t>Interfaces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5450" y="1828800"/>
            <a:ext cx="2392287" cy="243046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636267"/>
            <a:ext cx="4751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An</a:t>
            </a:r>
            <a:r>
              <a:rPr spc="-130" dirty="0"/>
              <a:t> </a:t>
            </a:r>
            <a:r>
              <a:rPr spc="5" dirty="0"/>
              <a:t>interface</a:t>
            </a:r>
            <a:r>
              <a:rPr spc="-125" dirty="0"/>
              <a:t> </a:t>
            </a:r>
            <a:r>
              <a:rPr spc="20" dirty="0"/>
              <a:t>defines</a:t>
            </a:r>
            <a:r>
              <a:rPr spc="-130" dirty="0"/>
              <a:t> </a:t>
            </a:r>
            <a:r>
              <a:rPr spc="-35" dirty="0"/>
              <a:t>a</a:t>
            </a:r>
            <a:r>
              <a:rPr spc="-125" dirty="0"/>
              <a:t> </a:t>
            </a:r>
            <a:r>
              <a:rPr spc="25" dirty="0"/>
              <a:t>contract</a:t>
            </a:r>
            <a:endParaRPr spc="25" dirty="0"/>
          </a:p>
        </p:txBody>
      </p:sp>
      <p:sp>
        <p:nvSpPr>
          <p:cNvPr id="5" name="object 5"/>
          <p:cNvSpPr txBox="1"/>
          <p:nvPr/>
        </p:nvSpPr>
        <p:spPr>
          <a:xfrm>
            <a:off x="5466078" y="2002027"/>
            <a:ext cx="6200775" cy="9156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focused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implementation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details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3626611"/>
            <a:ext cx="5584190" cy="13608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Express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conformance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contract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necessary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Generic</a:t>
            </a:r>
            <a:r>
              <a:rPr spc="-160" dirty="0"/>
              <a:t> </a:t>
            </a:r>
            <a:r>
              <a:rPr dirty="0"/>
              <a:t>interfaces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466078" y="2002027"/>
            <a:ext cx="6106160" cy="9156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stronger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specializing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3626611"/>
            <a:ext cx="6409690" cy="13608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Separate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comma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necessary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048" y="2593339"/>
            <a:ext cx="4425315" cy="13608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Declaring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implicitly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</a:rPr>
              <a:t>Summary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639571"/>
            <a:ext cx="941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Fiel</a:t>
            </a:r>
            <a:r>
              <a:rPr spc="105" dirty="0"/>
              <a:t>d</a:t>
            </a:r>
            <a:r>
              <a:rPr spc="-55" dirty="0"/>
              <a:t>s</a:t>
            </a:r>
            <a:endParaRPr spc="-55" dirty="0"/>
          </a:p>
        </p:txBody>
      </p:sp>
      <p:sp>
        <p:nvSpPr>
          <p:cNvPr id="5" name="object 5"/>
          <p:cNvSpPr txBox="1"/>
          <p:nvPr/>
        </p:nvSpPr>
        <p:spPr>
          <a:xfrm>
            <a:off x="5466078" y="1084579"/>
            <a:ext cx="2721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Constant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2184907"/>
            <a:ext cx="5771515" cy="13608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Name,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Normally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body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6048" y="4278883"/>
            <a:ext cx="5942965" cy="17049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body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without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breaking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existing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852932"/>
            <a:ext cx="6343015" cy="50393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Effective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software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development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Relies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reusability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inheritance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solution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662940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leverage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implementation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details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another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Inheritance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limitations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directly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extends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1026795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Constrains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realistically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reusability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1746632"/>
            <a:ext cx="3384549" cy="335044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0921" y="4457248"/>
            <a:ext cx="4824730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defines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contract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Does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focus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implementation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details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7734" y="4457248"/>
            <a:ext cx="3828415" cy="1121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ctr">
              <a:lnSpc>
                <a:spcPct val="127000"/>
              </a:lnSpc>
              <a:spcBef>
                <a:spcPts val="125"/>
              </a:spcBef>
            </a:pPr>
            <a:r>
              <a:rPr sz="2000" spc="-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Classes </a:t>
            </a:r>
            <a:r>
              <a:rPr sz="2000" spc="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implement </a:t>
            </a:r>
            <a:r>
              <a:rPr sz="20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interfaces </a:t>
            </a:r>
            <a:r>
              <a:rPr sz="2000" spc="-6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Express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conformance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contract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necessary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947669" y="1828800"/>
            <a:ext cx="3987846" cy="243046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39968" y="517651"/>
            <a:ext cx="2224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solidFill>
                  <a:srgbClr val="404040"/>
                </a:solidFill>
              </a:rPr>
              <a:t>Interfaces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282" y="1828800"/>
            <a:ext cx="1917833" cy="243046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33525" y="2798762"/>
            <a:ext cx="1641475" cy="16414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30760" y="4524643"/>
            <a:ext cx="2647315" cy="183705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Challenge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22885" marR="214630" algn="ctr">
              <a:lnSpc>
                <a:spcPct val="102000"/>
              </a:lnSpc>
              <a:spcBef>
                <a:spcPts val="1185"/>
              </a:spcBef>
            </a:pP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often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ordered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1000"/>
              </a:lnSpc>
              <a:spcBef>
                <a:spcPts val="530"/>
              </a:spcBef>
            </a:pP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Rules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ordering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25772" y="517651"/>
            <a:ext cx="4853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5" dirty="0">
                <a:solidFill>
                  <a:srgbClr val="404040"/>
                </a:solidFill>
              </a:rPr>
              <a:t>An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95" dirty="0">
                <a:solidFill>
                  <a:srgbClr val="404040"/>
                </a:solidFill>
              </a:rPr>
              <a:t>Interface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Example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9062" y="2798762"/>
            <a:ext cx="1641475" cy="16414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624056" y="4524643"/>
            <a:ext cx="2790825" cy="121539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85725" indent="-73660">
              <a:lnSpc>
                <a:spcPct val="100000"/>
              </a:lnSpc>
              <a:spcBef>
                <a:spcPts val="1465"/>
              </a:spcBef>
            </a:pP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Comparable</a:t>
            </a:r>
            <a:r>
              <a:rPr sz="20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902970" marR="76835" indent="-817880">
              <a:lnSpc>
                <a:spcPct val="102000"/>
              </a:lnSpc>
              <a:spcBef>
                <a:spcPts val="1185"/>
              </a:spcBef>
            </a:pP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contract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ordering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6102" y="2798762"/>
            <a:ext cx="1763232" cy="16414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227286" y="4524643"/>
            <a:ext cx="2916555" cy="183705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Benefit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2000"/>
              </a:lnSpc>
              <a:spcBef>
                <a:spcPts val="1185"/>
              </a:spcBef>
            </a:pP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Enables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broadly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reusable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sorting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utilities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54940" marR="147320" algn="ctr">
              <a:lnSpc>
                <a:spcPct val="101000"/>
              </a:lnSpc>
              <a:spcBef>
                <a:spcPts val="530"/>
              </a:spcBef>
            </a:pP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knowledge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1417" y="1726691"/>
            <a:ext cx="8068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Comparable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demonstrates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593851"/>
            <a:ext cx="6470015" cy="55575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Exposes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compareTo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Receives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another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indicates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relative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relationship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91185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Indicates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ordering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current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received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2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e: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Positive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value: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Received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ordered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first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1729581"/>
            <a:ext cx="3384549" cy="33845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831" y="742546"/>
            <a:ext cx="6158230" cy="443230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859" y="1293876"/>
            <a:ext cx="307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name;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114" y="1814209"/>
            <a:ext cx="8302625" cy="98742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(1st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priority),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2,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731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859" y="2894076"/>
            <a:ext cx="97790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Passenger(String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name,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 memberLevel,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4728845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this.name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name;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this.memberLevel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this.memberDays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831" y="742546"/>
            <a:ext cx="6158230" cy="443230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859" y="1293876"/>
            <a:ext cx="9779000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name;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21386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int memberLevel; //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3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(1st priority), 2,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 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5080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Passenger(String name, int memberLevel, int memberDays)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this.name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name;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4728845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this.memberLevel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this.memberDays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859" y="760476"/>
            <a:ext cx="7341234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compareTo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000" spc="-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2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(Passenger)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5080">
              <a:lnSpc>
                <a:spcPct val="175000"/>
              </a:lnSpc>
              <a:tabLst>
                <a:tab pos="9264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returnValue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p.memberLevel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returnValue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0)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894076"/>
            <a:ext cx="7341234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19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returnValue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p.memberDays</a:t>
            </a:r>
            <a:r>
              <a:rPr sz="2000" spc="-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6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returnValue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6196</Words>
  <Application>WPS Presentation</Application>
  <PresentationFormat>On-screen Show (4:3)</PresentationFormat>
  <Paragraphs>366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SimSun</vt:lpstr>
      <vt:lpstr>Wingdings</vt:lpstr>
      <vt:lpstr>Verdana</vt:lpstr>
      <vt:lpstr>Courier New</vt:lpstr>
      <vt:lpstr>Lucida Sans Unicode</vt:lpstr>
      <vt:lpstr>Calibri</vt:lpstr>
      <vt:lpstr>Microsoft YaHei</vt:lpstr>
      <vt:lpstr>Arial Unicode MS</vt:lpstr>
      <vt:lpstr>Times New Roman</vt:lpstr>
      <vt:lpstr>Office Theme</vt:lpstr>
      <vt:lpstr>Creating Abstract Relationships  with Interfaces</vt:lpstr>
      <vt:lpstr>Implementing an interface</vt:lpstr>
      <vt:lpstr>PowerPoint 演示文稿</vt:lpstr>
      <vt:lpstr>Interfaces</vt:lpstr>
      <vt:lpstr>An Interface Example</vt:lpstr>
      <vt:lpstr>PowerPoint 演示文稿</vt:lpstr>
      <vt:lpstr>class Passenger {</vt:lpstr>
      <vt:lpstr>class Passenger implements Comparable {</vt:lpstr>
      <vt:lpstr>int	returnValue = p.memberLevel - memberLevel;  if(returnValue == 0)</vt:lpstr>
      <vt:lpstr>Passenger[] passengers = {</vt:lpstr>
      <vt:lpstr>PowerPoint 演示文稿</vt:lpstr>
      <vt:lpstr>class Passenger implements</vt:lpstr>
      <vt:lpstr>class Passenger implements</vt:lpstr>
      <vt:lpstr>class Passenger implements Comparable&lt;Passenger&gt; {</vt:lpstr>
      <vt:lpstr>PowerPoint 演示文稿</vt:lpstr>
      <vt:lpstr>implements Comparable&lt;Flight&gt; {  private int passengers;</vt:lpstr>
      <vt:lpstr>implements Comparable&lt;Flight&gt; {  private int passengers;</vt:lpstr>
      <vt:lpstr>implements Comparable&lt;Flight&gt;, Iterable&lt;Passenger&gt; {  private int passengers;</vt:lpstr>
      <vt:lpstr>Flight f175 = new Flight(175);</vt:lpstr>
      <vt:lpstr>Iterable Interface</vt:lpstr>
      <vt:lpstr>public class Flight</vt:lpstr>
      <vt:lpstr>PowerPoint 演示文稿</vt:lpstr>
      <vt:lpstr>Declaring an Interface</vt:lpstr>
      <vt:lpstr>Extending Interfaces</vt:lpstr>
      <vt:lpstr>An interface defines a contract</vt:lpstr>
      <vt:lpstr>Generic interfaces</vt:lpstr>
      <vt:lpstr>Summary</vt:lpstr>
      <vt:lpstr>Fields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Abstract Relationships  with Interfaces</dc:title>
  <dc:creator/>
  <cp:lastModifiedBy>steve</cp:lastModifiedBy>
  <cp:revision>5</cp:revision>
  <dcterms:created xsi:type="dcterms:W3CDTF">2021-12-07T15:43:00Z</dcterms:created>
  <dcterms:modified xsi:type="dcterms:W3CDTF">2022-03-17T11:37:45Z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20C83147D38D477580A27D477C5DF236</vt:lpwstr>
  </property>
  <property fmtid="{D5CDD505-2E9C-101B-9397-08002B2CF9AE}" pid="3" name="KSOProductBuildVer">
    <vt:lpwstr>1033-11.2.0.11029</vt:lpwstr>
  </property>
</Properties>
</file>