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notesMaster" Target="notesMasters/notesMaster1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1384" y="1427479"/>
            <a:ext cx="10289231" cy="1293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81813" y="1898395"/>
            <a:ext cx="6697980" cy="3768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 marR="5715">
              <a:lnSpc>
                <a:spcPts val="4580"/>
              </a:lnSpc>
              <a:spcBef>
                <a:spcPts val="935"/>
              </a:spcBef>
            </a:pPr>
            <a:r>
              <a:rPr sz="4500" spc="-75" dirty="0">
                <a:solidFill>
                  <a:srgbClr val="171717"/>
                </a:solidFill>
              </a:rPr>
              <a:t>H</a:t>
            </a:r>
            <a:r>
              <a:rPr sz="4500" spc="-45" dirty="0">
                <a:solidFill>
                  <a:srgbClr val="171717"/>
                </a:solidFill>
              </a:rPr>
              <a:t>o</a:t>
            </a:r>
            <a:r>
              <a:rPr sz="4500" spc="190" dirty="0">
                <a:solidFill>
                  <a:srgbClr val="171717"/>
                </a:solidFill>
              </a:rPr>
              <a:t>w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40" dirty="0">
                <a:solidFill>
                  <a:srgbClr val="171717"/>
                </a:solidFill>
              </a:rPr>
              <a:t>G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215" dirty="0">
                <a:solidFill>
                  <a:srgbClr val="171717"/>
                </a:solidFill>
              </a:rPr>
              <a:t>r</a:t>
            </a:r>
            <a:r>
              <a:rPr sz="4500" spc="65" dirty="0">
                <a:solidFill>
                  <a:srgbClr val="171717"/>
                </a:solidFill>
              </a:rPr>
              <a:t>b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65" dirty="0">
                <a:solidFill>
                  <a:srgbClr val="171717"/>
                </a:solidFill>
              </a:rPr>
              <a:t>g</a:t>
            </a:r>
            <a:r>
              <a:rPr sz="4500" spc="-20" dirty="0">
                <a:solidFill>
                  <a:srgbClr val="171717"/>
                </a:solidFill>
              </a:rPr>
              <a:t>e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20" dirty="0">
                <a:solidFill>
                  <a:srgbClr val="171717"/>
                </a:solidFill>
              </a:rPr>
              <a:t>C</a:t>
            </a:r>
            <a:r>
              <a:rPr sz="4500" spc="-100" dirty="0">
                <a:solidFill>
                  <a:srgbClr val="171717"/>
                </a:solidFill>
              </a:rPr>
              <a:t>oll</a:t>
            </a:r>
            <a:r>
              <a:rPr sz="4500" spc="-100" dirty="0">
                <a:solidFill>
                  <a:srgbClr val="171717"/>
                </a:solidFill>
              </a:rPr>
              <a:t>e</a:t>
            </a:r>
            <a:r>
              <a:rPr sz="4500" spc="40" dirty="0">
                <a:solidFill>
                  <a:srgbClr val="171717"/>
                </a:solidFill>
              </a:rPr>
              <a:t>c</a:t>
            </a:r>
            <a:r>
              <a:rPr sz="4500" spc="-5" dirty="0">
                <a:solidFill>
                  <a:srgbClr val="171717"/>
                </a:solidFill>
              </a:rPr>
              <a:t>t</a:t>
            </a:r>
            <a:r>
              <a:rPr sz="4500" spc="-100" dirty="0">
                <a:solidFill>
                  <a:srgbClr val="171717"/>
                </a:solidFill>
              </a:rPr>
              <a:t>io</a:t>
            </a:r>
            <a:r>
              <a:rPr sz="4500" spc="20" dirty="0">
                <a:solidFill>
                  <a:srgbClr val="171717"/>
                </a:solidFill>
              </a:rPr>
              <a:t>n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114" dirty="0">
                <a:solidFill>
                  <a:srgbClr val="171717"/>
                </a:solidFill>
              </a:rPr>
              <a:t>W</a:t>
            </a:r>
            <a:r>
              <a:rPr sz="4500" spc="-65" dirty="0">
                <a:solidFill>
                  <a:srgbClr val="171717"/>
                </a:solidFill>
              </a:rPr>
              <a:t>o</a:t>
            </a:r>
            <a:r>
              <a:rPr sz="4500" spc="-85" dirty="0">
                <a:solidFill>
                  <a:srgbClr val="171717"/>
                </a:solidFill>
              </a:rPr>
              <a:t>r</a:t>
            </a:r>
            <a:r>
              <a:rPr sz="4500" spc="-220" dirty="0">
                <a:solidFill>
                  <a:srgbClr val="171717"/>
                </a:solidFill>
              </a:rPr>
              <a:t>k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150" dirty="0">
                <a:solidFill>
                  <a:srgbClr val="171717"/>
                </a:solidFill>
              </a:rPr>
              <a:t>i</a:t>
            </a:r>
            <a:r>
              <a:rPr sz="4500" spc="-90" dirty="0">
                <a:solidFill>
                  <a:srgbClr val="171717"/>
                </a:solidFill>
              </a:rPr>
              <a:t>n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50" dirty="0">
                <a:solidFill>
                  <a:srgbClr val="171717"/>
                </a:solidFill>
              </a:rPr>
              <a:t>he  </a:t>
            </a:r>
            <a:r>
              <a:rPr sz="4500" spc="165" dirty="0">
                <a:solidFill>
                  <a:srgbClr val="171717"/>
                </a:solidFill>
              </a:rPr>
              <a:t>O</a:t>
            </a:r>
            <a:r>
              <a:rPr sz="4500" spc="-325" dirty="0">
                <a:solidFill>
                  <a:srgbClr val="171717"/>
                </a:solidFill>
              </a:rPr>
              <a:t>r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165" dirty="0">
                <a:solidFill>
                  <a:srgbClr val="171717"/>
                </a:solidFill>
              </a:rPr>
              <a:t>l</a:t>
            </a:r>
            <a:r>
              <a:rPr sz="4500" spc="-20" dirty="0">
                <a:solidFill>
                  <a:srgbClr val="171717"/>
                </a:solidFill>
              </a:rPr>
              <a:t>e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170" dirty="0">
                <a:solidFill>
                  <a:srgbClr val="171717"/>
                </a:solidFill>
              </a:rPr>
              <a:t>JVM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3353" y="517651"/>
            <a:ext cx="6477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404040"/>
                </a:solidFill>
              </a:rPr>
              <a:t>Young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50" dirty="0">
                <a:solidFill>
                  <a:srgbClr val="404040"/>
                </a:solidFill>
              </a:rPr>
              <a:t>Generation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Allocation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890837" y="2714774"/>
            <a:ext cx="5546090" cy="1379220"/>
            <a:chOff x="2890837" y="2714774"/>
            <a:chExt cx="5546090" cy="1379220"/>
          </a:xfrm>
        </p:grpSpPr>
        <p:sp>
          <p:nvSpPr>
            <p:cNvPr id="4" name="object 4"/>
            <p:cNvSpPr/>
            <p:nvPr/>
          </p:nvSpPr>
          <p:spPr>
            <a:xfrm>
              <a:off x="6038321" y="3587427"/>
              <a:ext cx="2393950" cy="443230"/>
            </a:xfrm>
            <a:custGeom>
              <a:avLst/>
              <a:gdLst/>
              <a:ahLst/>
              <a:cxnLst/>
              <a:rect l="l" t="t" r="r" b="b"/>
              <a:pathLst>
                <a:path w="2393950" h="443229">
                  <a:moveTo>
                    <a:pt x="0" y="0"/>
                  </a:moveTo>
                  <a:lnTo>
                    <a:pt x="2393431" y="0"/>
                  </a:lnTo>
                  <a:lnTo>
                    <a:pt x="2393431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387002" y="352938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387002" y="352938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895600" y="2719537"/>
              <a:ext cx="2393950" cy="443230"/>
            </a:xfrm>
            <a:custGeom>
              <a:avLst/>
              <a:gdLst/>
              <a:ahLst/>
              <a:cxnLst/>
              <a:rect l="l" t="t" r="r" b="b"/>
              <a:pathLst>
                <a:path w="2393950" h="443230">
                  <a:moveTo>
                    <a:pt x="0" y="0"/>
                  </a:moveTo>
                  <a:lnTo>
                    <a:pt x="2393431" y="0"/>
                  </a:lnTo>
                  <a:lnTo>
                    <a:pt x="2393431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657600" y="2731750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368219" y="0"/>
                  </a:moveTo>
                  <a:lnTo>
                    <a:pt x="0" y="0"/>
                  </a:lnTo>
                  <a:lnTo>
                    <a:pt x="0" y="442939"/>
                  </a:lnTo>
                  <a:lnTo>
                    <a:pt x="368219" y="442939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657600" y="2731750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0" y="0"/>
                  </a:moveTo>
                  <a:lnTo>
                    <a:pt x="368220" y="0"/>
                  </a:lnTo>
                  <a:lnTo>
                    <a:pt x="368220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386246" y="3592190"/>
            <a:ext cx="370205" cy="433705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812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40"/>
              </a:spcBef>
            </a:pPr>
            <a:r>
              <a:rPr sz="1600" spc="-3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311192" y="2726988"/>
            <a:ext cx="2828290" cy="1367155"/>
            <a:chOff x="4311192" y="2726988"/>
            <a:chExt cx="2828290" cy="1367155"/>
          </a:xfrm>
        </p:grpSpPr>
        <p:sp>
          <p:nvSpPr>
            <p:cNvPr id="12" name="object 12"/>
            <p:cNvSpPr/>
            <p:nvPr/>
          </p:nvSpPr>
          <p:spPr>
            <a:xfrm>
              <a:off x="6766260" y="3529023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368219" y="0"/>
                  </a:moveTo>
                  <a:lnTo>
                    <a:pt x="0" y="0"/>
                  </a:lnTo>
                  <a:lnTo>
                    <a:pt x="0" y="559743"/>
                  </a:lnTo>
                  <a:lnTo>
                    <a:pt x="368219" y="559743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766260" y="3529023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315955" y="2731750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368219" y="0"/>
                  </a:moveTo>
                  <a:lnTo>
                    <a:pt x="0" y="0"/>
                  </a:lnTo>
                  <a:lnTo>
                    <a:pt x="0" y="442939"/>
                  </a:lnTo>
                  <a:lnTo>
                    <a:pt x="368219" y="442939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315955" y="2731750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0" y="0"/>
                  </a:moveTo>
                  <a:lnTo>
                    <a:pt x="368220" y="0"/>
                  </a:lnTo>
                  <a:lnTo>
                    <a:pt x="368220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765504" y="3592190"/>
            <a:ext cx="364490" cy="433705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812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40"/>
              </a:spcBef>
            </a:pPr>
            <a:r>
              <a:rPr sz="1600" spc="-3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047632" y="2668587"/>
            <a:ext cx="377825" cy="569595"/>
            <a:chOff x="5047632" y="2668587"/>
            <a:chExt cx="377825" cy="569595"/>
          </a:xfrm>
        </p:grpSpPr>
        <p:sp>
          <p:nvSpPr>
            <p:cNvPr id="18" name="object 18"/>
            <p:cNvSpPr/>
            <p:nvPr/>
          </p:nvSpPr>
          <p:spPr>
            <a:xfrm>
              <a:off x="5052395" y="267335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052395" y="267335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131135" y="2804667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002982" y="3524262"/>
            <a:ext cx="377825" cy="569595"/>
            <a:chOff x="6002982" y="3524262"/>
            <a:chExt cx="377825" cy="569595"/>
          </a:xfrm>
        </p:grpSpPr>
        <p:sp>
          <p:nvSpPr>
            <p:cNvPr id="22" name="object 22"/>
            <p:cNvSpPr/>
            <p:nvPr/>
          </p:nvSpPr>
          <p:spPr>
            <a:xfrm>
              <a:off x="6007745" y="3529025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007745" y="3529025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6007745" y="3592190"/>
            <a:ext cx="369570" cy="433705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812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40"/>
              </a:spcBef>
            </a:pPr>
            <a:r>
              <a:rPr sz="1600" spc="-3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90837" y="2726988"/>
            <a:ext cx="5580380" cy="2388870"/>
            <a:chOff x="2890837" y="2726988"/>
            <a:chExt cx="5580380" cy="2388870"/>
          </a:xfrm>
        </p:grpSpPr>
        <p:sp>
          <p:nvSpPr>
            <p:cNvPr id="26" name="object 26"/>
            <p:cNvSpPr/>
            <p:nvPr/>
          </p:nvSpPr>
          <p:spPr>
            <a:xfrm>
              <a:off x="3158298" y="4088767"/>
              <a:ext cx="3072130" cy="568960"/>
            </a:xfrm>
            <a:custGeom>
              <a:avLst/>
              <a:gdLst/>
              <a:ahLst/>
              <a:cxnLst/>
              <a:rect l="l" t="t" r="r" b="b"/>
              <a:pathLst>
                <a:path w="3072129" h="568960">
                  <a:moveTo>
                    <a:pt x="3027206" y="556143"/>
                  </a:moveTo>
                  <a:lnTo>
                    <a:pt x="0" y="556143"/>
                  </a:lnTo>
                  <a:lnTo>
                    <a:pt x="0" y="568843"/>
                  </a:lnTo>
                  <a:lnTo>
                    <a:pt x="3039906" y="568843"/>
                  </a:lnTo>
                  <a:lnTo>
                    <a:pt x="3039906" y="562493"/>
                  </a:lnTo>
                  <a:lnTo>
                    <a:pt x="3027206" y="562493"/>
                  </a:lnTo>
                  <a:lnTo>
                    <a:pt x="3027206" y="556143"/>
                  </a:lnTo>
                  <a:close/>
                </a:path>
                <a:path w="3072129" h="568960">
                  <a:moveTo>
                    <a:pt x="3039906" y="63500"/>
                  </a:moveTo>
                  <a:lnTo>
                    <a:pt x="3027206" y="63500"/>
                  </a:lnTo>
                  <a:lnTo>
                    <a:pt x="3027206" y="562493"/>
                  </a:lnTo>
                  <a:lnTo>
                    <a:pt x="3033556" y="556143"/>
                  </a:lnTo>
                  <a:lnTo>
                    <a:pt x="3039906" y="556143"/>
                  </a:lnTo>
                  <a:lnTo>
                    <a:pt x="3039906" y="63500"/>
                  </a:lnTo>
                  <a:close/>
                </a:path>
                <a:path w="3072129" h="568960">
                  <a:moveTo>
                    <a:pt x="3039906" y="556143"/>
                  </a:moveTo>
                  <a:lnTo>
                    <a:pt x="3033556" y="556143"/>
                  </a:lnTo>
                  <a:lnTo>
                    <a:pt x="3027206" y="562493"/>
                  </a:lnTo>
                  <a:lnTo>
                    <a:pt x="3039906" y="562493"/>
                  </a:lnTo>
                  <a:lnTo>
                    <a:pt x="3039906" y="556143"/>
                  </a:lnTo>
                  <a:close/>
                </a:path>
                <a:path w="3072129" h="568960">
                  <a:moveTo>
                    <a:pt x="3033556" y="0"/>
                  </a:moveTo>
                  <a:lnTo>
                    <a:pt x="2995456" y="76200"/>
                  </a:lnTo>
                  <a:lnTo>
                    <a:pt x="3027206" y="76200"/>
                  </a:lnTo>
                  <a:lnTo>
                    <a:pt x="3027206" y="63500"/>
                  </a:lnTo>
                  <a:lnTo>
                    <a:pt x="3065306" y="63500"/>
                  </a:lnTo>
                  <a:lnTo>
                    <a:pt x="3033556" y="0"/>
                  </a:lnTo>
                  <a:close/>
                </a:path>
                <a:path w="3072129" h="568960">
                  <a:moveTo>
                    <a:pt x="3065306" y="63500"/>
                  </a:moveTo>
                  <a:lnTo>
                    <a:pt x="3039906" y="63500"/>
                  </a:lnTo>
                  <a:lnTo>
                    <a:pt x="3039906" y="76200"/>
                  </a:lnTo>
                  <a:lnTo>
                    <a:pt x="3071656" y="76200"/>
                  </a:lnTo>
                  <a:lnTo>
                    <a:pt x="3065306" y="6350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895600" y="2731750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368219" y="0"/>
                  </a:moveTo>
                  <a:lnTo>
                    <a:pt x="0" y="0"/>
                  </a:lnTo>
                  <a:lnTo>
                    <a:pt x="0" y="442939"/>
                  </a:lnTo>
                  <a:lnTo>
                    <a:pt x="368219" y="442939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895600" y="2731750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0" y="0"/>
                  </a:moveTo>
                  <a:lnTo>
                    <a:pt x="368220" y="0"/>
                  </a:lnTo>
                  <a:lnTo>
                    <a:pt x="368220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158286" y="3233102"/>
              <a:ext cx="3830320" cy="1881505"/>
            </a:xfrm>
            <a:custGeom>
              <a:avLst/>
              <a:gdLst/>
              <a:ahLst/>
              <a:cxnLst/>
              <a:rect l="l" t="t" r="r" b="b"/>
              <a:pathLst>
                <a:path w="3830320" h="1881504">
                  <a:moveTo>
                    <a:pt x="2116315" y="76200"/>
                  </a:moveTo>
                  <a:lnTo>
                    <a:pt x="2109965" y="63500"/>
                  </a:lnTo>
                  <a:lnTo>
                    <a:pt x="2078215" y="0"/>
                  </a:lnTo>
                  <a:lnTo>
                    <a:pt x="2040115" y="76200"/>
                  </a:lnTo>
                  <a:lnTo>
                    <a:pt x="2071865" y="76200"/>
                  </a:lnTo>
                  <a:lnTo>
                    <a:pt x="2071865" y="1868741"/>
                  </a:lnTo>
                  <a:lnTo>
                    <a:pt x="0" y="1868741"/>
                  </a:lnTo>
                  <a:lnTo>
                    <a:pt x="0" y="1881441"/>
                  </a:lnTo>
                  <a:lnTo>
                    <a:pt x="2084565" y="1881441"/>
                  </a:lnTo>
                  <a:lnTo>
                    <a:pt x="2084565" y="1875091"/>
                  </a:lnTo>
                  <a:lnTo>
                    <a:pt x="2084565" y="1868741"/>
                  </a:lnTo>
                  <a:lnTo>
                    <a:pt x="2084565" y="76200"/>
                  </a:lnTo>
                  <a:lnTo>
                    <a:pt x="2116315" y="76200"/>
                  </a:lnTo>
                  <a:close/>
                </a:path>
                <a:path w="3830320" h="1881504">
                  <a:moveTo>
                    <a:pt x="3450920" y="220078"/>
                  </a:moveTo>
                  <a:lnTo>
                    <a:pt x="3419170" y="220078"/>
                  </a:lnTo>
                  <a:lnTo>
                    <a:pt x="3419170" y="73672"/>
                  </a:lnTo>
                  <a:lnTo>
                    <a:pt x="3419170" y="67322"/>
                  </a:lnTo>
                  <a:lnTo>
                    <a:pt x="3419170" y="60972"/>
                  </a:lnTo>
                  <a:lnTo>
                    <a:pt x="3027210" y="60972"/>
                  </a:lnTo>
                  <a:lnTo>
                    <a:pt x="3027210" y="295922"/>
                  </a:lnTo>
                  <a:lnTo>
                    <a:pt x="3039910" y="295922"/>
                  </a:lnTo>
                  <a:lnTo>
                    <a:pt x="3039910" y="73672"/>
                  </a:lnTo>
                  <a:lnTo>
                    <a:pt x="3406470" y="73672"/>
                  </a:lnTo>
                  <a:lnTo>
                    <a:pt x="3406470" y="220078"/>
                  </a:lnTo>
                  <a:lnTo>
                    <a:pt x="3374720" y="220078"/>
                  </a:lnTo>
                  <a:lnTo>
                    <a:pt x="3412820" y="296278"/>
                  </a:lnTo>
                  <a:lnTo>
                    <a:pt x="3444570" y="232778"/>
                  </a:lnTo>
                  <a:lnTo>
                    <a:pt x="3450920" y="220078"/>
                  </a:lnTo>
                  <a:close/>
                </a:path>
                <a:path w="3830320" h="1881504">
                  <a:moveTo>
                    <a:pt x="3830180" y="931875"/>
                  </a:moveTo>
                  <a:lnTo>
                    <a:pt x="3823830" y="919175"/>
                  </a:lnTo>
                  <a:lnTo>
                    <a:pt x="3792080" y="855675"/>
                  </a:lnTo>
                  <a:lnTo>
                    <a:pt x="3753980" y="931875"/>
                  </a:lnTo>
                  <a:lnTo>
                    <a:pt x="3785730" y="931875"/>
                  </a:lnTo>
                  <a:lnTo>
                    <a:pt x="3785730" y="1078280"/>
                  </a:lnTo>
                  <a:lnTo>
                    <a:pt x="3419170" y="1078280"/>
                  </a:lnTo>
                  <a:lnTo>
                    <a:pt x="3419170" y="856030"/>
                  </a:lnTo>
                  <a:lnTo>
                    <a:pt x="3406470" y="856030"/>
                  </a:lnTo>
                  <a:lnTo>
                    <a:pt x="3406470" y="1090980"/>
                  </a:lnTo>
                  <a:lnTo>
                    <a:pt x="3798430" y="1090980"/>
                  </a:lnTo>
                  <a:lnTo>
                    <a:pt x="3798430" y="1084630"/>
                  </a:lnTo>
                  <a:lnTo>
                    <a:pt x="3798430" y="1078280"/>
                  </a:lnTo>
                  <a:lnTo>
                    <a:pt x="3798430" y="931875"/>
                  </a:lnTo>
                  <a:lnTo>
                    <a:pt x="3830180" y="931875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170760" y="4290525"/>
              <a:ext cx="295910" cy="285750"/>
            </a:xfrm>
            <a:custGeom>
              <a:avLst/>
              <a:gdLst/>
              <a:ahLst/>
              <a:cxnLst/>
              <a:rect l="l" t="t" r="r" b="b"/>
              <a:pathLst>
                <a:path w="295909" h="285750">
                  <a:moveTo>
                    <a:pt x="295342" y="0"/>
                  </a:moveTo>
                  <a:lnTo>
                    <a:pt x="0" y="0"/>
                  </a:lnTo>
                  <a:lnTo>
                    <a:pt x="0" y="285582"/>
                  </a:lnTo>
                  <a:lnTo>
                    <a:pt x="295342" y="285582"/>
                  </a:lnTo>
                  <a:lnTo>
                    <a:pt x="295342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170760" y="4290525"/>
              <a:ext cx="295910" cy="285750"/>
            </a:xfrm>
            <a:custGeom>
              <a:avLst/>
              <a:gdLst/>
              <a:ahLst/>
              <a:cxnLst/>
              <a:rect l="l" t="t" r="r" b="b"/>
              <a:pathLst>
                <a:path w="295909" h="285750">
                  <a:moveTo>
                    <a:pt x="0" y="0"/>
                  </a:moveTo>
                  <a:lnTo>
                    <a:pt x="295343" y="0"/>
                  </a:lnTo>
                  <a:lnTo>
                    <a:pt x="295343" y="285583"/>
                  </a:lnTo>
                  <a:lnTo>
                    <a:pt x="0" y="28558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168843" y="4825518"/>
              <a:ext cx="295910" cy="285750"/>
            </a:xfrm>
            <a:custGeom>
              <a:avLst/>
              <a:gdLst/>
              <a:ahLst/>
              <a:cxnLst/>
              <a:rect l="l" t="t" r="r" b="b"/>
              <a:pathLst>
                <a:path w="295909" h="285750">
                  <a:moveTo>
                    <a:pt x="295342" y="0"/>
                  </a:moveTo>
                  <a:lnTo>
                    <a:pt x="0" y="0"/>
                  </a:lnTo>
                  <a:lnTo>
                    <a:pt x="0" y="285583"/>
                  </a:lnTo>
                  <a:lnTo>
                    <a:pt x="295342" y="285583"/>
                  </a:lnTo>
                  <a:lnTo>
                    <a:pt x="295342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168843" y="4825518"/>
              <a:ext cx="295910" cy="285750"/>
            </a:xfrm>
            <a:custGeom>
              <a:avLst/>
              <a:gdLst/>
              <a:ahLst/>
              <a:cxnLst/>
              <a:rect l="l" t="t" r="r" b="b"/>
              <a:pathLst>
                <a:path w="295909" h="285750">
                  <a:moveTo>
                    <a:pt x="0" y="0"/>
                  </a:moveTo>
                  <a:lnTo>
                    <a:pt x="295343" y="0"/>
                  </a:lnTo>
                  <a:lnTo>
                    <a:pt x="295343" y="285583"/>
                  </a:lnTo>
                  <a:lnTo>
                    <a:pt x="0" y="28558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1667564" y="5065267"/>
            <a:ext cx="9982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oo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74139" y="2760979"/>
            <a:ext cx="1342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517723" y="4246372"/>
            <a:ext cx="476884" cy="805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live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dead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018046" y="1824037"/>
            <a:ext cx="2403475" cy="569595"/>
            <a:chOff x="6018046" y="1824037"/>
            <a:chExt cx="2403475" cy="569595"/>
          </a:xfrm>
        </p:grpSpPr>
        <p:sp>
          <p:nvSpPr>
            <p:cNvPr id="38" name="object 38"/>
            <p:cNvSpPr/>
            <p:nvPr/>
          </p:nvSpPr>
          <p:spPr>
            <a:xfrm>
              <a:off x="6022808" y="1905000"/>
              <a:ext cx="2393950" cy="443230"/>
            </a:xfrm>
            <a:custGeom>
              <a:avLst/>
              <a:gdLst/>
              <a:ahLst/>
              <a:cxnLst/>
              <a:rect l="l" t="t" r="r" b="b"/>
              <a:pathLst>
                <a:path w="2393950" h="443230">
                  <a:moveTo>
                    <a:pt x="0" y="0"/>
                  </a:moveTo>
                  <a:lnTo>
                    <a:pt x="2393431" y="0"/>
                  </a:lnTo>
                  <a:lnTo>
                    <a:pt x="2393431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031914" y="182880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031914" y="182880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2930367" y="4425027"/>
          <a:ext cx="237490" cy="1370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85"/>
              </a:tblGrid>
              <a:tr h="4499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  <a:tr h="459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  <a:tr h="4522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</a:tbl>
          </a:graphicData>
        </a:graphic>
      </p:graphicFrame>
      <p:sp>
        <p:nvSpPr>
          <p:cNvPr id="42" name="object 42"/>
          <p:cNvSpPr txBox="1"/>
          <p:nvPr/>
        </p:nvSpPr>
        <p:spPr>
          <a:xfrm>
            <a:off x="8617721" y="1934971"/>
            <a:ext cx="1304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165007" y="5368126"/>
            <a:ext cx="295910" cy="285750"/>
          </a:xfrm>
          <a:custGeom>
            <a:avLst/>
            <a:gdLst/>
            <a:ahLst/>
            <a:cxnLst/>
            <a:rect l="l" t="t" r="r" b="b"/>
            <a:pathLst>
              <a:path w="295909" h="285750">
                <a:moveTo>
                  <a:pt x="0" y="0"/>
                </a:moveTo>
                <a:lnTo>
                  <a:pt x="295343" y="0"/>
                </a:lnTo>
                <a:lnTo>
                  <a:pt x="295343" y="285583"/>
                </a:lnTo>
                <a:lnTo>
                  <a:pt x="0" y="28558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8513888" y="5325364"/>
            <a:ext cx="3771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solidFill>
                  <a:srgbClr val="404040"/>
                </a:solidFill>
                <a:latin typeface="Arial MT"/>
                <a:cs typeface="Arial MT"/>
              </a:rPr>
              <a:t>fr</a:t>
            </a: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633234" y="3617467"/>
            <a:ext cx="10013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space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027361" y="1905000"/>
            <a:ext cx="373380" cy="443230"/>
          </a:xfrm>
          <a:prstGeom prst="rect">
            <a:avLst/>
          </a:prstGeom>
          <a:solidFill>
            <a:srgbClr val="CCFFCC"/>
          </a:solidFill>
          <a:ln w="9525">
            <a:solidFill>
              <a:srgbClr val="404040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535"/>
              </a:spcBef>
            </a:pPr>
            <a:r>
              <a:rPr sz="1600" spc="-3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158298" y="2088370"/>
            <a:ext cx="2865120" cy="3488054"/>
          </a:xfrm>
          <a:custGeom>
            <a:avLst/>
            <a:gdLst/>
            <a:ahLst/>
            <a:cxnLst/>
            <a:rect l="l" t="t" r="r" b="b"/>
            <a:pathLst>
              <a:path w="2865120" h="3488054">
                <a:moveTo>
                  <a:pt x="2502876" y="3475010"/>
                </a:moveTo>
                <a:lnTo>
                  <a:pt x="0" y="3475010"/>
                </a:lnTo>
                <a:lnTo>
                  <a:pt x="0" y="3487710"/>
                </a:lnTo>
                <a:lnTo>
                  <a:pt x="2515576" y="3487710"/>
                </a:lnTo>
                <a:lnTo>
                  <a:pt x="2515576" y="3481360"/>
                </a:lnTo>
                <a:lnTo>
                  <a:pt x="2502876" y="3481360"/>
                </a:lnTo>
                <a:lnTo>
                  <a:pt x="2502876" y="3475010"/>
                </a:lnTo>
                <a:close/>
              </a:path>
              <a:path w="2865120" h="3488054">
                <a:moveTo>
                  <a:pt x="2788310" y="31750"/>
                </a:moveTo>
                <a:lnTo>
                  <a:pt x="2502876" y="31750"/>
                </a:lnTo>
                <a:lnTo>
                  <a:pt x="2502876" y="3481360"/>
                </a:lnTo>
                <a:lnTo>
                  <a:pt x="2509226" y="3475010"/>
                </a:lnTo>
                <a:lnTo>
                  <a:pt x="2515576" y="3475010"/>
                </a:lnTo>
                <a:lnTo>
                  <a:pt x="2515576" y="44450"/>
                </a:lnTo>
                <a:lnTo>
                  <a:pt x="2509226" y="44450"/>
                </a:lnTo>
                <a:lnTo>
                  <a:pt x="2515576" y="38100"/>
                </a:lnTo>
                <a:lnTo>
                  <a:pt x="2788310" y="38100"/>
                </a:lnTo>
                <a:lnTo>
                  <a:pt x="2788310" y="31750"/>
                </a:lnTo>
                <a:close/>
              </a:path>
              <a:path w="2865120" h="3488054">
                <a:moveTo>
                  <a:pt x="2515576" y="3475010"/>
                </a:moveTo>
                <a:lnTo>
                  <a:pt x="2509226" y="3475010"/>
                </a:lnTo>
                <a:lnTo>
                  <a:pt x="2502876" y="3481360"/>
                </a:lnTo>
                <a:lnTo>
                  <a:pt x="2515576" y="3481360"/>
                </a:lnTo>
                <a:lnTo>
                  <a:pt x="2515576" y="3475010"/>
                </a:lnTo>
                <a:close/>
              </a:path>
              <a:path w="2865120" h="3488054">
                <a:moveTo>
                  <a:pt x="2788310" y="0"/>
                </a:moveTo>
                <a:lnTo>
                  <a:pt x="2788310" y="76200"/>
                </a:lnTo>
                <a:lnTo>
                  <a:pt x="2851810" y="44450"/>
                </a:lnTo>
                <a:lnTo>
                  <a:pt x="2801010" y="44450"/>
                </a:lnTo>
                <a:lnTo>
                  <a:pt x="2801010" y="31750"/>
                </a:lnTo>
                <a:lnTo>
                  <a:pt x="2851810" y="31750"/>
                </a:lnTo>
                <a:lnTo>
                  <a:pt x="2788310" y="0"/>
                </a:lnTo>
                <a:close/>
              </a:path>
              <a:path w="2865120" h="3488054">
                <a:moveTo>
                  <a:pt x="2515576" y="38100"/>
                </a:moveTo>
                <a:lnTo>
                  <a:pt x="2509226" y="44450"/>
                </a:lnTo>
                <a:lnTo>
                  <a:pt x="2515576" y="44450"/>
                </a:lnTo>
                <a:lnTo>
                  <a:pt x="2515576" y="38100"/>
                </a:lnTo>
                <a:close/>
              </a:path>
              <a:path w="2865120" h="3488054">
                <a:moveTo>
                  <a:pt x="2788310" y="38100"/>
                </a:moveTo>
                <a:lnTo>
                  <a:pt x="2515576" y="38100"/>
                </a:lnTo>
                <a:lnTo>
                  <a:pt x="2515576" y="44450"/>
                </a:lnTo>
                <a:lnTo>
                  <a:pt x="2788310" y="44450"/>
                </a:lnTo>
                <a:lnTo>
                  <a:pt x="2788310" y="38100"/>
                </a:lnTo>
                <a:close/>
              </a:path>
              <a:path w="2865120" h="3488054">
                <a:moveTo>
                  <a:pt x="2851810" y="31750"/>
                </a:moveTo>
                <a:lnTo>
                  <a:pt x="2801010" y="31750"/>
                </a:lnTo>
                <a:lnTo>
                  <a:pt x="2801010" y="44450"/>
                </a:lnTo>
                <a:lnTo>
                  <a:pt x="2851810" y="44450"/>
                </a:lnTo>
                <a:lnTo>
                  <a:pt x="2864510" y="38100"/>
                </a:lnTo>
                <a:lnTo>
                  <a:pt x="2851810" y="3175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3353" y="517651"/>
            <a:ext cx="6477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404040"/>
                </a:solidFill>
              </a:rPr>
              <a:t>Young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50" dirty="0">
                <a:solidFill>
                  <a:srgbClr val="404040"/>
                </a:solidFill>
              </a:rPr>
              <a:t>Generation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Allocation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890837" y="2714774"/>
            <a:ext cx="5546090" cy="1379220"/>
            <a:chOff x="2890837" y="2714774"/>
            <a:chExt cx="5546090" cy="1379220"/>
          </a:xfrm>
        </p:grpSpPr>
        <p:sp>
          <p:nvSpPr>
            <p:cNvPr id="4" name="object 4"/>
            <p:cNvSpPr/>
            <p:nvPr/>
          </p:nvSpPr>
          <p:spPr>
            <a:xfrm>
              <a:off x="6038321" y="3587427"/>
              <a:ext cx="2393950" cy="443230"/>
            </a:xfrm>
            <a:custGeom>
              <a:avLst/>
              <a:gdLst/>
              <a:ahLst/>
              <a:cxnLst/>
              <a:rect l="l" t="t" r="r" b="b"/>
              <a:pathLst>
                <a:path w="2393950" h="443229">
                  <a:moveTo>
                    <a:pt x="0" y="0"/>
                  </a:moveTo>
                  <a:lnTo>
                    <a:pt x="2393431" y="0"/>
                  </a:lnTo>
                  <a:lnTo>
                    <a:pt x="2393431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387002" y="352938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387002" y="352938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895600" y="2719537"/>
              <a:ext cx="2393950" cy="443230"/>
            </a:xfrm>
            <a:custGeom>
              <a:avLst/>
              <a:gdLst/>
              <a:ahLst/>
              <a:cxnLst/>
              <a:rect l="l" t="t" r="r" b="b"/>
              <a:pathLst>
                <a:path w="2393950" h="443230">
                  <a:moveTo>
                    <a:pt x="0" y="0"/>
                  </a:moveTo>
                  <a:lnTo>
                    <a:pt x="2393431" y="0"/>
                  </a:lnTo>
                  <a:lnTo>
                    <a:pt x="2393431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657600" y="2731750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368219" y="0"/>
                  </a:moveTo>
                  <a:lnTo>
                    <a:pt x="0" y="0"/>
                  </a:lnTo>
                  <a:lnTo>
                    <a:pt x="0" y="442939"/>
                  </a:lnTo>
                  <a:lnTo>
                    <a:pt x="368219" y="442939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657600" y="2731750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0" y="0"/>
                  </a:moveTo>
                  <a:lnTo>
                    <a:pt x="368220" y="0"/>
                  </a:lnTo>
                  <a:lnTo>
                    <a:pt x="368220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386246" y="3592190"/>
            <a:ext cx="370205" cy="433705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812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40"/>
              </a:spcBef>
            </a:pPr>
            <a:r>
              <a:rPr sz="1600" spc="-3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311192" y="2726988"/>
            <a:ext cx="2828290" cy="1367155"/>
            <a:chOff x="4311192" y="2726988"/>
            <a:chExt cx="2828290" cy="1367155"/>
          </a:xfrm>
        </p:grpSpPr>
        <p:sp>
          <p:nvSpPr>
            <p:cNvPr id="12" name="object 12"/>
            <p:cNvSpPr/>
            <p:nvPr/>
          </p:nvSpPr>
          <p:spPr>
            <a:xfrm>
              <a:off x="6766260" y="3529023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368219" y="0"/>
                  </a:moveTo>
                  <a:lnTo>
                    <a:pt x="0" y="0"/>
                  </a:lnTo>
                  <a:lnTo>
                    <a:pt x="0" y="559743"/>
                  </a:lnTo>
                  <a:lnTo>
                    <a:pt x="368219" y="559743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766260" y="3529023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315955" y="2731750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368219" y="0"/>
                  </a:moveTo>
                  <a:lnTo>
                    <a:pt x="0" y="0"/>
                  </a:lnTo>
                  <a:lnTo>
                    <a:pt x="0" y="442939"/>
                  </a:lnTo>
                  <a:lnTo>
                    <a:pt x="368219" y="442939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315955" y="2731750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0" y="0"/>
                  </a:moveTo>
                  <a:lnTo>
                    <a:pt x="368220" y="0"/>
                  </a:lnTo>
                  <a:lnTo>
                    <a:pt x="368220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765504" y="3592190"/>
            <a:ext cx="355600" cy="433705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812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40"/>
              </a:spcBef>
            </a:pPr>
            <a:r>
              <a:rPr sz="1600" spc="-3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120926" y="3523903"/>
            <a:ext cx="377825" cy="569595"/>
            <a:chOff x="7120926" y="3523903"/>
            <a:chExt cx="377825" cy="569595"/>
          </a:xfrm>
        </p:grpSpPr>
        <p:sp>
          <p:nvSpPr>
            <p:cNvPr id="18" name="object 18"/>
            <p:cNvSpPr/>
            <p:nvPr/>
          </p:nvSpPr>
          <p:spPr>
            <a:xfrm>
              <a:off x="7125689" y="3528665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368219" y="0"/>
                  </a:moveTo>
                  <a:lnTo>
                    <a:pt x="0" y="0"/>
                  </a:lnTo>
                  <a:lnTo>
                    <a:pt x="0" y="559743"/>
                  </a:lnTo>
                  <a:lnTo>
                    <a:pt x="368219" y="559743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125689" y="3528665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7139242" y="3592190"/>
            <a:ext cx="350520" cy="433705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8128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640"/>
              </a:spcBef>
            </a:pPr>
            <a:r>
              <a:rPr sz="1600" spc="-3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002982" y="3524262"/>
            <a:ext cx="377825" cy="569595"/>
            <a:chOff x="6002982" y="3524262"/>
            <a:chExt cx="377825" cy="569595"/>
          </a:xfrm>
        </p:grpSpPr>
        <p:sp>
          <p:nvSpPr>
            <p:cNvPr id="22" name="object 22"/>
            <p:cNvSpPr/>
            <p:nvPr/>
          </p:nvSpPr>
          <p:spPr>
            <a:xfrm>
              <a:off x="6007745" y="3529025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007745" y="3529025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6007745" y="3592190"/>
            <a:ext cx="369570" cy="433705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812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40"/>
              </a:spcBef>
            </a:pPr>
            <a:r>
              <a:rPr sz="1600" spc="-3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67564" y="5065267"/>
            <a:ext cx="9982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oo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74139" y="2760979"/>
            <a:ext cx="1342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517723" y="4246372"/>
            <a:ext cx="476884" cy="805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live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dead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617721" y="1934971"/>
            <a:ext cx="1304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165007" y="5368126"/>
            <a:ext cx="295910" cy="285750"/>
          </a:xfrm>
          <a:custGeom>
            <a:avLst/>
            <a:gdLst/>
            <a:ahLst/>
            <a:cxnLst/>
            <a:rect l="l" t="t" r="r" b="b"/>
            <a:pathLst>
              <a:path w="295909" h="285750">
                <a:moveTo>
                  <a:pt x="0" y="0"/>
                </a:moveTo>
                <a:lnTo>
                  <a:pt x="295343" y="0"/>
                </a:lnTo>
                <a:lnTo>
                  <a:pt x="295343" y="285583"/>
                </a:lnTo>
                <a:lnTo>
                  <a:pt x="0" y="28558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0" name="object 30"/>
          <p:cNvGrpSpPr/>
          <p:nvPr/>
        </p:nvGrpSpPr>
        <p:grpSpPr>
          <a:xfrm>
            <a:off x="2890837" y="1824037"/>
            <a:ext cx="5580380" cy="3291840"/>
            <a:chOff x="2890837" y="1824037"/>
            <a:chExt cx="5580380" cy="3291840"/>
          </a:xfrm>
        </p:grpSpPr>
        <p:sp>
          <p:nvSpPr>
            <p:cNvPr id="31" name="object 31"/>
            <p:cNvSpPr/>
            <p:nvPr/>
          </p:nvSpPr>
          <p:spPr>
            <a:xfrm>
              <a:off x="3158286" y="3294074"/>
              <a:ext cx="4189729" cy="1820545"/>
            </a:xfrm>
            <a:custGeom>
              <a:avLst/>
              <a:gdLst/>
              <a:ahLst/>
              <a:cxnLst/>
              <a:rect l="l" t="t" r="r" b="b"/>
              <a:pathLst>
                <a:path w="4189729" h="1820545">
                  <a:moveTo>
                    <a:pt x="3071660" y="870902"/>
                  </a:moveTo>
                  <a:lnTo>
                    <a:pt x="3065310" y="858202"/>
                  </a:lnTo>
                  <a:lnTo>
                    <a:pt x="3033560" y="794702"/>
                  </a:lnTo>
                  <a:lnTo>
                    <a:pt x="2995460" y="870902"/>
                  </a:lnTo>
                  <a:lnTo>
                    <a:pt x="3027210" y="870902"/>
                  </a:lnTo>
                  <a:lnTo>
                    <a:pt x="3027210" y="1350835"/>
                  </a:lnTo>
                  <a:lnTo>
                    <a:pt x="0" y="1350835"/>
                  </a:lnTo>
                  <a:lnTo>
                    <a:pt x="0" y="1363535"/>
                  </a:lnTo>
                  <a:lnTo>
                    <a:pt x="3039910" y="1363535"/>
                  </a:lnTo>
                  <a:lnTo>
                    <a:pt x="3039910" y="1357185"/>
                  </a:lnTo>
                  <a:lnTo>
                    <a:pt x="3039910" y="1350835"/>
                  </a:lnTo>
                  <a:lnTo>
                    <a:pt x="3039910" y="870902"/>
                  </a:lnTo>
                  <a:lnTo>
                    <a:pt x="3071660" y="870902"/>
                  </a:lnTo>
                  <a:close/>
                </a:path>
                <a:path w="4189729" h="1820545">
                  <a:moveTo>
                    <a:pt x="3450920" y="159105"/>
                  </a:moveTo>
                  <a:lnTo>
                    <a:pt x="3419170" y="159105"/>
                  </a:lnTo>
                  <a:lnTo>
                    <a:pt x="3419170" y="12700"/>
                  </a:lnTo>
                  <a:lnTo>
                    <a:pt x="3419170" y="6350"/>
                  </a:lnTo>
                  <a:lnTo>
                    <a:pt x="3419170" y="0"/>
                  </a:lnTo>
                  <a:lnTo>
                    <a:pt x="3027210" y="0"/>
                  </a:lnTo>
                  <a:lnTo>
                    <a:pt x="3027210" y="234950"/>
                  </a:lnTo>
                  <a:lnTo>
                    <a:pt x="3039910" y="234950"/>
                  </a:lnTo>
                  <a:lnTo>
                    <a:pt x="3039910" y="12700"/>
                  </a:lnTo>
                  <a:lnTo>
                    <a:pt x="3406470" y="12700"/>
                  </a:lnTo>
                  <a:lnTo>
                    <a:pt x="3406470" y="159105"/>
                  </a:lnTo>
                  <a:lnTo>
                    <a:pt x="3374720" y="159105"/>
                  </a:lnTo>
                  <a:lnTo>
                    <a:pt x="3412820" y="235305"/>
                  </a:lnTo>
                  <a:lnTo>
                    <a:pt x="3444570" y="171805"/>
                  </a:lnTo>
                  <a:lnTo>
                    <a:pt x="3450920" y="159105"/>
                  </a:lnTo>
                  <a:close/>
                </a:path>
                <a:path w="4189729" h="1820545">
                  <a:moveTo>
                    <a:pt x="3830180" y="870902"/>
                  </a:moveTo>
                  <a:lnTo>
                    <a:pt x="3823830" y="858202"/>
                  </a:lnTo>
                  <a:lnTo>
                    <a:pt x="3792080" y="794702"/>
                  </a:lnTo>
                  <a:lnTo>
                    <a:pt x="3753980" y="870902"/>
                  </a:lnTo>
                  <a:lnTo>
                    <a:pt x="3785730" y="870902"/>
                  </a:lnTo>
                  <a:lnTo>
                    <a:pt x="3785730" y="1017308"/>
                  </a:lnTo>
                  <a:lnTo>
                    <a:pt x="3419170" y="1017308"/>
                  </a:lnTo>
                  <a:lnTo>
                    <a:pt x="3419170" y="795058"/>
                  </a:lnTo>
                  <a:lnTo>
                    <a:pt x="3406470" y="795058"/>
                  </a:lnTo>
                  <a:lnTo>
                    <a:pt x="3406470" y="1030008"/>
                  </a:lnTo>
                  <a:lnTo>
                    <a:pt x="3798430" y="1030008"/>
                  </a:lnTo>
                  <a:lnTo>
                    <a:pt x="3798430" y="1023658"/>
                  </a:lnTo>
                  <a:lnTo>
                    <a:pt x="3798430" y="1017308"/>
                  </a:lnTo>
                  <a:lnTo>
                    <a:pt x="3798430" y="870902"/>
                  </a:lnTo>
                  <a:lnTo>
                    <a:pt x="3830180" y="870902"/>
                  </a:lnTo>
                  <a:close/>
                </a:path>
                <a:path w="4189729" h="1820545">
                  <a:moveTo>
                    <a:pt x="4189603" y="870534"/>
                  </a:moveTo>
                  <a:lnTo>
                    <a:pt x="4183253" y="857834"/>
                  </a:lnTo>
                  <a:lnTo>
                    <a:pt x="4151503" y="794334"/>
                  </a:lnTo>
                  <a:lnTo>
                    <a:pt x="4113403" y="870534"/>
                  </a:lnTo>
                  <a:lnTo>
                    <a:pt x="4145153" y="870534"/>
                  </a:lnTo>
                  <a:lnTo>
                    <a:pt x="4145153" y="1807768"/>
                  </a:lnTo>
                  <a:lnTo>
                    <a:pt x="0" y="1807768"/>
                  </a:lnTo>
                  <a:lnTo>
                    <a:pt x="0" y="1820468"/>
                  </a:lnTo>
                  <a:lnTo>
                    <a:pt x="4157853" y="1820468"/>
                  </a:lnTo>
                  <a:lnTo>
                    <a:pt x="4157853" y="1814118"/>
                  </a:lnTo>
                  <a:lnTo>
                    <a:pt x="4157853" y="1807768"/>
                  </a:lnTo>
                  <a:lnTo>
                    <a:pt x="4157853" y="870534"/>
                  </a:lnTo>
                  <a:lnTo>
                    <a:pt x="4189603" y="870534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170760" y="4290526"/>
              <a:ext cx="295910" cy="285750"/>
            </a:xfrm>
            <a:custGeom>
              <a:avLst/>
              <a:gdLst/>
              <a:ahLst/>
              <a:cxnLst/>
              <a:rect l="l" t="t" r="r" b="b"/>
              <a:pathLst>
                <a:path w="295909" h="285750">
                  <a:moveTo>
                    <a:pt x="295342" y="0"/>
                  </a:moveTo>
                  <a:lnTo>
                    <a:pt x="0" y="0"/>
                  </a:lnTo>
                  <a:lnTo>
                    <a:pt x="0" y="285582"/>
                  </a:lnTo>
                  <a:lnTo>
                    <a:pt x="295342" y="285582"/>
                  </a:lnTo>
                  <a:lnTo>
                    <a:pt x="295342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170760" y="4290526"/>
              <a:ext cx="295910" cy="285750"/>
            </a:xfrm>
            <a:custGeom>
              <a:avLst/>
              <a:gdLst/>
              <a:ahLst/>
              <a:cxnLst/>
              <a:rect l="l" t="t" r="r" b="b"/>
              <a:pathLst>
                <a:path w="295909" h="285750">
                  <a:moveTo>
                    <a:pt x="0" y="0"/>
                  </a:moveTo>
                  <a:lnTo>
                    <a:pt x="295343" y="0"/>
                  </a:lnTo>
                  <a:lnTo>
                    <a:pt x="295343" y="285583"/>
                  </a:lnTo>
                  <a:lnTo>
                    <a:pt x="0" y="28558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8168843" y="4825518"/>
              <a:ext cx="295910" cy="285750"/>
            </a:xfrm>
            <a:custGeom>
              <a:avLst/>
              <a:gdLst/>
              <a:ahLst/>
              <a:cxnLst/>
              <a:rect l="l" t="t" r="r" b="b"/>
              <a:pathLst>
                <a:path w="295909" h="285750">
                  <a:moveTo>
                    <a:pt x="295342" y="0"/>
                  </a:moveTo>
                  <a:lnTo>
                    <a:pt x="0" y="0"/>
                  </a:lnTo>
                  <a:lnTo>
                    <a:pt x="0" y="285583"/>
                  </a:lnTo>
                  <a:lnTo>
                    <a:pt x="295342" y="285583"/>
                  </a:lnTo>
                  <a:lnTo>
                    <a:pt x="295342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8168843" y="4825518"/>
              <a:ext cx="295910" cy="285750"/>
            </a:xfrm>
            <a:custGeom>
              <a:avLst/>
              <a:gdLst/>
              <a:ahLst/>
              <a:cxnLst/>
              <a:rect l="l" t="t" r="r" b="b"/>
              <a:pathLst>
                <a:path w="295909" h="285750">
                  <a:moveTo>
                    <a:pt x="0" y="0"/>
                  </a:moveTo>
                  <a:lnTo>
                    <a:pt x="295343" y="0"/>
                  </a:lnTo>
                  <a:lnTo>
                    <a:pt x="295343" y="285583"/>
                  </a:lnTo>
                  <a:lnTo>
                    <a:pt x="0" y="28558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895600" y="2731750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368219" y="0"/>
                  </a:moveTo>
                  <a:lnTo>
                    <a:pt x="0" y="0"/>
                  </a:lnTo>
                  <a:lnTo>
                    <a:pt x="0" y="442939"/>
                  </a:lnTo>
                  <a:lnTo>
                    <a:pt x="368219" y="442939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895600" y="2731750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0" y="0"/>
                  </a:moveTo>
                  <a:lnTo>
                    <a:pt x="368220" y="0"/>
                  </a:lnTo>
                  <a:lnTo>
                    <a:pt x="368220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022808" y="1905000"/>
              <a:ext cx="2393950" cy="443230"/>
            </a:xfrm>
            <a:custGeom>
              <a:avLst/>
              <a:gdLst/>
              <a:ahLst/>
              <a:cxnLst/>
              <a:rect l="l" t="t" r="r" b="b"/>
              <a:pathLst>
                <a:path w="2393950" h="443230">
                  <a:moveTo>
                    <a:pt x="0" y="0"/>
                  </a:moveTo>
                  <a:lnTo>
                    <a:pt x="2393431" y="0"/>
                  </a:lnTo>
                  <a:lnTo>
                    <a:pt x="2393431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031914" y="182880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031914" y="182880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2930367" y="4425027"/>
          <a:ext cx="237490" cy="1370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85"/>
              </a:tblGrid>
              <a:tr h="4499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  <a:tr h="459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  <a:tr h="4522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</a:tbl>
          </a:graphicData>
        </a:graphic>
      </p:graphicFrame>
      <p:sp>
        <p:nvSpPr>
          <p:cNvPr id="42" name="object 42"/>
          <p:cNvSpPr txBox="1"/>
          <p:nvPr/>
        </p:nvSpPr>
        <p:spPr>
          <a:xfrm>
            <a:off x="8513888" y="5325364"/>
            <a:ext cx="3771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solidFill>
                  <a:srgbClr val="404040"/>
                </a:solidFill>
                <a:latin typeface="Arial MT"/>
                <a:cs typeface="Arial MT"/>
              </a:rPr>
              <a:t>fr</a:t>
            </a: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633234" y="3617467"/>
            <a:ext cx="10013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space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027361" y="1905000"/>
            <a:ext cx="373380" cy="443230"/>
          </a:xfrm>
          <a:prstGeom prst="rect">
            <a:avLst/>
          </a:prstGeom>
          <a:solidFill>
            <a:srgbClr val="CCFFCC"/>
          </a:solidFill>
          <a:ln w="9525">
            <a:solidFill>
              <a:srgbClr val="404040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535"/>
              </a:spcBef>
            </a:pPr>
            <a:r>
              <a:rPr sz="1600" spc="-3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158298" y="2088370"/>
            <a:ext cx="2865120" cy="3488054"/>
          </a:xfrm>
          <a:custGeom>
            <a:avLst/>
            <a:gdLst/>
            <a:ahLst/>
            <a:cxnLst/>
            <a:rect l="l" t="t" r="r" b="b"/>
            <a:pathLst>
              <a:path w="2865120" h="3488054">
                <a:moveTo>
                  <a:pt x="2502876" y="3475010"/>
                </a:moveTo>
                <a:lnTo>
                  <a:pt x="0" y="3475010"/>
                </a:lnTo>
                <a:lnTo>
                  <a:pt x="0" y="3487710"/>
                </a:lnTo>
                <a:lnTo>
                  <a:pt x="2515576" y="3487710"/>
                </a:lnTo>
                <a:lnTo>
                  <a:pt x="2515576" y="3481360"/>
                </a:lnTo>
                <a:lnTo>
                  <a:pt x="2502876" y="3481360"/>
                </a:lnTo>
                <a:lnTo>
                  <a:pt x="2502876" y="3475010"/>
                </a:lnTo>
                <a:close/>
              </a:path>
              <a:path w="2865120" h="3488054">
                <a:moveTo>
                  <a:pt x="2788310" y="31750"/>
                </a:moveTo>
                <a:lnTo>
                  <a:pt x="2502876" y="31750"/>
                </a:lnTo>
                <a:lnTo>
                  <a:pt x="2502876" y="3481360"/>
                </a:lnTo>
                <a:lnTo>
                  <a:pt x="2509226" y="3475010"/>
                </a:lnTo>
                <a:lnTo>
                  <a:pt x="2515576" y="3475010"/>
                </a:lnTo>
                <a:lnTo>
                  <a:pt x="2515576" y="44450"/>
                </a:lnTo>
                <a:lnTo>
                  <a:pt x="2509226" y="44450"/>
                </a:lnTo>
                <a:lnTo>
                  <a:pt x="2515576" y="38100"/>
                </a:lnTo>
                <a:lnTo>
                  <a:pt x="2788310" y="38100"/>
                </a:lnTo>
                <a:lnTo>
                  <a:pt x="2788310" y="31750"/>
                </a:lnTo>
                <a:close/>
              </a:path>
              <a:path w="2865120" h="3488054">
                <a:moveTo>
                  <a:pt x="2515576" y="3475010"/>
                </a:moveTo>
                <a:lnTo>
                  <a:pt x="2509226" y="3475010"/>
                </a:lnTo>
                <a:lnTo>
                  <a:pt x="2502876" y="3481360"/>
                </a:lnTo>
                <a:lnTo>
                  <a:pt x="2515576" y="3481360"/>
                </a:lnTo>
                <a:lnTo>
                  <a:pt x="2515576" y="3475010"/>
                </a:lnTo>
                <a:close/>
              </a:path>
              <a:path w="2865120" h="3488054">
                <a:moveTo>
                  <a:pt x="2788310" y="0"/>
                </a:moveTo>
                <a:lnTo>
                  <a:pt x="2788310" y="76200"/>
                </a:lnTo>
                <a:lnTo>
                  <a:pt x="2851810" y="44450"/>
                </a:lnTo>
                <a:lnTo>
                  <a:pt x="2801010" y="44450"/>
                </a:lnTo>
                <a:lnTo>
                  <a:pt x="2801010" y="31750"/>
                </a:lnTo>
                <a:lnTo>
                  <a:pt x="2851810" y="31750"/>
                </a:lnTo>
                <a:lnTo>
                  <a:pt x="2788310" y="0"/>
                </a:lnTo>
                <a:close/>
              </a:path>
              <a:path w="2865120" h="3488054">
                <a:moveTo>
                  <a:pt x="2515576" y="38100"/>
                </a:moveTo>
                <a:lnTo>
                  <a:pt x="2509226" y="44450"/>
                </a:lnTo>
                <a:lnTo>
                  <a:pt x="2515576" y="44450"/>
                </a:lnTo>
                <a:lnTo>
                  <a:pt x="2515576" y="38100"/>
                </a:lnTo>
                <a:close/>
              </a:path>
              <a:path w="2865120" h="3488054">
                <a:moveTo>
                  <a:pt x="2788310" y="38100"/>
                </a:moveTo>
                <a:lnTo>
                  <a:pt x="2515576" y="38100"/>
                </a:lnTo>
                <a:lnTo>
                  <a:pt x="2515576" y="44450"/>
                </a:lnTo>
                <a:lnTo>
                  <a:pt x="2788310" y="44450"/>
                </a:lnTo>
                <a:lnTo>
                  <a:pt x="2788310" y="38100"/>
                </a:lnTo>
                <a:close/>
              </a:path>
              <a:path w="2865120" h="3488054">
                <a:moveTo>
                  <a:pt x="2851810" y="31750"/>
                </a:moveTo>
                <a:lnTo>
                  <a:pt x="2801010" y="31750"/>
                </a:lnTo>
                <a:lnTo>
                  <a:pt x="2801010" y="44450"/>
                </a:lnTo>
                <a:lnTo>
                  <a:pt x="2851810" y="44450"/>
                </a:lnTo>
                <a:lnTo>
                  <a:pt x="2864510" y="38100"/>
                </a:lnTo>
                <a:lnTo>
                  <a:pt x="2851810" y="3175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3353" y="517651"/>
            <a:ext cx="6477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404040"/>
                </a:solidFill>
              </a:rPr>
              <a:t>Young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50" dirty="0">
                <a:solidFill>
                  <a:srgbClr val="404040"/>
                </a:solidFill>
              </a:rPr>
              <a:t>Generation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Allocation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6033559" y="3524618"/>
            <a:ext cx="2403475" cy="569595"/>
            <a:chOff x="6033559" y="3524618"/>
            <a:chExt cx="2403475" cy="569595"/>
          </a:xfrm>
        </p:grpSpPr>
        <p:sp>
          <p:nvSpPr>
            <p:cNvPr id="4" name="object 4"/>
            <p:cNvSpPr/>
            <p:nvPr/>
          </p:nvSpPr>
          <p:spPr>
            <a:xfrm>
              <a:off x="6038321" y="3587427"/>
              <a:ext cx="2393950" cy="443230"/>
            </a:xfrm>
            <a:custGeom>
              <a:avLst/>
              <a:gdLst/>
              <a:ahLst/>
              <a:cxnLst/>
              <a:rect l="l" t="t" r="r" b="b"/>
              <a:pathLst>
                <a:path w="2393950" h="443229">
                  <a:moveTo>
                    <a:pt x="0" y="0"/>
                  </a:moveTo>
                  <a:lnTo>
                    <a:pt x="2393431" y="0"/>
                  </a:lnTo>
                  <a:lnTo>
                    <a:pt x="2393431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387002" y="352938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387002" y="352938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890837" y="2714774"/>
          <a:ext cx="2407920" cy="452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00"/>
                <a:gridCol w="393700"/>
                <a:gridCol w="368300"/>
                <a:gridCol w="290194"/>
                <a:gridCol w="368300"/>
                <a:gridCol w="605155"/>
              </a:tblGrid>
              <a:tr h="4429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386246" y="3592190"/>
            <a:ext cx="370205" cy="433705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812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40"/>
              </a:spcBef>
            </a:pPr>
            <a:r>
              <a:rPr sz="1600" spc="-3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61498" y="3524261"/>
            <a:ext cx="377825" cy="569595"/>
            <a:chOff x="6761498" y="3524261"/>
            <a:chExt cx="377825" cy="569595"/>
          </a:xfrm>
        </p:grpSpPr>
        <p:sp>
          <p:nvSpPr>
            <p:cNvPr id="10" name="object 10"/>
            <p:cNvSpPr/>
            <p:nvPr/>
          </p:nvSpPr>
          <p:spPr>
            <a:xfrm>
              <a:off x="6766260" y="3529023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368219" y="0"/>
                  </a:moveTo>
                  <a:lnTo>
                    <a:pt x="0" y="0"/>
                  </a:lnTo>
                  <a:lnTo>
                    <a:pt x="0" y="559743"/>
                  </a:lnTo>
                  <a:lnTo>
                    <a:pt x="368219" y="559743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766260" y="3529023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765504" y="3592190"/>
            <a:ext cx="355600" cy="433705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812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40"/>
              </a:spcBef>
            </a:pPr>
            <a:r>
              <a:rPr sz="1600" spc="-3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120926" y="3523903"/>
            <a:ext cx="377825" cy="569595"/>
            <a:chOff x="7120926" y="3523903"/>
            <a:chExt cx="377825" cy="569595"/>
          </a:xfrm>
        </p:grpSpPr>
        <p:sp>
          <p:nvSpPr>
            <p:cNvPr id="14" name="object 14"/>
            <p:cNvSpPr/>
            <p:nvPr/>
          </p:nvSpPr>
          <p:spPr>
            <a:xfrm>
              <a:off x="7125689" y="3528665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368219" y="0"/>
                  </a:moveTo>
                  <a:lnTo>
                    <a:pt x="0" y="0"/>
                  </a:lnTo>
                  <a:lnTo>
                    <a:pt x="0" y="559743"/>
                  </a:lnTo>
                  <a:lnTo>
                    <a:pt x="368219" y="559743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125689" y="3528665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139242" y="3592190"/>
            <a:ext cx="350520" cy="433705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8128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640"/>
              </a:spcBef>
            </a:pPr>
            <a:r>
              <a:rPr sz="1600" spc="-3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002982" y="3524262"/>
            <a:ext cx="377825" cy="569595"/>
            <a:chOff x="6002982" y="3524262"/>
            <a:chExt cx="377825" cy="569595"/>
          </a:xfrm>
        </p:grpSpPr>
        <p:sp>
          <p:nvSpPr>
            <p:cNvPr id="18" name="object 18"/>
            <p:cNvSpPr/>
            <p:nvPr/>
          </p:nvSpPr>
          <p:spPr>
            <a:xfrm>
              <a:off x="6007745" y="3529025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007745" y="3529025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6012507" y="3592190"/>
            <a:ext cx="364490" cy="433705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8128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640"/>
              </a:spcBef>
            </a:pPr>
            <a:r>
              <a:rPr sz="1600" spc="-3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67564" y="5065267"/>
            <a:ext cx="9982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oo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74139" y="2760979"/>
            <a:ext cx="1342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17723" y="4246372"/>
            <a:ext cx="476884" cy="805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live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dead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022808" y="1905000"/>
            <a:ext cx="2393950" cy="443230"/>
          </a:xfrm>
          <a:custGeom>
            <a:avLst/>
            <a:gdLst/>
            <a:ahLst/>
            <a:cxnLst/>
            <a:rect l="l" t="t" r="r" b="b"/>
            <a:pathLst>
              <a:path w="2393950" h="443230">
                <a:moveTo>
                  <a:pt x="0" y="0"/>
                </a:moveTo>
                <a:lnTo>
                  <a:pt x="2393431" y="0"/>
                </a:lnTo>
                <a:lnTo>
                  <a:pt x="2393431" y="442939"/>
                </a:lnTo>
                <a:lnTo>
                  <a:pt x="0" y="44293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8617721" y="1934971"/>
            <a:ext cx="1304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165007" y="5368126"/>
            <a:ext cx="295910" cy="285750"/>
          </a:xfrm>
          <a:custGeom>
            <a:avLst/>
            <a:gdLst/>
            <a:ahLst/>
            <a:cxnLst/>
            <a:rect l="l" t="t" r="r" b="b"/>
            <a:pathLst>
              <a:path w="295909" h="285750">
                <a:moveTo>
                  <a:pt x="0" y="0"/>
                </a:moveTo>
                <a:lnTo>
                  <a:pt x="295343" y="0"/>
                </a:lnTo>
                <a:lnTo>
                  <a:pt x="295343" y="285583"/>
                </a:lnTo>
                <a:lnTo>
                  <a:pt x="0" y="28558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7" name="object 27"/>
          <p:cNvGrpSpPr/>
          <p:nvPr/>
        </p:nvGrpSpPr>
        <p:grpSpPr>
          <a:xfrm>
            <a:off x="3158298" y="3294075"/>
            <a:ext cx="5313045" cy="1821814"/>
            <a:chOff x="3158298" y="3294075"/>
            <a:chExt cx="5313045" cy="1821814"/>
          </a:xfrm>
        </p:grpSpPr>
        <p:sp>
          <p:nvSpPr>
            <p:cNvPr id="28" name="object 28"/>
            <p:cNvSpPr/>
            <p:nvPr/>
          </p:nvSpPr>
          <p:spPr>
            <a:xfrm>
              <a:off x="3158287" y="3294075"/>
              <a:ext cx="4189729" cy="1820545"/>
            </a:xfrm>
            <a:custGeom>
              <a:avLst/>
              <a:gdLst/>
              <a:ahLst/>
              <a:cxnLst/>
              <a:rect l="l" t="t" r="r" b="b"/>
              <a:pathLst>
                <a:path w="4189729" h="1820545">
                  <a:moveTo>
                    <a:pt x="3071660" y="870902"/>
                  </a:moveTo>
                  <a:lnTo>
                    <a:pt x="3065310" y="858202"/>
                  </a:lnTo>
                  <a:lnTo>
                    <a:pt x="3033560" y="794702"/>
                  </a:lnTo>
                  <a:lnTo>
                    <a:pt x="2995460" y="870902"/>
                  </a:lnTo>
                  <a:lnTo>
                    <a:pt x="3027210" y="870902"/>
                  </a:lnTo>
                  <a:lnTo>
                    <a:pt x="3027210" y="1350835"/>
                  </a:lnTo>
                  <a:lnTo>
                    <a:pt x="0" y="1350835"/>
                  </a:lnTo>
                  <a:lnTo>
                    <a:pt x="0" y="1363535"/>
                  </a:lnTo>
                  <a:lnTo>
                    <a:pt x="3039910" y="1363535"/>
                  </a:lnTo>
                  <a:lnTo>
                    <a:pt x="3039910" y="1357185"/>
                  </a:lnTo>
                  <a:lnTo>
                    <a:pt x="3039910" y="1350835"/>
                  </a:lnTo>
                  <a:lnTo>
                    <a:pt x="3039910" y="870902"/>
                  </a:lnTo>
                  <a:lnTo>
                    <a:pt x="3071660" y="870902"/>
                  </a:lnTo>
                  <a:close/>
                </a:path>
                <a:path w="4189729" h="1820545">
                  <a:moveTo>
                    <a:pt x="3450920" y="159105"/>
                  </a:moveTo>
                  <a:lnTo>
                    <a:pt x="3419170" y="159105"/>
                  </a:lnTo>
                  <a:lnTo>
                    <a:pt x="3419170" y="12700"/>
                  </a:lnTo>
                  <a:lnTo>
                    <a:pt x="3419170" y="6350"/>
                  </a:lnTo>
                  <a:lnTo>
                    <a:pt x="3419170" y="0"/>
                  </a:lnTo>
                  <a:lnTo>
                    <a:pt x="3027210" y="0"/>
                  </a:lnTo>
                  <a:lnTo>
                    <a:pt x="3027210" y="234950"/>
                  </a:lnTo>
                  <a:lnTo>
                    <a:pt x="3039910" y="234950"/>
                  </a:lnTo>
                  <a:lnTo>
                    <a:pt x="3039910" y="12700"/>
                  </a:lnTo>
                  <a:lnTo>
                    <a:pt x="3406470" y="12700"/>
                  </a:lnTo>
                  <a:lnTo>
                    <a:pt x="3406470" y="159105"/>
                  </a:lnTo>
                  <a:lnTo>
                    <a:pt x="3374720" y="159105"/>
                  </a:lnTo>
                  <a:lnTo>
                    <a:pt x="3412820" y="235305"/>
                  </a:lnTo>
                  <a:lnTo>
                    <a:pt x="3444570" y="171805"/>
                  </a:lnTo>
                  <a:lnTo>
                    <a:pt x="3450920" y="159105"/>
                  </a:lnTo>
                  <a:close/>
                </a:path>
                <a:path w="4189729" h="1820545">
                  <a:moveTo>
                    <a:pt x="3830180" y="870902"/>
                  </a:moveTo>
                  <a:lnTo>
                    <a:pt x="3823830" y="858202"/>
                  </a:lnTo>
                  <a:lnTo>
                    <a:pt x="3792080" y="794702"/>
                  </a:lnTo>
                  <a:lnTo>
                    <a:pt x="3753980" y="870902"/>
                  </a:lnTo>
                  <a:lnTo>
                    <a:pt x="3785730" y="870902"/>
                  </a:lnTo>
                  <a:lnTo>
                    <a:pt x="3785730" y="1017308"/>
                  </a:lnTo>
                  <a:lnTo>
                    <a:pt x="3419170" y="1017308"/>
                  </a:lnTo>
                  <a:lnTo>
                    <a:pt x="3419170" y="795058"/>
                  </a:lnTo>
                  <a:lnTo>
                    <a:pt x="3406470" y="795058"/>
                  </a:lnTo>
                  <a:lnTo>
                    <a:pt x="3406470" y="1030008"/>
                  </a:lnTo>
                  <a:lnTo>
                    <a:pt x="3798430" y="1030008"/>
                  </a:lnTo>
                  <a:lnTo>
                    <a:pt x="3798430" y="1023658"/>
                  </a:lnTo>
                  <a:lnTo>
                    <a:pt x="3798430" y="1017308"/>
                  </a:lnTo>
                  <a:lnTo>
                    <a:pt x="3798430" y="870902"/>
                  </a:lnTo>
                  <a:lnTo>
                    <a:pt x="3830180" y="870902"/>
                  </a:lnTo>
                  <a:close/>
                </a:path>
                <a:path w="4189729" h="1820545">
                  <a:moveTo>
                    <a:pt x="4189603" y="870534"/>
                  </a:moveTo>
                  <a:lnTo>
                    <a:pt x="4183253" y="857834"/>
                  </a:lnTo>
                  <a:lnTo>
                    <a:pt x="4151503" y="794334"/>
                  </a:lnTo>
                  <a:lnTo>
                    <a:pt x="4113403" y="870534"/>
                  </a:lnTo>
                  <a:lnTo>
                    <a:pt x="4145153" y="870534"/>
                  </a:lnTo>
                  <a:lnTo>
                    <a:pt x="4145153" y="1807768"/>
                  </a:lnTo>
                  <a:lnTo>
                    <a:pt x="0" y="1807768"/>
                  </a:lnTo>
                  <a:lnTo>
                    <a:pt x="0" y="1820468"/>
                  </a:lnTo>
                  <a:lnTo>
                    <a:pt x="4157853" y="1820468"/>
                  </a:lnTo>
                  <a:lnTo>
                    <a:pt x="4157853" y="1814118"/>
                  </a:lnTo>
                  <a:lnTo>
                    <a:pt x="4157853" y="1807768"/>
                  </a:lnTo>
                  <a:lnTo>
                    <a:pt x="4157853" y="870534"/>
                  </a:lnTo>
                  <a:lnTo>
                    <a:pt x="4189603" y="870534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170760" y="4290526"/>
              <a:ext cx="295910" cy="285750"/>
            </a:xfrm>
            <a:custGeom>
              <a:avLst/>
              <a:gdLst/>
              <a:ahLst/>
              <a:cxnLst/>
              <a:rect l="l" t="t" r="r" b="b"/>
              <a:pathLst>
                <a:path w="295909" h="285750">
                  <a:moveTo>
                    <a:pt x="295342" y="0"/>
                  </a:moveTo>
                  <a:lnTo>
                    <a:pt x="0" y="0"/>
                  </a:lnTo>
                  <a:lnTo>
                    <a:pt x="0" y="285582"/>
                  </a:lnTo>
                  <a:lnTo>
                    <a:pt x="295342" y="285582"/>
                  </a:lnTo>
                  <a:lnTo>
                    <a:pt x="295342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170760" y="4290526"/>
              <a:ext cx="295910" cy="285750"/>
            </a:xfrm>
            <a:custGeom>
              <a:avLst/>
              <a:gdLst/>
              <a:ahLst/>
              <a:cxnLst/>
              <a:rect l="l" t="t" r="r" b="b"/>
              <a:pathLst>
                <a:path w="295909" h="285750">
                  <a:moveTo>
                    <a:pt x="0" y="0"/>
                  </a:moveTo>
                  <a:lnTo>
                    <a:pt x="295343" y="0"/>
                  </a:lnTo>
                  <a:lnTo>
                    <a:pt x="295343" y="285583"/>
                  </a:lnTo>
                  <a:lnTo>
                    <a:pt x="0" y="28558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168843" y="4825518"/>
              <a:ext cx="295910" cy="285750"/>
            </a:xfrm>
            <a:custGeom>
              <a:avLst/>
              <a:gdLst/>
              <a:ahLst/>
              <a:cxnLst/>
              <a:rect l="l" t="t" r="r" b="b"/>
              <a:pathLst>
                <a:path w="295909" h="285750">
                  <a:moveTo>
                    <a:pt x="295342" y="0"/>
                  </a:moveTo>
                  <a:lnTo>
                    <a:pt x="0" y="0"/>
                  </a:lnTo>
                  <a:lnTo>
                    <a:pt x="0" y="285583"/>
                  </a:lnTo>
                  <a:lnTo>
                    <a:pt x="295342" y="285583"/>
                  </a:lnTo>
                  <a:lnTo>
                    <a:pt x="295342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168843" y="4825518"/>
              <a:ext cx="295910" cy="285750"/>
            </a:xfrm>
            <a:custGeom>
              <a:avLst/>
              <a:gdLst/>
              <a:ahLst/>
              <a:cxnLst/>
              <a:rect l="l" t="t" r="r" b="b"/>
              <a:pathLst>
                <a:path w="295909" h="285750">
                  <a:moveTo>
                    <a:pt x="0" y="0"/>
                  </a:moveTo>
                  <a:lnTo>
                    <a:pt x="295343" y="0"/>
                  </a:lnTo>
                  <a:lnTo>
                    <a:pt x="295343" y="285583"/>
                  </a:lnTo>
                  <a:lnTo>
                    <a:pt x="0" y="28558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493909" y="3528664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368219" y="0"/>
                  </a:moveTo>
                  <a:lnTo>
                    <a:pt x="0" y="0"/>
                  </a:lnTo>
                  <a:lnTo>
                    <a:pt x="0" y="559743"/>
                  </a:lnTo>
                  <a:lnTo>
                    <a:pt x="368219" y="559743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493909" y="3528664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2930367" y="4425027"/>
          <a:ext cx="237490" cy="1370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85"/>
              </a:tblGrid>
              <a:tr h="4499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  <a:tr h="459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  <a:tr h="4522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</a:tbl>
          </a:graphicData>
        </a:graphic>
      </p:graphicFrame>
      <p:sp>
        <p:nvSpPr>
          <p:cNvPr id="36" name="object 36"/>
          <p:cNvSpPr txBox="1"/>
          <p:nvPr/>
        </p:nvSpPr>
        <p:spPr>
          <a:xfrm>
            <a:off x="8513888" y="5325364"/>
            <a:ext cx="3771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solidFill>
                  <a:srgbClr val="404040"/>
                </a:solidFill>
                <a:latin typeface="Arial MT"/>
                <a:cs typeface="Arial MT"/>
              </a:rPr>
              <a:t>fr</a:t>
            </a: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633234" y="3617467"/>
            <a:ext cx="10013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space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493909" y="3587427"/>
            <a:ext cx="368300" cy="443230"/>
          </a:xfrm>
          <a:prstGeom prst="rect">
            <a:avLst/>
          </a:prstGeom>
          <a:solidFill>
            <a:srgbClr val="CCFFCC"/>
          </a:solidFill>
          <a:ln w="9525">
            <a:solidFill>
              <a:srgbClr val="404040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680"/>
              </a:spcBef>
            </a:pPr>
            <a:r>
              <a:rPr sz="1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182127" y="4088408"/>
            <a:ext cx="4534535" cy="1487805"/>
          </a:xfrm>
          <a:custGeom>
            <a:avLst/>
            <a:gdLst/>
            <a:ahLst/>
            <a:cxnLst/>
            <a:rect l="l" t="t" r="r" b="b"/>
            <a:pathLst>
              <a:path w="4534534" h="1487804">
                <a:moveTo>
                  <a:pt x="4489541" y="1474972"/>
                </a:moveTo>
                <a:lnTo>
                  <a:pt x="0" y="1474972"/>
                </a:lnTo>
                <a:lnTo>
                  <a:pt x="0" y="1487672"/>
                </a:lnTo>
                <a:lnTo>
                  <a:pt x="4502241" y="1487672"/>
                </a:lnTo>
                <a:lnTo>
                  <a:pt x="4502241" y="1481322"/>
                </a:lnTo>
                <a:lnTo>
                  <a:pt x="4489541" y="1481322"/>
                </a:lnTo>
                <a:lnTo>
                  <a:pt x="4489541" y="1474972"/>
                </a:lnTo>
                <a:close/>
              </a:path>
              <a:path w="4534534" h="1487804">
                <a:moveTo>
                  <a:pt x="4502241" y="63500"/>
                </a:moveTo>
                <a:lnTo>
                  <a:pt x="4489541" y="63500"/>
                </a:lnTo>
                <a:lnTo>
                  <a:pt x="4489541" y="1481322"/>
                </a:lnTo>
                <a:lnTo>
                  <a:pt x="4495891" y="1474972"/>
                </a:lnTo>
                <a:lnTo>
                  <a:pt x="4502241" y="1474972"/>
                </a:lnTo>
                <a:lnTo>
                  <a:pt x="4502241" y="63500"/>
                </a:lnTo>
                <a:close/>
              </a:path>
              <a:path w="4534534" h="1487804">
                <a:moveTo>
                  <a:pt x="4502241" y="1474972"/>
                </a:moveTo>
                <a:lnTo>
                  <a:pt x="4495891" y="1474972"/>
                </a:lnTo>
                <a:lnTo>
                  <a:pt x="4489541" y="1481322"/>
                </a:lnTo>
                <a:lnTo>
                  <a:pt x="4502241" y="1481322"/>
                </a:lnTo>
                <a:lnTo>
                  <a:pt x="4502241" y="1474972"/>
                </a:lnTo>
                <a:close/>
              </a:path>
              <a:path w="4534534" h="1487804">
                <a:moveTo>
                  <a:pt x="4495891" y="0"/>
                </a:moveTo>
                <a:lnTo>
                  <a:pt x="4457791" y="76200"/>
                </a:lnTo>
                <a:lnTo>
                  <a:pt x="4489541" y="76200"/>
                </a:lnTo>
                <a:lnTo>
                  <a:pt x="4489541" y="63500"/>
                </a:lnTo>
                <a:lnTo>
                  <a:pt x="4527641" y="63500"/>
                </a:lnTo>
                <a:lnTo>
                  <a:pt x="4495891" y="0"/>
                </a:lnTo>
                <a:close/>
              </a:path>
              <a:path w="4534534" h="1487804">
                <a:moveTo>
                  <a:pt x="4527641" y="63500"/>
                </a:moveTo>
                <a:lnTo>
                  <a:pt x="4502241" y="63500"/>
                </a:lnTo>
                <a:lnTo>
                  <a:pt x="4502241" y="76200"/>
                </a:lnTo>
                <a:lnTo>
                  <a:pt x="4533991" y="76200"/>
                </a:lnTo>
                <a:lnTo>
                  <a:pt x="4527641" y="635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3353" y="517651"/>
            <a:ext cx="6477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404040"/>
                </a:solidFill>
              </a:rPr>
              <a:t>Young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50" dirty="0">
                <a:solidFill>
                  <a:srgbClr val="404040"/>
                </a:solidFill>
              </a:rPr>
              <a:t>Generation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Allocation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6033559" y="3524618"/>
            <a:ext cx="2403475" cy="569595"/>
            <a:chOff x="6033559" y="3524618"/>
            <a:chExt cx="2403475" cy="569595"/>
          </a:xfrm>
        </p:grpSpPr>
        <p:sp>
          <p:nvSpPr>
            <p:cNvPr id="4" name="object 4"/>
            <p:cNvSpPr/>
            <p:nvPr/>
          </p:nvSpPr>
          <p:spPr>
            <a:xfrm>
              <a:off x="6038321" y="3587427"/>
              <a:ext cx="2393950" cy="443230"/>
            </a:xfrm>
            <a:custGeom>
              <a:avLst/>
              <a:gdLst/>
              <a:ahLst/>
              <a:cxnLst/>
              <a:rect l="l" t="t" r="r" b="b"/>
              <a:pathLst>
                <a:path w="2393950" h="443229">
                  <a:moveTo>
                    <a:pt x="0" y="0"/>
                  </a:moveTo>
                  <a:lnTo>
                    <a:pt x="2393431" y="0"/>
                  </a:lnTo>
                  <a:lnTo>
                    <a:pt x="2393431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387002" y="352938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387002" y="352938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2895600" y="2719537"/>
            <a:ext cx="2393950" cy="443230"/>
          </a:xfrm>
          <a:custGeom>
            <a:avLst/>
            <a:gdLst/>
            <a:ahLst/>
            <a:cxnLst/>
            <a:rect l="l" t="t" r="r" b="b"/>
            <a:pathLst>
              <a:path w="2393950" h="443230">
                <a:moveTo>
                  <a:pt x="0" y="0"/>
                </a:moveTo>
                <a:lnTo>
                  <a:pt x="2393431" y="0"/>
                </a:lnTo>
                <a:lnTo>
                  <a:pt x="2393431" y="442939"/>
                </a:lnTo>
                <a:lnTo>
                  <a:pt x="0" y="44293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386246" y="3592190"/>
            <a:ext cx="370205" cy="433705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812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40"/>
              </a:spcBef>
            </a:pPr>
            <a:r>
              <a:rPr sz="1600" spc="-3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61498" y="3524261"/>
            <a:ext cx="377825" cy="569595"/>
            <a:chOff x="6761498" y="3524261"/>
            <a:chExt cx="377825" cy="569595"/>
          </a:xfrm>
        </p:grpSpPr>
        <p:sp>
          <p:nvSpPr>
            <p:cNvPr id="10" name="object 10"/>
            <p:cNvSpPr/>
            <p:nvPr/>
          </p:nvSpPr>
          <p:spPr>
            <a:xfrm>
              <a:off x="6766260" y="3529023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368219" y="0"/>
                  </a:moveTo>
                  <a:lnTo>
                    <a:pt x="0" y="0"/>
                  </a:lnTo>
                  <a:lnTo>
                    <a:pt x="0" y="559743"/>
                  </a:lnTo>
                  <a:lnTo>
                    <a:pt x="368219" y="559743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766260" y="3529023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765504" y="3592190"/>
            <a:ext cx="355600" cy="433705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812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40"/>
              </a:spcBef>
            </a:pPr>
            <a:r>
              <a:rPr sz="1600" spc="-3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120926" y="3523903"/>
            <a:ext cx="377825" cy="569595"/>
            <a:chOff x="7120926" y="3523903"/>
            <a:chExt cx="377825" cy="569595"/>
          </a:xfrm>
        </p:grpSpPr>
        <p:sp>
          <p:nvSpPr>
            <p:cNvPr id="14" name="object 14"/>
            <p:cNvSpPr/>
            <p:nvPr/>
          </p:nvSpPr>
          <p:spPr>
            <a:xfrm>
              <a:off x="7125689" y="3528665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368219" y="0"/>
                  </a:moveTo>
                  <a:lnTo>
                    <a:pt x="0" y="0"/>
                  </a:lnTo>
                  <a:lnTo>
                    <a:pt x="0" y="559743"/>
                  </a:lnTo>
                  <a:lnTo>
                    <a:pt x="368219" y="559743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125689" y="3528665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139242" y="3592190"/>
            <a:ext cx="350520" cy="433705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8128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640"/>
              </a:spcBef>
            </a:pPr>
            <a:r>
              <a:rPr sz="1600" spc="-3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002982" y="3524262"/>
            <a:ext cx="377825" cy="569595"/>
            <a:chOff x="6002982" y="3524262"/>
            <a:chExt cx="377825" cy="569595"/>
          </a:xfrm>
        </p:grpSpPr>
        <p:sp>
          <p:nvSpPr>
            <p:cNvPr id="18" name="object 18"/>
            <p:cNvSpPr/>
            <p:nvPr/>
          </p:nvSpPr>
          <p:spPr>
            <a:xfrm>
              <a:off x="6007745" y="3529025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007745" y="3529025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6012507" y="3592190"/>
            <a:ext cx="364490" cy="433705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8128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640"/>
              </a:spcBef>
            </a:pPr>
            <a:r>
              <a:rPr sz="1600" spc="-3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67564" y="5065267"/>
            <a:ext cx="9982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oo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74139" y="2760979"/>
            <a:ext cx="1342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17723" y="4246372"/>
            <a:ext cx="476884" cy="805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live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dead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022808" y="1905000"/>
            <a:ext cx="2393950" cy="443230"/>
          </a:xfrm>
          <a:custGeom>
            <a:avLst/>
            <a:gdLst/>
            <a:ahLst/>
            <a:cxnLst/>
            <a:rect l="l" t="t" r="r" b="b"/>
            <a:pathLst>
              <a:path w="2393950" h="443230">
                <a:moveTo>
                  <a:pt x="0" y="0"/>
                </a:moveTo>
                <a:lnTo>
                  <a:pt x="2393431" y="0"/>
                </a:lnTo>
                <a:lnTo>
                  <a:pt x="2393431" y="442939"/>
                </a:lnTo>
                <a:lnTo>
                  <a:pt x="0" y="44293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8617721" y="1934971"/>
            <a:ext cx="10013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space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165007" y="5368126"/>
            <a:ext cx="295910" cy="285750"/>
          </a:xfrm>
          <a:custGeom>
            <a:avLst/>
            <a:gdLst/>
            <a:ahLst/>
            <a:cxnLst/>
            <a:rect l="l" t="t" r="r" b="b"/>
            <a:pathLst>
              <a:path w="295909" h="285750">
                <a:moveTo>
                  <a:pt x="0" y="0"/>
                </a:moveTo>
                <a:lnTo>
                  <a:pt x="295343" y="0"/>
                </a:lnTo>
                <a:lnTo>
                  <a:pt x="295343" y="285583"/>
                </a:lnTo>
                <a:lnTo>
                  <a:pt x="0" y="28558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7" name="object 27"/>
          <p:cNvGrpSpPr/>
          <p:nvPr/>
        </p:nvGrpSpPr>
        <p:grpSpPr>
          <a:xfrm>
            <a:off x="3158298" y="3294075"/>
            <a:ext cx="5313045" cy="1821814"/>
            <a:chOff x="3158298" y="3294075"/>
            <a:chExt cx="5313045" cy="1821814"/>
          </a:xfrm>
        </p:grpSpPr>
        <p:sp>
          <p:nvSpPr>
            <p:cNvPr id="28" name="object 28"/>
            <p:cNvSpPr/>
            <p:nvPr/>
          </p:nvSpPr>
          <p:spPr>
            <a:xfrm>
              <a:off x="3158287" y="3294075"/>
              <a:ext cx="4189729" cy="1820545"/>
            </a:xfrm>
            <a:custGeom>
              <a:avLst/>
              <a:gdLst/>
              <a:ahLst/>
              <a:cxnLst/>
              <a:rect l="l" t="t" r="r" b="b"/>
              <a:pathLst>
                <a:path w="4189729" h="1820545">
                  <a:moveTo>
                    <a:pt x="3071660" y="870902"/>
                  </a:moveTo>
                  <a:lnTo>
                    <a:pt x="3065310" y="858202"/>
                  </a:lnTo>
                  <a:lnTo>
                    <a:pt x="3033560" y="794702"/>
                  </a:lnTo>
                  <a:lnTo>
                    <a:pt x="2995460" y="870902"/>
                  </a:lnTo>
                  <a:lnTo>
                    <a:pt x="3027210" y="870902"/>
                  </a:lnTo>
                  <a:lnTo>
                    <a:pt x="3027210" y="1350835"/>
                  </a:lnTo>
                  <a:lnTo>
                    <a:pt x="0" y="1350835"/>
                  </a:lnTo>
                  <a:lnTo>
                    <a:pt x="0" y="1363535"/>
                  </a:lnTo>
                  <a:lnTo>
                    <a:pt x="3039910" y="1363535"/>
                  </a:lnTo>
                  <a:lnTo>
                    <a:pt x="3039910" y="1357185"/>
                  </a:lnTo>
                  <a:lnTo>
                    <a:pt x="3039910" y="1350835"/>
                  </a:lnTo>
                  <a:lnTo>
                    <a:pt x="3039910" y="870902"/>
                  </a:lnTo>
                  <a:lnTo>
                    <a:pt x="3071660" y="870902"/>
                  </a:lnTo>
                  <a:close/>
                </a:path>
                <a:path w="4189729" h="1820545">
                  <a:moveTo>
                    <a:pt x="3450920" y="159105"/>
                  </a:moveTo>
                  <a:lnTo>
                    <a:pt x="3419170" y="159105"/>
                  </a:lnTo>
                  <a:lnTo>
                    <a:pt x="3419170" y="12700"/>
                  </a:lnTo>
                  <a:lnTo>
                    <a:pt x="3419170" y="6350"/>
                  </a:lnTo>
                  <a:lnTo>
                    <a:pt x="3419170" y="0"/>
                  </a:lnTo>
                  <a:lnTo>
                    <a:pt x="3027210" y="0"/>
                  </a:lnTo>
                  <a:lnTo>
                    <a:pt x="3027210" y="234950"/>
                  </a:lnTo>
                  <a:lnTo>
                    <a:pt x="3039910" y="234950"/>
                  </a:lnTo>
                  <a:lnTo>
                    <a:pt x="3039910" y="12700"/>
                  </a:lnTo>
                  <a:lnTo>
                    <a:pt x="3406470" y="12700"/>
                  </a:lnTo>
                  <a:lnTo>
                    <a:pt x="3406470" y="159105"/>
                  </a:lnTo>
                  <a:lnTo>
                    <a:pt x="3374720" y="159105"/>
                  </a:lnTo>
                  <a:lnTo>
                    <a:pt x="3412820" y="235305"/>
                  </a:lnTo>
                  <a:lnTo>
                    <a:pt x="3444570" y="171805"/>
                  </a:lnTo>
                  <a:lnTo>
                    <a:pt x="3450920" y="159105"/>
                  </a:lnTo>
                  <a:close/>
                </a:path>
                <a:path w="4189729" h="1820545">
                  <a:moveTo>
                    <a:pt x="3830180" y="870902"/>
                  </a:moveTo>
                  <a:lnTo>
                    <a:pt x="3823830" y="858202"/>
                  </a:lnTo>
                  <a:lnTo>
                    <a:pt x="3792080" y="794702"/>
                  </a:lnTo>
                  <a:lnTo>
                    <a:pt x="3753980" y="870902"/>
                  </a:lnTo>
                  <a:lnTo>
                    <a:pt x="3785730" y="870902"/>
                  </a:lnTo>
                  <a:lnTo>
                    <a:pt x="3785730" y="1017308"/>
                  </a:lnTo>
                  <a:lnTo>
                    <a:pt x="3419170" y="1017308"/>
                  </a:lnTo>
                  <a:lnTo>
                    <a:pt x="3419170" y="795058"/>
                  </a:lnTo>
                  <a:lnTo>
                    <a:pt x="3406470" y="795058"/>
                  </a:lnTo>
                  <a:lnTo>
                    <a:pt x="3406470" y="1030008"/>
                  </a:lnTo>
                  <a:lnTo>
                    <a:pt x="3798430" y="1030008"/>
                  </a:lnTo>
                  <a:lnTo>
                    <a:pt x="3798430" y="1023658"/>
                  </a:lnTo>
                  <a:lnTo>
                    <a:pt x="3798430" y="1017308"/>
                  </a:lnTo>
                  <a:lnTo>
                    <a:pt x="3798430" y="870902"/>
                  </a:lnTo>
                  <a:lnTo>
                    <a:pt x="3830180" y="870902"/>
                  </a:lnTo>
                  <a:close/>
                </a:path>
                <a:path w="4189729" h="1820545">
                  <a:moveTo>
                    <a:pt x="4189603" y="870534"/>
                  </a:moveTo>
                  <a:lnTo>
                    <a:pt x="4183253" y="857834"/>
                  </a:lnTo>
                  <a:lnTo>
                    <a:pt x="4151503" y="794334"/>
                  </a:lnTo>
                  <a:lnTo>
                    <a:pt x="4113403" y="870534"/>
                  </a:lnTo>
                  <a:lnTo>
                    <a:pt x="4145153" y="870534"/>
                  </a:lnTo>
                  <a:lnTo>
                    <a:pt x="4145153" y="1807768"/>
                  </a:lnTo>
                  <a:lnTo>
                    <a:pt x="0" y="1807768"/>
                  </a:lnTo>
                  <a:lnTo>
                    <a:pt x="0" y="1820468"/>
                  </a:lnTo>
                  <a:lnTo>
                    <a:pt x="4157853" y="1820468"/>
                  </a:lnTo>
                  <a:lnTo>
                    <a:pt x="4157853" y="1814118"/>
                  </a:lnTo>
                  <a:lnTo>
                    <a:pt x="4157853" y="1807768"/>
                  </a:lnTo>
                  <a:lnTo>
                    <a:pt x="4157853" y="870534"/>
                  </a:lnTo>
                  <a:lnTo>
                    <a:pt x="4189603" y="870534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170760" y="4290526"/>
              <a:ext cx="295910" cy="285750"/>
            </a:xfrm>
            <a:custGeom>
              <a:avLst/>
              <a:gdLst/>
              <a:ahLst/>
              <a:cxnLst/>
              <a:rect l="l" t="t" r="r" b="b"/>
              <a:pathLst>
                <a:path w="295909" h="285750">
                  <a:moveTo>
                    <a:pt x="295342" y="0"/>
                  </a:moveTo>
                  <a:lnTo>
                    <a:pt x="0" y="0"/>
                  </a:lnTo>
                  <a:lnTo>
                    <a:pt x="0" y="285582"/>
                  </a:lnTo>
                  <a:lnTo>
                    <a:pt x="295342" y="285582"/>
                  </a:lnTo>
                  <a:lnTo>
                    <a:pt x="295342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170760" y="4290526"/>
              <a:ext cx="295910" cy="285750"/>
            </a:xfrm>
            <a:custGeom>
              <a:avLst/>
              <a:gdLst/>
              <a:ahLst/>
              <a:cxnLst/>
              <a:rect l="l" t="t" r="r" b="b"/>
              <a:pathLst>
                <a:path w="295909" h="285750">
                  <a:moveTo>
                    <a:pt x="0" y="0"/>
                  </a:moveTo>
                  <a:lnTo>
                    <a:pt x="295343" y="0"/>
                  </a:lnTo>
                  <a:lnTo>
                    <a:pt x="295343" y="285583"/>
                  </a:lnTo>
                  <a:lnTo>
                    <a:pt x="0" y="28558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168843" y="4825518"/>
              <a:ext cx="295910" cy="285750"/>
            </a:xfrm>
            <a:custGeom>
              <a:avLst/>
              <a:gdLst/>
              <a:ahLst/>
              <a:cxnLst/>
              <a:rect l="l" t="t" r="r" b="b"/>
              <a:pathLst>
                <a:path w="295909" h="285750">
                  <a:moveTo>
                    <a:pt x="295342" y="0"/>
                  </a:moveTo>
                  <a:lnTo>
                    <a:pt x="0" y="0"/>
                  </a:lnTo>
                  <a:lnTo>
                    <a:pt x="0" y="285583"/>
                  </a:lnTo>
                  <a:lnTo>
                    <a:pt x="295342" y="285583"/>
                  </a:lnTo>
                  <a:lnTo>
                    <a:pt x="295342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168843" y="4825518"/>
              <a:ext cx="295910" cy="285750"/>
            </a:xfrm>
            <a:custGeom>
              <a:avLst/>
              <a:gdLst/>
              <a:ahLst/>
              <a:cxnLst/>
              <a:rect l="l" t="t" r="r" b="b"/>
              <a:pathLst>
                <a:path w="295909" h="285750">
                  <a:moveTo>
                    <a:pt x="0" y="0"/>
                  </a:moveTo>
                  <a:lnTo>
                    <a:pt x="295343" y="0"/>
                  </a:lnTo>
                  <a:lnTo>
                    <a:pt x="295343" y="285583"/>
                  </a:lnTo>
                  <a:lnTo>
                    <a:pt x="0" y="28558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493909" y="3528664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368219" y="0"/>
                  </a:moveTo>
                  <a:lnTo>
                    <a:pt x="0" y="0"/>
                  </a:lnTo>
                  <a:lnTo>
                    <a:pt x="0" y="559743"/>
                  </a:lnTo>
                  <a:lnTo>
                    <a:pt x="368219" y="559743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493909" y="3528664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2930367" y="4425027"/>
          <a:ext cx="237490" cy="1370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85"/>
              </a:tblGrid>
              <a:tr h="4499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  <a:tr h="459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  <a:tr h="4522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</a:tbl>
          </a:graphicData>
        </a:graphic>
      </p:graphicFrame>
      <p:sp>
        <p:nvSpPr>
          <p:cNvPr id="36" name="object 36"/>
          <p:cNvSpPr txBox="1"/>
          <p:nvPr/>
        </p:nvSpPr>
        <p:spPr>
          <a:xfrm>
            <a:off x="8513888" y="5325364"/>
            <a:ext cx="3771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solidFill>
                  <a:srgbClr val="404040"/>
                </a:solidFill>
                <a:latin typeface="Arial MT"/>
                <a:cs typeface="Arial MT"/>
              </a:rPr>
              <a:t>fr</a:t>
            </a: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633234" y="3617467"/>
            <a:ext cx="1304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493909" y="3587427"/>
            <a:ext cx="368300" cy="443230"/>
          </a:xfrm>
          <a:prstGeom prst="rect">
            <a:avLst/>
          </a:prstGeom>
          <a:solidFill>
            <a:srgbClr val="CCFFCC"/>
          </a:solidFill>
          <a:ln w="9525">
            <a:solidFill>
              <a:srgbClr val="404040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680"/>
              </a:spcBef>
            </a:pPr>
            <a:r>
              <a:rPr sz="1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158298" y="4088408"/>
            <a:ext cx="4558030" cy="1487805"/>
          </a:xfrm>
          <a:custGeom>
            <a:avLst/>
            <a:gdLst/>
            <a:ahLst/>
            <a:cxnLst/>
            <a:rect l="l" t="t" r="r" b="b"/>
            <a:pathLst>
              <a:path w="4558030" h="1487804">
                <a:moveTo>
                  <a:pt x="4513370" y="1474972"/>
                </a:moveTo>
                <a:lnTo>
                  <a:pt x="0" y="1474972"/>
                </a:lnTo>
                <a:lnTo>
                  <a:pt x="0" y="1487672"/>
                </a:lnTo>
                <a:lnTo>
                  <a:pt x="4526070" y="1487672"/>
                </a:lnTo>
                <a:lnTo>
                  <a:pt x="4526070" y="1481322"/>
                </a:lnTo>
                <a:lnTo>
                  <a:pt x="4513370" y="1481322"/>
                </a:lnTo>
                <a:lnTo>
                  <a:pt x="4513370" y="1474972"/>
                </a:lnTo>
                <a:close/>
              </a:path>
              <a:path w="4558030" h="1487804">
                <a:moveTo>
                  <a:pt x="4526070" y="63500"/>
                </a:moveTo>
                <a:lnTo>
                  <a:pt x="4513370" y="63500"/>
                </a:lnTo>
                <a:lnTo>
                  <a:pt x="4513370" y="1481322"/>
                </a:lnTo>
                <a:lnTo>
                  <a:pt x="4519720" y="1474972"/>
                </a:lnTo>
                <a:lnTo>
                  <a:pt x="4526070" y="1474972"/>
                </a:lnTo>
                <a:lnTo>
                  <a:pt x="4526070" y="63500"/>
                </a:lnTo>
                <a:close/>
              </a:path>
              <a:path w="4558030" h="1487804">
                <a:moveTo>
                  <a:pt x="4526070" y="1474972"/>
                </a:moveTo>
                <a:lnTo>
                  <a:pt x="4519720" y="1474972"/>
                </a:lnTo>
                <a:lnTo>
                  <a:pt x="4513370" y="1481322"/>
                </a:lnTo>
                <a:lnTo>
                  <a:pt x="4526070" y="1481322"/>
                </a:lnTo>
                <a:lnTo>
                  <a:pt x="4526070" y="1474972"/>
                </a:lnTo>
                <a:close/>
              </a:path>
              <a:path w="4558030" h="1487804">
                <a:moveTo>
                  <a:pt x="4519720" y="0"/>
                </a:moveTo>
                <a:lnTo>
                  <a:pt x="4481620" y="76200"/>
                </a:lnTo>
                <a:lnTo>
                  <a:pt x="4513370" y="76200"/>
                </a:lnTo>
                <a:lnTo>
                  <a:pt x="4513370" y="63500"/>
                </a:lnTo>
                <a:lnTo>
                  <a:pt x="4551470" y="63500"/>
                </a:lnTo>
                <a:lnTo>
                  <a:pt x="4519720" y="0"/>
                </a:lnTo>
                <a:close/>
              </a:path>
              <a:path w="4558030" h="1487804">
                <a:moveTo>
                  <a:pt x="4551470" y="63500"/>
                </a:moveTo>
                <a:lnTo>
                  <a:pt x="4526070" y="63500"/>
                </a:lnTo>
                <a:lnTo>
                  <a:pt x="4526070" y="76200"/>
                </a:lnTo>
                <a:lnTo>
                  <a:pt x="4557820" y="76200"/>
                </a:lnTo>
                <a:lnTo>
                  <a:pt x="4551470" y="635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3353" y="517651"/>
            <a:ext cx="6477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404040"/>
                </a:solidFill>
              </a:rPr>
              <a:t>Young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50" dirty="0">
                <a:solidFill>
                  <a:srgbClr val="404040"/>
                </a:solidFill>
              </a:rPr>
              <a:t>Generation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Allocation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890837" y="2714774"/>
            <a:ext cx="5546090" cy="1379220"/>
            <a:chOff x="2890837" y="2714774"/>
            <a:chExt cx="5546090" cy="1379220"/>
          </a:xfrm>
        </p:grpSpPr>
        <p:sp>
          <p:nvSpPr>
            <p:cNvPr id="4" name="object 4"/>
            <p:cNvSpPr/>
            <p:nvPr/>
          </p:nvSpPr>
          <p:spPr>
            <a:xfrm>
              <a:off x="6038321" y="3587427"/>
              <a:ext cx="2393950" cy="443230"/>
            </a:xfrm>
            <a:custGeom>
              <a:avLst/>
              <a:gdLst/>
              <a:ahLst/>
              <a:cxnLst/>
              <a:rect l="l" t="t" r="r" b="b"/>
              <a:pathLst>
                <a:path w="2393950" h="443229">
                  <a:moveTo>
                    <a:pt x="0" y="0"/>
                  </a:moveTo>
                  <a:lnTo>
                    <a:pt x="2393431" y="0"/>
                  </a:lnTo>
                  <a:lnTo>
                    <a:pt x="2393431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387002" y="352938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387002" y="352938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895600" y="2719537"/>
              <a:ext cx="2393950" cy="443230"/>
            </a:xfrm>
            <a:custGeom>
              <a:avLst/>
              <a:gdLst/>
              <a:ahLst/>
              <a:cxnLst/>
              <a:rect l="l" t="t" r="r" b="b"/>
              <a:pathLst>
                <a:path w="2393950" h="443230">
                  <a:moveTo>
                    <a:pt x="0" y="0"/>
                  </a:moveTo>
                  <a:lnTo>
                    <a:pt x="2393431" y="0"/>
                  </a:lnTo>
                  <a:lnTo>
                    <a:pt x="2393431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386246" y="3592190"/>
            <a:ext cx="370205" cy="433705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812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40"/>
              </a:spcBef>
            </a:pPr>
            <a:r>
              <a:rPr sz="1600" spc="-3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61498" y="3524261"/>
            <a:ext cx="377825" cy="569595"/>
            <a:chOff x="6761498" y="3524261"/>
            <a:chExt cx="377825" cy="569595"/>
          </a:xfrm>
        </p:grpSpPr>
        <p:sp>
          <p:nvSpPr>
            <p:cNvPr id="10" name="object 10"/>
            <p:cNvSpPr/>
            <p:nvPr/>
          </p:nvSpPr>
          <p:spPr>
            <a:xfrm>
              <a:off x="6766260" y="3529023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368219" y="0"/>
                  </a:moveTo>
                  <a:lnTo>
                    <a:pt x="0" y="0"/>
                  </a:lnTo>
                  <a:lnTo>
                    <a:pt x="0" y="559743"/>
                  </a:lnTo>
                  <a:lnTo>
                    <a:pt x="368219" y="559743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766260" y="3529023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765504" y="3592190"/>
            <a:ext cx="355600" cy="433705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812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40"/>
              </a:spcBef>
            </a:pPr>
            <a:r>
              <a:rPr sz="1600" spc="-3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120926" y="3523903"/>
            <a:ext cx="377825" cy="569595"/>
            <a:chOff x="7120926" y="3523903"/>
            <a:chExt cx="377825" cy="569595"/>
          </a:xfrm>
        </p:grpSpPr>
        <p:sp>
          <p:nvSpPr>
            <p:cNvPr id="14" name="object 14"/>
            <p:cNvSpPr/>
            <p:nvPr/>
          </p:nvSpPr>
          <p:spPr>
            <a:xfrm>
              <a:off x="7125689" y="3528665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368219" y="0"/>
                  </a:moveTo>
                  <a:lnTo>
                    <a:pt x="0" y="0"/>
                  </a:lnTo>
                  <a:lnTo>
                    <a:pt x="0" y="559743"/>
                  </a:lnTo>
                  <a:lnTo>
                    <a:pt x="368219" y="559743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125689" y="3528665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139242" y="3592190"/>
            <a:ext cx="350520" cy="433705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8128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640"/>
              </a:spcBef>
            </a:pPr>
            <a:r>
              <a:rPr sz="1600" spc="-3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002982" y="3524262"/>
            <a:ext cx="377825" cy="569595"/>
            <a:chOff x="6002982" y="3524262"/>
            <a:chExt cx="377825" cy="569595"/>
          </a:xfrm>
        </p:grpSpPr>
        <p:sp>
          <p:nvSpPr>
            <p:cNvPr id="18" name="object 18"/>
            <p:cNvSpPr/>
            <p:nvPr/>
          </p:nvSpPr>
          <p:spPr>
            <a:xfrm>
              <a:off x="6007745" y="3529025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007745" y="3529025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6012507" y="3592190"/>
            <a:ext cx="364490" cy="433705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8128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640"/>
              </a:spcBef>
            </a:pPr>
            <a:r>
              <a:rPr sz="1600" spc="-3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67564" y="5065267"/>
            <a:ext cx="9982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oo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74139" y="2760979"/>
            <a:ext cx="1342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17723" y="4246372"/>
            <a:ext cx="476884" cy="805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live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dead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022808" y="1905000"/>
            <a:ext cx="2393950" cy="443230"/>
          </a:xfrm>
          <a:custGeom>
            <a:avLst/>
            <a:gdLst/>
            <a:ahLst/>
            <a:cxnLst/>
            <a:rect l="l" t="t" r="r" b="b"/>
            <a:pathLst>
              <a:path w="2393950" h="443230">
                <a:moveTo>
                  <a:pt x="0" y="0"/>
                </a:moveTo>
                <a:lnTo>
                  <a:pt x="2393431" y="0"/>
                </a:lnTo>
                <a:lnTo>
                  <a:pt x="2393431" y="442939"/>
                </a:lnTo>
                <a:lnTo>
                  <a:pt x="0" y="44293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8617721" y="1934971"/>
            <a:ext cx="10013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space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165007" y="5368126"/>
            <a:ext cx="295910" cy="285750"/>
          </a:xfrm>
          <a:custGeom>
            <a:avLst/>
            <a:gdLst/>
            <a:ahLst/>
            <a:cxnLst/>
            <a:rect l="l" t="t" r="r" b="b"/>
            <a:pathLst>
              <a:path w="295909" h="285750">
                <a:moveTo>
                  <a:pt x="0" y="0"/>
                </a:moveTo>
                <a:lnTo>
                  <a:pt x="295343" y="0"/>
                </a:lnTo>
                <a:lnTo>
                  <a:pt x="295343" y="285583"/>
                </a:lnTo>
                <a:lnTo>
                  <a:pt x="0" y="28558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7" name="object 27"/>
          <p:cNvGrpSpPr/>
          <p:nvPr/>
        </p:nvGrpSpPr>
        <p:grpSpPr>
          <a:xfrm>
            <a:off x="3158298" y="3294075"/>
            <a:ext cx="5313045" cy="1821814"/>
            <a:chOff x="3158298" y="3294075"/>
            <a:chExt cx="5313045" cy="1821814"/>
          </a:xfrm>
        </p:grpSpPr>
        <p:sp>
          <p:nvSpPr>
            <p:cNvPr id="28" name="object 28"/>
            <p:cNvSpPr/>
            <p:nvPr/>
          </p:nvSpPr>
          <p:spPr>
            <a:xfrm>
              <a:off x="3158287" y="3294075"/>
              <a:ext cx="4189729" cy="1820545"/>
            </a:xfrm>
            <a:custGeom>
              <a:avLst/>
              <a:gdLst/>
              <a:ahLst/>
              <a:cxnLst/>
              <a:rect l="l" t="t" r="r" b="b"/>
              <a:pathLst>
                <a:path w="4189729" h="1820545">
                  <a:moveTo>
                    <a:pt x="3071660" y="870902"/>
                  </a:moveTo>
                  <a:lnTo>
                    <a:pt x="3065310" y="858202"/>
                  </a:lnTo>
                  <a:lnTo>
                    <a:pt x="3033560" y="794702"/>
                  </a:lnTo>
                  <a:lnTo>
                    <a:pt x="2995460" y="870902"/>
                  </a:lnTo>
                  <a:lnTo>
                    <a:pt x="3027210" y="870902"/>
                  </a:lnTo>
                  <a:lnTo>
                    <a:pt x="3027210" y="1350835"/>
                  </a:lnTo>
                  <a:lnTo>
                    <a:pt x="0" y="1350835"/>
                  </a:lnTo>
                  <a:lnTo>
                    <a:pt x="0" y="1363535"/>
                  </a:lnTo>
                  <a:lnTo>
                    <a:pt x="3039910" y="1363535"/>
                  </a:lnTo>
                  <a:lnTo>
                    <a:pt x="3039910" y="1357185"/>
                  </a:lnTo>
                  <a:lnTo>
                    <a:pt x="3039910" y="1350835"/>
                  </a:lnTo>
                  <a:lnTo>
                    <a:pt x="3039910" y="870902"/>
                  </a:lnTo>
                  <a:lnTo>
                    <a:pt x="3071660" y="870902"/>
                  </a:lnTo>
                  <a:close/>
                </a:path>
                <a:path w="4189729" h="1820545">
                  <a:moveTo>
                    <a:pt x="3450920" y="159105"/>
                  </a:moveTo>
                  <a:lnTo>
                    <a:pt x="3419170" y="159105"/>
                  </a:lnTo>
                  <a:lnTo>
                    <a:pt x="3419170" y="12700"/>
                  </a:lnTo>
                  <a:lnTo>
                    <a:pt x="3419170" y="6350"/>
                  </a:lnTo>
                  <a:lnTo>
                    <a:pt x="3419170" y="0"/>
                  </a:lnTo>
                  <a:lnTo>
                    <a:pt x="3027210" y="0"/>
                  </a:lnTo>
                  <a:lnTo>
                    <a:pt x="3027210" y="234950"/>
                  </a:lnTo>
                  <a:lnTo>
                    <a:pt x="3039910" y="234950"/>
                  </a:lnTo>
                  <a:lnTo>
                    <a:pt x="3039910" y="12700"/>
                  </a:lnTo>
                  <a:lnTo>
                    <a:pt x="3406470" y="12700"/>
                  </a:lnTo>
                  <a:lnTo>
                    <a:pt x="3406470" y="159105"/>
                  </a:lnTo>
                  <a:lnTo>
                    <a:pt x="3374720" y="159105"/>
                  </a:lnTo>
                  <a:lnTo>
                    <a:pt x="3412820" y="235305"/>
                  </a:lnTo>
                  <a:lnTo>
                    <a:pt x="3444570" y="171805"/>
                  </a:lnTo>
                  <a:lnTo>
                    <a:pt x="3450920" y="159105"/>
                  </a:lnTo>
                  <a:close/>
                </a:path>
                <a:path w="4189729" h="1820545">
                  <a:moveTo>
                    <a:pt x="3830180" y="870902"/>
                  </a:moveTo>
                  <a:lnTo>
                    <a:pt x="3823830" y="858202"/>
                  </a:lnTo>
                  <a:lnTo>
                    <a:pt x="3792080" y="794702"/>
                  </a:lnTo>
                  <a:lnTo>
                    <a:pt x="3753980" y="870902"/>
                  </a:lnTo>
                  <a:lnTo>
                    <a:pt x="3785730" y="870902"/>
                  </a:lnTo>
                  <a:lnTo>
                    <a:pt x="3785730" y="1017308"/>
                  </a:lnTo>
                  <a:lnTo>
                    <a:pt x="3419170" y="1017308"/>
                  </a:lnTo>
                  <a:lnTo>
                    <a:pt x="3419170" y="795058"/>
                  </a:lnTo>
                  <a:lnTo>
                    <a:pt x="3406470" y="795058"/>
                  </a:lnTo>
                  <a:lnTo>
                    <a:pt x="3406470" y="1030008"/>
                  </a:lnTo>
                  <a:lnTo>
                    <a:pt x="3798430" y="1030008"/>
                  </a:lnTo>
                  <a:lnTo>
                    <a:pt x="3798430" y="1023658"/>
                  </a:lnTo>
                  <a:lnTo>
                    <a:pt x="3798430" y="1017308"/>
                  </a:lnTo>
                  <a:lnTo>
                    <a:pt x="3798430" y="870902"/>
                  </a:lnTo>
                  <a:lnTo>
                    <a:pt x="3830180" y="870902"/>
                  </a:lnTo>
                  <a:close/>
                </a:path>
                <a:path w="4189729" h="1820545">
                  <a:moveTo>
                    <a:pt x="4189603" y="870534"/>
                  </a:moveTo>
                  <a:lnTo>
                    <a:pt x="4183253" y="857834"/>
                  </a:lnTo>
                  <a:lnTo>
                    <a:pt x="4151503" y="794334"/>
                  </a:lnTo>
                  <a:lnTo>
                    <a:pt x="4113403" y="870534"/>
                  </a:lnTo>
                  <a:lnTo>
                    <a:pt x="4145153" y="870534"/>
                  </a:lnTo>
                  <a:lnTo>
                    <a:pt x="4145153" y="1807768"/>
                  </a:lnTo>
                  <a:lnTo>
                    <a:pt x="0" y="1807768"/>
                  </a:lnTo>
                  <a:lnTo>
                    <a:pt x="0" y="1820468"/>
                  </a:lnTo>
                  <a:lnTo>
                    <a:pt x="4157853" y="1820468"/>
                  </a:lnTo>
                  <a:lnTo>
                    <a:pt x="4157853" y="1814118"/>
                  </a:lnTo>
                  <a:lnTo>
                    <a:pt x="4157853" y="1807768"/>
                  </a:lnTo>
                  <a:lnTo>
                    <a:pt x="4157853" y="870534"/>
                  </a:lnTo>
                  <a:lnTo>
                    <a:pt x="4189603" y="870534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170760" y="4290526"/>
              <a:ext cx="295910" cy="285750"/>
            </a:xfrm>
            <a:custGeom>
              <a:avLst/>
              <a:gdLst/>
              <a:ahLst/>
              <a:cxnLst/>
              <a:rect l="l" t="t" r="r" b="b"/>
              <a:pathLst>
                <a:path w="295909" h="285750">
                  <a:moveTo>
                    <a:pt x="295342" y="0"/>
                  </a:moveTo>
                  <a:lnTo>
                    <a:pt x="0" y="0"/>
                  </a:lnTo>
                  <a:lnTo>
                    <a:pt x="0" y="285582"/>
                  </a:lnTo>
                  <a:lnTo>
                    <a:pt x="295342" y="285582"/>
                  </a:lnTo>
                  <a:lnTo>
                    <a:pt x="295342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170760" y="4290526"/>
              <a:ext cx="295910" cy="285750"/>
            </a:xfrm>
            <a:custGeom>
              <a:avLst/>
              <a:gdLst/>
              <a:ahLst/>
              <a:cxnLst/>
              <a:rect l="l" t="t" r="r" b="b"/>
              <a:pathLst>
                <a:path w="295909" h="285750">
                  <a:moveTo>
                    <a:pt x="0" y="0"/>
                  </a:moveTo>
                  <a:lnTo>
                    <a:pt x="295343" y="0"/>
                  </a:lnTo>
                  <a:lnTo>
                    <a:pt x="295343" y="285583"/>
                  </a:lnTo>
                  <a:lnTo>
                    <a:pt x="0" y="28558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168843" y="4825518"/>
              <a:ext cx="295910" cy="285750"/>
            </a:xfrm>
            <a:custGeom>
              <a:avLst/>
              <a:gdLst/>
              <a:ahLst/>
              <a:cxnLst/>
              <a:rect l="l" t="t" r="r" b="b"/>
              <a:pathLst>
                <a:path w="295909" h="285750">
                  <a:moveTo>
                    <a:pt x="295342" y="0"/>
                  </a:moveTo>
                  <a:lnTo>
                    <a:pt x="0" y="0"/>
                  </a:lnTo>
                  <a:lnTo>
                    <a:pt x="0" y="285583"/>
                  </a:lnTo>
                  <a:lnTo>
                    <a:pt x="295342" y="285583"/>
                  </a:lnTo>
                  <a:lnTo>
                    <a:pt x="295342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168843" y="4825518"/>
              <a:ext cx="295910" cy="285750"/>
            </a:xfrm>
            <a:custGeom>
              <a:avLst/>
              <a:gdLst/>
              <a:ahLst/>
              <a:cxnLst/>
              <a:rect l="l" t="t" r="r" b="b"/>
              <a:pathLst>
                <a:path w="295909" h="285750">
                  <a:moveTo>
                    <a:pt x="0" y="0"/>
                  </a:moveTo>
                  <a:lnTo>
                    <a:pt x="295343" y="0"/>
                  </a:lnTo>
                  <a:lnTo>
                    <a:pt x="295343" y="285583"/>
                  </a:lnTo>
                  <a:lnTo>
                    <a:pt x="0" y="28558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493909" y="3528664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368219" y="0"/>
                  </a:moveTo>
                  <a:lnTo>
                    <a:pt x="0" y="0"/>
                  </a:lnTo>
                  <a:lnTo>
                    <a:pt x="0" y="559743"/>
                  </a:lnTo>
                  <a:lnTo>
                    <a:pt x="368219" y="559743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493909" y="3528664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2930367" y="3968095"/>
          <a:ext cx="237490" cy="1828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85"/>
              </a:tblGrid>
              <a:tr h="449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  <a:tr h="4569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  <a:tr h="459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  <a:tr h="4522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</a:tbl>
          </a:graphicData>
        </a:graphic>
      </p:graphicFrame>
      <p:sp>
        <p:nvSpPr>
          <p:cNvPr id="36" name="object 36"/>
          <p:cNvSpPr txBox="1"/>
          <p:nvPr/>
        </p:nvSpPr>
        <p:spPr>
          <a:xfrm>
            <a:off x="8513888" y="5325364"/>
            <a:ext cx="3771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solidFill>
                  <a:srgbClr val="404040"/>
                </a:solidFill>
                <a:latin typeface="Arial MT"/>
                <a:cs typeface="Arial MT"/>
              </a:rPr>
              <a:t>fr</a:t>
            </a: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633234" y="3617467"/>
            <a:ext cx="1304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493909" y="3587427"/>
            <a:ext cx="368300" cy="443230"/>
          </a:xfrm>
          <a:prstGeom prst="rect">
            <a:avLst/>
          </a:prstGeom>
          <a:solidFill>
            <a:srgbClr val="CCFFCC"/>
          </a:solidFill>
          <a:ln w="9525">
            <a:solidFill>
              <a:srgbClr val="404040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680"/>
              </a:spcBef>
            </a:pPr>
            <a:r>
              <a:rPr sz="1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890837" y="2676892"/>
            <a:ext cx="4825365" cy="2899410"/>
            <a:chOff x="2890837" y="2676892"/>
            <a:chExt cx="4825365" cy="2899410"/>
          </a:xfrm>
        </p:grpSpPr>
        <p:sp>
          <p:nvSpPr>
            <p:cNvPr id="40" name="object 40"/>
            <p:cNvSpPr/>
            <p:nvPr/>
          </p:nvSpPr>
          <p:spPr>
            <a:xfrm>
              <a:off x="3158298" y="4088408"/>
              <a:ext cx="4558030" cy="1487805"/>
            </a:xfrm>
            <a:custGeom>
              <a:avLst/>
              <a:gdLst/>
              <a:ahLst/>
              <a:cxnLst/>
              <a:rect l="l" t="t" r="r" b="b"/>
              <a:pathLst>
                <a:path w="4558030" h="1487804">
                  <a:moveTo>
                    <a:pt x="4513370" y="1474972"/>
                  </a:moveTo>
                  <a:lnTo>
                    <a:pt x="0" y="1474972"/>
                  </a:lnTo>
                  <a:lnTo>
                    <a:pt x="0" y="1487672"/>
                  </a:lnTo>
                  <a:lnTo>
                    <a:pt x="4526070" y="1487672"/>
                  </a:lnTo>
                  <a:lnTo>
                    <a:pt x="4526070" y="1481322"/>
                  </a:lnTo>
                  <a:lnTo>
                    <a:pt x="4513370" y="1481322"/>
                  </a:lnTo>
                  <a:lnTo>
                    <a:pt x="4513370" y="1474972"/>
                  </a:lnTo>
                  <a:close/>
                </a:path>
                <a:path w="4558030" h="1487804">
                  <a:moveTo>
                    <a:pt x="4526070" y="63500"/>
                  </a:moveTo>
                  <a:lnTo>
                    <a:pt x="4513370" y="63500"/>
                  </a:lnTo>
                  <a:lnTo>
                    <a:pt x="4513370" y="1481322"/>
                  </a:lnTo>
                  <a:lnTo>
                    <a:pt x="4519720" y="1474972"/>
                  </a:lnTo>
                  <a:lnTo>
                    <a:pt x="4526070" y="1474972"/>
                  </a:lnTo>
                  <a:lnTo>
                    <a:pt x="4526070" y="63500"/>
                  </a:lnTo>
                  <a:close/>
                </a:path>
                <a:path w="4558030" h="1487804">
                  <a:moveTo>
                    <a:pt x="4526070" y="1474972"/>
                  </a:moveTo>
                  <a:lnTo>
                    <a:pt x="4519720" y="1474972"/>
                  </a:lnTo>
                  <a:lnTo>
                    <a:pt x="4513370" y="1481322"/>
                  </a:lnTo>
                  <a:lnTo>
                    <a:pt x="4526070" y="1481322"/>
                  </a:lnTo>
                  <a:lnTo>
                    <a:pt x="4526070" y="1474972"/>
                  </a:lnTo>
                  <a:close/>
                </a:path>
                <a:path w="4558030" h="1487804">
                  <a:moveTo>
                    <a:pt x="4519720" y="0"/>
                  </a:moveTo>
                  <a:lnTo>
                    <a:pt x="4481620" y="76200"/>
                  </a:lnTo>
                  <a:lnTo>
                    <a:pt x="4513370" y="76200"/>
                  </a:lnTo>
                  <a:lnTo>
                    <a:pt x="4513370" y="63500"/>
                  </a:lnTo>
                  <a:lnTo>
                    <a:pt x="4551470" y="63500"/>
                  </a:lnTo>
                  <a:lnTo>
                    <a:pt x="4519720" y="0"/>
                  </a:lnTo>
                  <a:close/>
                </a:path>
                <a:path w="4558030" h="1487804">
                  <a:moveTo>
                    <a:pt x="4551470" y="63500"/>
                  </a:moveTo>
                  <a:lnTo>
                    <a:pt x="4526070" y="63500"/>
                  </a:lnTo>
                  <a:lnTo>
                    <a:pt x="4526070" y="76200"/>
                  </a:lnTo>
                  <a:lnTo>
                    <a:pt x="4557820" y="76200"/>
                  </a:lnTo>
                  <a:lnTo>
                    <a:pt x="4551470" y="6350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895600" y="2681654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895600" y="2681654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2895600" y="2719537"/>
            <a:ext cx="368300" cy="443230"/>
          </a:xfrm>
          <a:prstGeom prst="rect">
            <a:avLst/>
          </a:prstGeom>
          <a:solidFill>
            <a:srgbClr val="CCFFCC"/>
          </a:solidFill>
          <a:ln w="9525">
            <a:solidFill>
              <a:srgbClr val="404040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15"/>
              </a:spcBef>
            </a:pPr>
            <a:r>
              <a:rPr sz="1800" spc="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040364" y="3230938"/>
            <a:ext cx="77470" cy="731520"/>
          </a:xfrm>
          <a:custGeom>
            <a:avLst/>
            <a:gdLst/>
            <a:ahLst/>
            <a:cxnLst/>
            <a:rect l="l" t="t" r="r" b="b"/>
            <a:pathLst>
              <a:path w="77469" h="731520">
                <a:moveTo>
                  <a:pt x="32995" y="359380"/>
                </a:moveTo>
                <a:lnTo>
                  <a:pt x="0" y="359380"/>
                </a:lnTo>
                <a:lnTo>
                  <a:pt x="0" y="731461"/>
                </a:lnTo>
                <a:lnTo>
                  <a:pt x="12700" y="731461"/>
                </a:lnTo>
                <a:lnTo>
                  <a:pt x="12700" y="372080"/>
                </a:lnTo>
                <a:lnTo>
                  <a:pt x="6350" y="372080"/>
                </a:lnTo>
                <a:lnTo>
                  <a:pt x="12700" y="365730"/>
                </a:lnTo>
                <a:lnTo>
                  <a:pt x="32995" y="365730"/>
                </a:lnTo>
                <a:lnTo>
                  <a:pt x="32995" y="359380"/>
                </a:lnTo>
                <a:close/>
              </a:path>
              <a:path w="77469" h="731520">
                <a:moveTo>
                  <a:pt x="12700" y="365730"/>
                </a:moveTo>
                <a:lnTo>
                  <a:pt x="6350" y="372080"/>
                </a:lnTo>
                <a:lnTo>
                  <a:pt x="12700" y="372080"/>
                </a:lnTo>
                <a:lnTo>
                  <a:pt x="12700" y="365730"/>
                </a:lnTo>
                <a:close/>
              </a:path>
              <a:path w="77469" h="731520">
                <a:moveTo>
                  <a:pt x="45695" y="359380"/>
                </a:moveTo>
                <a:lnTo>
                  <a:pt x="39345" y="359380"/>
                </a:lnTo>
                <a:lnTo>
                  <a:pt x="32995" y="365730"/>
                </a:lnTo>
                <a:lnTo>
                  <a:pt x="12700" y="365730"/>
                </a:lnTo>
                <a:lnTo>
                  <a:pt x="12700" y="372080"/>
                </a:lnTo>
                <a:lnTo>
                  <a:pt x="45695" y="372080"/>
                </a:lnTo>
                <a:lnTo>
                  <a:pt x="45695" y="359380"/>
                </a:lnTo>
                <a:close/>
              </a:path>
              <a:path w="77469" h="731520">
                <a:moveTo>
                  <a:pt x="45695" y="63500"/>
                </a:moveTo>
                <a:lnTo>
                  <a:pt x="32995" y="63500"/>
                </a:lnTo>
                <a:lnTo>
                  <a:pt x="32995" y="365730"/>
                </a:lnTo>
                <a:lnTo>
                  <a:pt x="39345" y="359380"/>
                </a:lnTo>
                <a:lnTo>
                  <a:pt x="45695" y="359380"/>
                </a:lnTo>
                <a:lnTo>
                  <a:pt x="45695" y="63500"/>
                </a:lnTo>
                <a:close/>
              </a:path>
              <a:path w="77469" h="731520">
                <a:moveTo>
                  <a:pt x="39345" y="0"/>
                </a:moveTo>
                <a:lnTo>
                  <a:pt x="1245" y="76200"/>
                </a:lnTo>
                <a:lnTo>
                  <a:pt x="32995" y="76200"/>
                </a:lnTo>
                <a:lnTo>
                  <a:pt x="32995" y="63500"/>
                </a:lnTo>
                <a:lnTo>
                  <a:pt x="71095" y="63500"/>
                </a:lnTo>
                <a:lnTo>
                  <a:pt x="39345" y="0"/>
                </a:lnTo>
                <a:close/>
              </a:path>
              <a:path w="77469" h="731520">
                <a:moveTo>
                  <a:pt x="71095" y="63500"/>
                </a:moveTo>
                <a:lnTo>
                  <a:pt x="45695" y="63500"/>
                </a:lnTo>
                <a:lnTo>
                  <a:pt x="45695" y="76200"/>
                </a:lnTo>
                <a:lnTo>
                  <a:pt x="77445" y="76200"/>
                </a:lnTo>
                <a:lnTo>
                  <a:pt x="71095" y="635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1813" y="2696971"/>
            <a:ext cx="619061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Triggered</a:t>
            </a:r>
            <a:r>
              <a:rPr spc="-125" dirty="0"/>
              <a:t> </a:t>
            </a:r>
            <a:r>
              <a:rPr spc="10" dirty="0"/>
              <a:t>when</a:t>
            </a:r>
            <a:r>
              <a:rPr spc="-130" dirty="0"/>
              <a:t> </a:t>
            </a:r>
            <a:r>
              <a:rPr spc="5" dirty="0"/>
              <a:t>the</a:t>
            </a:r>
            <a:r>
              <a:rPr spc="-125" dirty="0"/>
              <a:t> </a:t>
            </a:r>
            <a:r>
              <a:rPr dirty="0"/>
              <a:t>tenured</a:t>
            </a:r>
            <a:r>
              <a:rPr spc="-125" dirty="0"/>
              <a:t> </a:t>
            </a:r>
            <a:r>
              <a:rPr spc="25" dirty="0"/>
              <a:t>space</a:t>
            </a:r>
            <a:r>
              <a:rPr spc="-125" dirty="0"/>
              <a:t> </a:t>
            </a:r>
            <a:r>
              <a:rPr spc="-15" dirty="0"/>
              <a:t>is</a:t>
            </a:r>
            <a:r>
              <a:rPr spc="-130" dirty="0"/>
              <a:t> </a:t>
            </a:r>
            <a:r>
              <a:rPr spc="15" dirty="0"/>
              <a:t>full</a:t>
            </a:r>
            <a:endParaRPr spc="15" dirty="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45" dirty="0"/>
              <a:t>Collects</a:t>
            </a:r>
            <a:r>
              <a:rPr spc="-130" dirty="0"/>
              <a:t> </a:t>
            </a:r>
            <a:r>
              <a:rPr spc="85" dirty="0"/>
              <a:t>old</a:t>
            </a:r>
            <a:r>
              <a:rPr spc="-125" dirty="0"/>
              <a:t> </a:t>
            </a:r>
            <a:r>
              <a:rPr spc="10" dirty="0"/>
              <a:t>and</a:t>
            </a:r>
            <a:r>
              <a:rPr spc="-125" dirty="0"/>
              <a:t> </a:t>
            </a:r>
            <a:r>
              <a:rPr spc="15" dirty="0"/>
              <a:t>young</a:t>
            </a:r>
            <a:r>
              <a:rPr spc="-125" dirty="0"/>
              <a:t> </a:t>
            </a:r>
            <a:r>
              <a:rPr spc="5" dirty="0"/>
              <a:t>generations</a:t>
            </a:r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5321843" y="3736340"/>
            <a:ext cx="5196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9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Although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really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‘Full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GC’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3979" y="2849371"/>
            <a:ext cx="3350895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310"/>
              </a:lnSpc>
              <a:spcBef>
                <a:spcPts val="100"/>
              </a:spcBef>
            </a:pP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3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36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3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6985" algn="r">
              <a:lnSpc>
                <a:spcPts val="4310"/>
              </a:lnSpc>
            </a:pPr>
            <a:r>
              <a:rPr sz="3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Collection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7791" rIns="0" bIns="0" rtlCol="0">
            <a:spAutoFit/>
          </a:bodyPr>
          <a:lstStyle/>
          <a:p>
            <a:pPr marL="4142740" marR="5080">
              <a:lnSpc>
                <a:spcPct val="100000"/>
              </a:lnSpc>
              <a:spcBef>
                <a:spcPts val="100"/>
              </a:spcBef>
            </a:pPr>
            <a:r>
              <a:rPr spc="155" dirty="0"/>
              <a:t>JVM</a:t>
            </a:r>
            <a:r>
              <a:rPr spc="-130" dirty="0"/>
              <a:t> </a:t>
            </a:r>
            <a:r>
              <a:rPr spc="45" dirty="0"/>
              <a:t>will</a:t>
            </a:r>
            <a:r>
              <a:rPr spc="-135" dirty="0"/>
              <a:t> </a:t>
            </a:r>
            <a:r>
              <a:rPr spc="-10" dirty="0"/>
              <a:t>eventually</a:t>
            </a:r>
            <a:r>
              <a:rPr spc="-140" dirty="0"/>
              <a:t> </a:t>
            </a:r>
            <a:r>
              <a:rPr spc="30" dirty="0"/>
              <a:t>promote</a:t>
            </a:r>
            <a:r>
              <a:rPr spc="-135" dirty="0"/>
              <a:t> </a:t>
            </a:r>
            <a:r>
              <a:rPr spc="60" dirty="0"/>
              <a:t>to</a:t>
            </a:r>
            <a:r>
              <a:rPr spc="-140" dirty="0"/>
              <a:t> </a:t>
            </a:r>
            <a:r>
              <a:rPr spc="85" dirty="0"/>
              <a:t>old </a:t>
            </a:r>
            <a:r>
              <a:rPr spc="-830" dirty="0"/>
              <a:t> </a:t>
            </a:r>
            <a:r>
              <a:rPr spc="10" dirty="0"/>
              <a:t>generation</a:t>
            </a:r>
            <a:endParaRPr spc="10" dirty="0"/>
          </a:p>
        </p:txBody>
      </p:sp>
      <p:sp>
        <p:nvSpPr>
          <p:cNvPr id="4" name="object 4"/>
          <p:cNvSpPr txBox="1"/>
          <p:nvPr/>
        </p:nvSpPr>
        <p:spPr>
          <a:xfrm>
            <a:off x="5321843" y="2593340"/>
            <a:ext cx="5955665" cy="244856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01625" marR="455930" indent="-288925">
              <a:lnSpc>
                <a:spcPts val="2810"/>
              </a:lnSpc>
              <a:spcBef>
                <a:spcPts val="25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After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certain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number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garbage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collects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54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marR="5080" indent="-288925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3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29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VM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ee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old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space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8805" lvl="1" indent="-28702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•"/>
              <a:tabLst>
                <a:tab pos="598170" algn="l"/>
                <a:tab pos="598805" algn="l"/>
              </a:tabLst>
            </a:pP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-XX:+AlwaysTenure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flag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JVM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236" y="2849371"/>
            <a:ext cx="3452495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965200" marR="5080" indent="-953135">
              <a:lnSpc>
                <a:spcPts val="4300"/>
              </a:lnSpc>
              <a:spcBef>
                <a:spcPts val="215"/>
              </a:spcBef>
            </a:pPr>
            <a:r>
              <a:rPr sz="36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Copying</a:t>
            </a:r>
            <a:r>
              <a:rPr sz="3600" spc="-2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600" spc="-2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Old </a:t>
            </a:r>
            <a:r>
              <a:rPr sz="3600" spc="-1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6815" y="517651"/>
            <a:ext cx="2389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5" dirty="0">
                <a:solidFill>
                  <a:srgbClr val="404040"/>
                </a:solidFill>
              </a:rPr>
              <a:t>P</a:t>
            </a:r>
            <a:r>
              <a:rPr sz="3600" spc="-40" dirty="0">
                <a:solidFill>
                  <a:srgbClr val="404040"/>
                </a:solidFill>
              </a:rPr>
              <a:t>r</a:t>
            </a:r>
            <a:r>
              <a:rPr sz="3600" spc="10" dirty="0">
                <a:solidFill>
                  <a:srgbClr val="404040"/>
                </a:solidFill>
              </a:rPr>
              <a:t>o</a:t>
            </a:r>
            <a:r>
              <a:rPr sz="3600" spc="25" dirty="0">
                <a:solidFill>
                  <a:srgbClr val="404040"/>
                </a:solidFill>
              </a:rPr>
              <a:t>m</a:t>
            </a:r>
            <a:r>
              <a:rPr sz="3600" spc="65" dirty="0">
                <a:solidFill>
                  <a:srgbClr val="404040"/>
                </a:solidFill>
              </a:rPr>
              <a:t>ot</a:t>
            </a:r>
            <a:r>
              <a:rPr sz="3600" spc="-95" dirty="0">
                <a:solidFill>
                  <a:srgbClr val="404040"/>
                </a:solidFill>
              </a:rPr>
              <a:t>i</a:t>
            </a:r>
            <a:r>
              <a:rPr sz="3600" spc="15" dirty="0">
                <a:solidFill>
                  <a:srgbClr val="404040"/>
                </a:solidFill>
              </a:rPr>
              <a:t>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890837" y="2668587"/>
            <a:ext cx="2403475" cy="569595"/>
            <a:chOff x="2890837" y="2668587"/>
            <a:chExt cx="2403475" cy="569595"/>
          </a:xfrm>
        </p:grpSpPr>
        <p:sp>
          <p:nvSpPr>
            <p:cNvPr id="4" name="object 4"/>
            <p:cNvSpPr/>
            <p:nvPr/>
          </p:nvSpPr>
          <p:spPr>
            <a:xfrm>
              <a:off x="2895600" y="2719537"/>
              <a:ext cx="2393950" cy="443230"/>
            </a:xfrm>
            <a:custGeom>
              <a:avLst/>
              <a:gdLst/>
              <a:ahLst/>
              <a:cxnLst/>
              <a:rect l="l" t="t" r="r" b="b"/>
              <a:pathLst>
                <a:path w="2393950" h="443230">
                  <a:moveTo>
                    <a:pt x="0" y="0"/>
                  </a:moveTo>
                  <a:lnTo>
                    <a:pt x="2393431" y="0"/>
                  </a:lnTo>
                  <a:lnTo>
                    <a:pt x="2393431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657600" y="2731750"/>
              <a:ext cx="290195" cy="443230"/>
            </a:xfrm>
            <a:custGeom>
              <a:avLst/>
              <a:gdLst/>
              <a:ahLst/>
              <a:cxnLst/>
              <a:rect l="l" t="t" r="r" b="b"/>
              <a:pathLst>
                <a:path w="290195" h="443230">
                  <a:moveTo>
                    <a:pt x="0" y="442939"/>
                  </a:moveTo>
                  <a:lnTo>
                    <a:pt x="290135" y="442939"/>
                  </a:lnTo>
                  <a:lnTo>
                    <a:pt x="290135" y="0"/>
                  </a:lnTo>
                  <a:lnTo>
                    <a:pt x="0" y="0"/>
                  </a:lnTo>
                  <a:lnTo>
                    <a:pt x="0" y="442939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657600" y="2731750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0" y="0"/>
                  </a:moveTo>
                  <a:lnTo>
                    <a:pt x="368220" y="0"/>
                  </a:lnTo>
                  <a:lnTo>
                    <a:pt x="368220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947735" y="267335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947735" y="267335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947735" y="2804667"/>
            <a:ext cx="736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311192" y="2668587"/>
            <a:ext cx="1114425" cy="569595"/>
            <a:chOff x="4311192" y="2668587"/>
            <a:chExt cx="1114425" cy="569595"/>
          </a:xfrm>
        </p:grpSpPr>
        <p:sp>
          <p:nvSpPr>
            <p:cNvPr id="11" name="object 11"/>
            <p:cNvSpPr/>
            <p:nvPr/>
          </p:nvSpPr>
          <p:spPr>
            <a:xfrm>
              <a:off x="4315955" y="2731750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368219" y="0"/>
                  </a:moveTo>
                  <a:lnTo>
                    <a:pt x="0" y="0"/>
                  </a:lnTo>
                  <a:lnTo>
                    <a:pt x="0" y="442939"/>
                  </a:lnTo>
                  <a:lnTo>
                    <a:pt x="368219" y="442939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315955" y="2731750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0" y="0"/>
                  </a:moveTo>
                  <a:lnTo>
                    <a:pt x="368220" y="0"/>
                  </a:lnTo>
                  <a:lnTo>
                    <a:pt x="368220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684175" y="267335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684175" y="267335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52395" y="267335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052395" y="267335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4762915" y="2804667"/>
            <a:ext cx="5410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16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6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16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271837" y="2668587"/>
            <a:ext cx="377825" cy="569595"/>
            <a:chOff x="3271837" y="2668587"/>
            <a:chExt cx="377825" cy="569595"/>
          </a:xfrm>
        </p:grpSpPr>
        <p:sp>
          <p:nvSpPr>
            <p:cNvPr id="19" name="object 19"/>
            <p:cNvSpPr/>
            <p:nvPr/>
          </p:nvSpPr>
          <p:spPr>
            <a:xfrm>
              <a:off x="3276600" y="267335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276600" y="267335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3276600" y="2696443"/>
            <a:ext cx="368300" cy="461645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1206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50"/>
              </a:spcBef>
            </a:pPr>
            <a:r>
              <a:rPr sz="16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890837" y="1824037"/>
            <a:ext cx="5546090" cy="3290570"/>
            <a:chOff x="2890837" y="1824037"/>
            <a:chExt cx="5546090" cy="3290570"/>
          </a:xfrm>
        </p:grpSpPr>
        <p:sp>
          <p:nvSpPr>
            <p:cNvPr id="23" name="object 23"/>
            <p:cNvSpPr/>
            <p:nvPr/>
          </p:nvSpPr>
          <p:spPr>
            <a:xfrm>
              <a:off x="2895600" y="2731750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368219" y="0"/>
                  </a:moveTo>
                  <a:lnTo>
                    <a:pt x="0" y="0"/>
                  </a:lnTo>
                  <a:lnTo>
                    <a:pt x="0" y="442939"/>
                  </a:lnTo>
                  <a:lnTo>
                    <a:pt x="368219" y="442939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95600" y="2731750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0" y="0"/>
                  </a:moveTo>
                  <a:lnTo>
                    <a:pt x="368220" y="0"/>
                  </a:lnTo>
                  <a:lnTo>
                    <a:pt x="368220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158286" y="2444749"/>
              <a:ext cx="2116455" cy="2670175"/>
            </a:xfrm>
            <a:custGeom>
              <a:avLst/>
              <a:gdLst/>
              <a:ahLst/>
              <a:cxnLst/>
              <a:rect l="l" t="t" r="r" b="b"/>
              <a:pathLst>
                <a:path w="2116454" h="2670175">
                  <a:moveTo>
                    <a:pt x="340512" y="864552"/>
                  </a:moveTo>
                  <a:lnTo>
                    <a:pt x="334162" y="851852"/>
                  </a:lnTo>
                  <a:lnTo>
                    <a:pt x="302412" y="788352"/>
                  </a:lnTo>
                  <a:lnTo>
                    <a:pt x="264312" y="864552"/>
                  </a:lnTo>
                  <a:lnTo>
                    <a:pt x="296062" y="864552"/>
                  </a:lnTo>
                  <a:lnTo>
                    <a:pt x="296062" y="2200173"/>
                  </a:lnTo>
                  <a:lnTo>
                    <a:pt x="0" y="2200173"/>
                  </a:lnTo>
                  <a:lnTo>
                    <a:pt x="0" y="2212860"/>
                  </a:lnTo>
                  <a:lnTo>
                    <a:pt x="308762" y="2212860"/>
                  </a:lnTo>
                  <a:lnTo>
                    <a:pt x="308762" y="2206510"/>
                  </a:lnTo>
                  <a:lnTo>
                    <a:pt x="308762" y="2200173"/>
                  </a:lnTo>
                  <a:lnTo>
                    <a:pt x="308762" y="864552"/>
                  </a:lnTo>
                  <a:lnTo>
                    <a:pt x="340512" y="864552"/>
                  </a:lnTo>
                  <a:close/>
                </a:path>
                <a:path w="2116454" h="2670175">
                  <a:moveTo>
                    <a:pt x="1018006" y="146050"/>
                  </a:moveTo>
                  <a:lnTo>
                    <a:pt x="986256" y="146050"/>
                  </a:lnTo>
                  <a:lnTo>
                    <a:pt x="986256" y="12700"/>
                  </a:lnTo>
                  <a:lnTo>
                    <a:pt x="986256" y="6350"/>
                  </a:lnTo>
                  <a:lnTo>
                    <a:pt x="986256" y="0"/>
                  </a:lnTo>
                  <a:lnTo>
                    <a:pt x="302412" y="0"/>
                  </a:lnTo>
                  <a:lnTo>
                    <a:pt x="302412" y="234950"/>
                  </a:lnTo>
                  <a:lnTo>
                    <a:pt x="315112" y="234950"/>
                  </a:lnTo>
                  <a:lnTo>
                    <a:pt x="315112" y="12700"/>
                  </a:lnTo>
                  <a:lnTo>
                    <a:pt x="973556" y="12700"/>
                  </a:lnTo>
                  <a:lnTo>
                    <a:pt x="973556" y="146050"/>
                  </a:lnTo>
                  <a:lnTo>
                    <a:pt x="941806" y="146050"/>
                  </a:lnTo>
                  <a:lnTo>
                    <a:pt x="979906" y="222250"/>
                  </a:lnTo>
                  <a:lnTo>
                    <a:pt x="1011656" y="158750"/>
                  </a:lnTo>
                  <a:lnTo>
                    <a:pt x="1018006" y="146050"/>
                  </a:lnTo>
                  <a:close/>
                </a:path>
                <a:path w="2116454" h="2670175">
                  <a:moveTo>
                    <a:pt x="1748091" y="866444"/>
                  </a:moveTo>
                  <a:lnTo>
                    <a:pt x="1741741" y="853744"/>
                  </a:lnTo>
                  <a:lnTo>
                    <a:pt x="1709991" y="790244"/>
                  </a:lnTo>
                  <a:lnTo>
                    <a:pt x="1671891" y="866444"/>
                  </a:lnTo>
                  <a:lnTo>
                    <a:pt x="1703641" y="866444"/>
                  </a:lnTo>
                  <a:lnTo>
                    <a:pt x="1703641" y="1056030"/>
                  </a:lnTo>
                  <a:lnTo>
                    <a:pt x="979906" y="1056030"/>
                  </a:lnTo>
                  <a:lnTo>
                    <a:pt x="979906" y="788352"/>
                  </a:lnTo>
                  <a:lnTo>
                    <a:pt x="967206" y="788352"/>
                  </a:lnTo>
                  <a:lnTo>
                    <a:pt x="967206" y="1068730"/>
                  </a:lnTo>
                  <a:lnTo>
                    <a:pt x="1716341" y="1068730"/>
                  </a:lnTo>
                  <a:lnTo>
                    <a:pt x="1716341" y="1062380"/>
                  </a:lnTo>
                  <a:lnTo>
                    <a:pt x="1716341" y="1056030"/>
                  </a:lnTo>
                  <a:lnTo>
                    <a:pt x="1716341" y="866444"/>
                  </a:lnTo>
                  <a:lnTo>
                    <a:pt x="1748091" y="866444"/>
                  </a:lnTo>
                  <a:close/>
                </a:path>
                <a:path w="2116454" h="2670175">
                  <a:moveTo>
                    <a:pt x="2116315" y="864552"/>
                  </a:moveTo>
                  <a:lnTo>
                    <a:pt x="2109965" y="851852"/>
                  </a:lnTo>
                  <a:lnTo>
                    <a:pt x="2078215" y="788352"/>
                  </a:lnTo>
                  <a:lnTo>
                    <a:pt x="2040115" y="864552"/>
                  </a:lnTo>
                  <a:lnTo>
                    <a:pt x="2071865" y="864552"/>
                  </a:lnTo>
                  <a:lnTo>
                    <a:pt x="2071865" y="2657094"/>
                  </a:lnTo>
                  <a:lnTo>
                    <a:pt x="0" y="2657094"/>
                  </a:lnTo>
                  <a:lnTo>
                    <a:pt x="0" y="2669794"/>
                  </a:lnTo>
                  <a:lnTo>
                    <a:pt x="2084565" y="2669794"/>
                  </a:lnTo>
                  <a:lnTo>
                    <a:pt x="2084565" y="2663444"/>
                  </a:lnTo>
                  <a:lnTo>
                    <a:pt x="2084565" y="2657094"/>
                  </a:lnTo>
                  <a:lnTo>
                    <a:pt x="2084565" y="864552"/>
                  </a:lnTo>
                  <a:lnTo>
                    <a:pt x="2116315" y="864552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022808" y="1905000"/>
              <a:ext cx="2393950" cy="443230"/>
            </a:xfrm>
            <a:custGeom>
              <a:avLst/>
              <a:gdLst/>
              <a:ahLst/>
              <a:cxnLst/>
              <a:rect l="l" t="t" r="r" b="b"/>
              <a:pathLst>
                <a:path w="2393950" h="443230">
                  <a:moveTo>
                    <a:pt x="0" y="0"/>
                  </a:moveTo>
                  <a:lnTo>
                    <a:pt x="2393431" y="0"/>
                  </a:lnTo>
                  <a:lnTo>
                    <a:pt x="2393431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031914" y="182880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031914" y="182880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038321" y="2757460"/>
              <a:ext cx="2393950" cy="443230"/>
            </a:xfrm>
            <a:custGeom>
              <a:avLst/>
              <a:gdLst/>
              <a:ahLst/>
              <a:cxnLst/>
              <a:rect l="l" t="t" r="r" b="b"/>
              <a:pathLst>
                <a:path w="2393950" h="443230">
                  <a:moveTo>
                    <a:pt x="0" y="0"/>
                  </a:moveTo>
                  <a:lnTo>
                    <a:pt x="2393431" y="0"/>
                  </a:lnTo>
                  <a:lnTo>
                    <a:pt x="2393431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2930367" y="4425027"/>
          <a:ext cx="237490" cy="1370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85"/>
              </a:tblGrid>
              <a:tr h="4499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  <a:tr h="459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  <a:tr h="4522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1667564" y="5065267"/>
            <a:ext cx="9982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oo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74139" y="2760979"/>
            <a:ext cx="1342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617721" y="1934971"/>
            <a:ext cx="1304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633234" y="2779267"/>
            <a:ext cx="10013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space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027361" y="1905000"/>
            <a:ext cx="373380" cy="443230"/>
          </a:xfrm>
          <a:prstGeom prst="rect">
            <a:avLst/>
          </a:prstGeom>
          <a:solidFill>
            <a:srgbClr val="CCFFCC"/>
          </a:solidFill>
          <a:ln w="9525">
            <a:solidFill>
              <a:srgbClr val="404040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535"/>
              </a:spcBef>
            </a:pP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158298" y="2088370"/>
            <a:ext cx="5401310" cy="3810635"/>
            <a:chOff x="3158298" y="2088370"/>
            <a:chExt cx="5401310" cy="3810635"/>
          </a:xfrm>
        </p:grpSpPr>
        <p:sp>
          <p:nvSpPr>
            <p:cNvPr id="37" name="object 37"/>
            <p:cNvSpPr/>
            <p:nvPr/>
          </p:nvSpPr>
          <p:spPr>
            <a:xfrm>
              <a:off x="3158298" y="2088370"/>
              <a:ext cx="2865120" cy="3488054"/>
            </a:xfrm>
            <a:custGeom>
              <a:avLst/>
              <a:gdLst/>
              <a:ahLst/>
              <a:cxnLst/>
              <a:rect l="l" t="t" r="r" b="b"/>
              <a:pathLst>
                <a:path w="2865120" h="3488054">
                  <a:moveTo>
                    <a:pt x="2502876" y="3475010"/>
                  </a:moveTo>
                  <a:lnTo>
                    <a:pt x="0" y="3475010"/>
                  </a:lnTo>
                  <a:lnTo>
                    <a:pt x="0" y="3487710"/>
                  </a:lnTo>
                  <a:lnTo>
                    <a:pt x="2515576" y="3487710"/>
                  </a:lnTo>
                  <a:lnTo>
                    <a:pt x="2515576" y="3481360"/>
                  </a:lnTo>
                  <a:lnTo>
                    <a:pt x="2502876" y="3481360"/>
                  </a:lnTo>
                  <a:lnTo>
                    <a:pt x="2502876" y="3475010"/>
                  </a:lnTo>
                  <a:close/>
                </a:path>
                <a:path w="2865120" h="3488054">
                  <a:moveTo>
                    <a:pt x="2788310" y="31750"/>
                  </a:moveTo>
                  <a:lnTo>
                    <a:pt x="2502876" y="31750"/>
                  </a:lnTo>
                  <a:lnTo>
                    <a:pt x="2502876" y="3481360"/>
                  </a:lnTo>
                  <a:lnTo>
                    <a:pt x="2509226" y="3475010"/>
                  </a:lnTo>
                  <a:lnTo>
                    <a:pt x="2515576" y="3475010"/>
                  </a:lnTo>
                  <a:lnTo>
                    <a:pt x="2515576" y="44450"/>
                  </a:lnTo>
                  <a:lnTo>
                    <a:pt x="2509226" y="44450"/>
                  </a:lnTo>
                  <a:lnTo>
                    <a:pt x="2515576" y="38100"/>
                  </a:lnTo>
                  <a:lnTo>
                    <a:pt x="2788310" y="38100"/>
                  </a:lnTo>
                  <a:lnTo>
                    <a:pt x="2788310" y="31750"/>
                  </a:lnTo>
                  <a:close/>
                </a:path>
                <a:path w="2865120" h="3488054">
                  <a:moveTo>
                    <a:pt x="2515576" y="3475010"/>
                  </a:moveTo>
                  <a:lnTo>
                    <a:pt x="2509226" y="3475010"/>
                  </a:lnTo>
                  <a:lnTo>
                    <a:pt x="2502876" y="3481360"/>
                  </a:lnTo>
                  <a:lnTo>
                    <a:pt x="2515576" y="3481360"/>
                  </a:lnTo>
                  <a:lnTo>
                    <a:pt x="2515576" y="3475010"/>
                  </a:lnTo>
                  <a:close/>
                </a:path>
                <a:path w="2865120" h="3488054">
                  <a:moveTo>
                    <a:pt x="2788310" y="0"/>
                  </a:moveTo>
                  <a:lnTo>
                    <a:pt x="2788310" y="76200"/>
                  </a:lnTo>
                  <a:lnTo>
                    <a:pt x="2851810" y="44450"/>
                  </a:lnTo>
                  <a:lnTo>
                    <a:pt x="2801010" y="44450"/>
                  </a:lnTo>
                  <a:lnTo>
                    <a:pt x="2801010" y="31750"/>
                  </a:lnTo>
                  <a:lnTo>
                    <a:pt x="2851810" y="31750"/>
                  </a:lnTo>
                  <a:lnTo>
                    <a:pt x="2788310" y="0"/>
                  </a:lnTo>
                  <a:close/>
                </a:path>
                <a:path w="2865120" h="3488054">
                  <a:moveTo>
                    <a:pt x="2515576" y="38100"/>
                  </a:moveTo>
                  <a:lnTo>
                    <a:pt x="2509226" y="44450"/>
                  </a:lnTo>
                  <a:lnTo>
                    <a:pt x="2515576" y="44450"/>
                  </a:lnTo>
                  <a:lnTo>
                    <a:pt x="2515576" y="38100"/>
                  </a:lnTo>
                  <a:close/>
                </a:path>
                <a:path w="2865120" h="3488054">
                  <a:moveTo>
                    <a:pt x="2788310" y="38100"/>
                  </a:moveTo>
                  <a:lnTo>
                    <a:pt x="2515576" y="38100"/>
                  </a:lnTo>
                  <a:lnTo>
                    <a:pt x="2515576" y="44450"/>
                  </a:lnTo>
                  <a:lnTo>
                    <a:pt x="2788310" y="44450"/>
                  </a:lnTo>
                  <a:lnTo>
                    <a:pt x="2788310" y="38100"/>
                  </a:lnTo>
                  <a:close/>
                </a:path>
                <a:path w="2865120" h="3488054">
                  <a:moveTo>
                    <a:pt x="2851810" y="31750"/>
                  </a:moveTo>
                  <a:lnTo>
                    <a:pt x="2801010" y="31750"/>
                  </a:lnTo>
                  <a:lnTo>
                    <a:pt x="2801010" y="44450"/>
                  </a:lnTo>
                  <a:lnTo>
                    <a:pt x="2851810" y="44450"/>
                  </a:lnTo>
                  <a:lnTo>
                    <a:pt x="2864510" y="38100"/>
                  </a:lnTo>
                  <a:lnTo>
                    <a:pt x="2851810" y="3175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086598" y="5410200"/>
              <a:ext cx="1468120" cy="443230"/>
            </a:xfrm>
            <a:custGeom>
              <a:avLst/>
              <a:gdLst/>
              <a:ahLst/>
              <a:cxnLst/>
              <a:rect l="l" t="t" r="r" b="b"/>
              <a:pathLst>
                <a:path w="1468120" h="443229">
                  <a:moveTo>
                    <a:pt x="0" y="442938"/>
                  </a:moveTo>
                  <a:lnTo>
                    <a:pt x="1467895" y="442938"/>
                  </a:lnTo>
                  <a:lnTo>
                    <a:pt x="1467895" y="0"/>
                  </a:lnTo>
                  <a:lnTo>
                    <a:pt x="0" y="0"/>
                  </a:lnTo>
                  <a:lnTo>
                    <a:pt x="0" y="442938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161062" y="5410200"/>
              <a:ext cx="2393950" cy="443230"/>
            </a:xfrm>
            <a:custGeom>
              <a:avLst/>
              <a:gdLst/>
              <a:ahLst/>
              <a:cxnLst/>
              <a:rect l="l" t="t" r="r" b="b"/>
              <a:pathLst>
                <a:path w="2393950" h="443229">
                  <a:moveTo>
                    <a:pt x="0" y="0"/>
                  </a:moveTo>
                  <a:lnTo>
                    <a:pt x="2393431" y="0"/>
                  </a:lnTo>
                  <a:lnTo>
                    <a:pt x="2393431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147094" y="5334000"/>
              <a:ext cx="939800" cy="560070"/>
            </a:xfrm>
            <a:custGeom>
              <a:avLst/>
              <a:gdLst/>
              <a:ahLst/>
              <a:cxnLst/>
              <a:rect l="l" t="t" r="r" b="b"/>
              <a:pathLst>
                <a:path w="939800" h="560070">
                  <a:moveTo>
                    <a:pt x="939504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939504" y="559742"/>
                  </a:lnTo>
                  <a:lnTo>
                    <a:pt x="93950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147094" y="5334000"/>
              <a:ext cx="939800" cy="560070"/>
            </a:xfrm>
            <a:custGeom>
              <a:avLst/>
              <a:gdLst/>
              <a:ahLst/>
              <a:cxnLst/>
              <a:rect l="l" t="t" r="r" b="b"/>
              <a:pathLst>
                <a:path w="939800" h="560070">
                  <a:moveTo>
                    <a:pt x="0" y="0"/>
                  </a:moveTo>
                  <a:lnTo>
                    <a:pt x="939505" y="0"/>
                  </a:lnTo>
                  <a:lnTo>
                    <a:pt x="939505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8633234" y="5443220"/>
            <a:ext cx="1705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147094" y="5410200"/>
            <a:ext cx="939800" cy="443230"/>
          </a:xfrm>
          <a:prstGeom prst="rect">
            <a:avLst/>
          </a:prstGeom>
          <a:solidFill>
            <a:srgbClr val="CCFFCC"/>
          </a:solidFill>
          <a:ln w="9525">
            <a:solidFill>
              <a:srgbClr val="404040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35"/>
              </a:spcBef>
            </a:pPr>
            <a:r>
              <a:rPr sz="16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9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6815" y="517651"/>
            <a:ext cx="2389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5" dirty="0">
                <a:solidFill>
                  <a:srgbClr val="404040"/>
                </a:solidFill>
              </a:rPr>
              <a:t>P</a:t>
            </a:r>
            <a:r>
              <a:rPr sz="3600" spc="-40" dirty="0">
                <a:solidFill>
                  <a:srgbClr val="404040"/>
                </a:solidFill>
              </a:rPr>
              <a:t>r</a:t>
            </a:r>
            <a:r>
              <a:rPr sz="3600" spc="10" dirty="0">
                <a:solidFill>
                  <a:srgbClr val="404040"/>
                </a:solidFill>
              </a:rPr>
              <a:t>o</a:t>
            </a:r>
            <a:r>
              <a:rPr sz="3600" spc="25" dirty="0">
                <a:solidFill>
                  <a:srgbClr val="404040"/>
                </a:solidFill>
              </a:rPr>
              <a:t>m</a:t>
            </a:r>
            <a:r>
              <a:rPr sz="3600" spc="65" dirty="0">
                <a:solidFill>
                  <a:srgbClr val="404040"/>
                </a:solidFill>
              </a:rPr>
              <a:t>ot</a:t>
            </a:r>
            <a:r>
              <a:rPr sz="3600" spc="-95" dirty="0">
                <a:solidFill>
                  <a:srgbClr val="404040"/>
                </a:solidFill>
              </a:rPr>
              <a:t>i</a:t>
            </a:r>
            <a:r>
              <a:rPr sz="3600" spc="15" dirty="0">
                <a:solidFill>
                  <a:srgbClr val="404040"/>
                </a:solidFill>
              </a:rPr>
              <a:t>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6033559" y="2712093"/>
            <a:ext cx="2403475" cy="569595"/>
            <a:chOff x="6033559" y="2712093"/>
            <a:chExt cx="2403475" cy="569595"/>
          </a:xfrm>
        </p:grpSpPr>
        <p:sp>
          <p:nvSpPr>
            <p:cNvPr id="4" name="object 4"/>
            <p:cNvSpPr/>
            <p:nvPr/>
          </p:nvSpPr>
          <p:spPr>
            <a:xfrm>
              <a:off x="6038321" y="2774903"/>
              <a:ext cx="2393950" cy="443230"/>
            </a:xfrm>
            <a:custGeom>
              <a:avLst/>
              <a:gdLst/>
              <a:ahLst/>
              <a:cxnLst/>
              <a:rect l="l" t="t" r="r" b="b"/>
              <a:pathLst>
                <a:path w="2393950" h="443230">
                  <a:moveTo>
                    <a:pt x="0" y="0"/>
                  </a:moveTo>
                  <a:lnTo>
                    <a:pt x="2393431" y="0"/>
                  </a:lnTo>
                  <a:lnTo>
                    <a:pt x="2393431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387002" y="2716856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387002" y="2716856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2895600" y="2719537"/>
            <a:ext cx="2393950" cy="443230"/>
          </a:xfrm>
          <a:custGeom>
            <a:avLst/>
            <a:gdLst/>
            <a:ahLst/>
            <a:cxnLst/>
            <a:rect l="l" t="t" r="r" b="b"/>
            <a:pathLst>
              <a:path w="2393950" h="443230">
                <a:moveTo>
                  <a:pt x="0" y="0"/>
                </a:moveTo>
                <a:lnTo>
                  <a:pt x="2393431" y="0"/>
                </a:lnTo>
                <a:lnTo>
                  <a:pt x="2393431" y="442939"/>
                </a:lnTo>
                <a:lnTo>
                  <a:pt x="0" y="44293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386246" y="2779665"/>
            <a:ext cx="370205" cy="433705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831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55"/>
              </a:spcBef>
            </a:pPr>
            <a:r>
              <a:rPr sz="1600" spc="-3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61498" y="2711735"/>
            <a:ext cx="377825" cy="569595"/>
            <a:chOff x="6761498" y="2711735"/>
            <a:chExt cx="377825" cy="569595"/>
          </a:xfrm>
        </p:grpSpPr>
        <p:sp>
          <p:nvSpPr>
            <p:cNvPr id="10" name="object 10"/>
            <p:cNvSpPr/>
            <p:nvPr/>
          </p:nvSpPr>
          <p:spPr>
            <a:xfrm>
              <a:off x="6766260" y="2716498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368219" y="0"/>
                  </a:moveTo>
                  <a:lnTo>
                    <a:pt x="0" y="0"/>
                  </a:lnTo>
                  <a:lnTo>
                    <a:pt x="0" y="559743"/>
                  </a:lnTo>
                  <a:lnTo>
                    <a:pt x="368219" y="559743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766260" y="2716498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765504" y="2779665"/>
            <a:ext cx="355600" cy="433705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831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55"/>
              </a:spcBef>
            </a:pPr>
            <a:r>
              <a:rPr sz="1600" spc="-3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120926" y="2711378"/>
            <a:ext cx="377825" cy="569595"/>
            <a:chOff x="7120926" y="2711378"/>
            <a:chExt cx="377825" cy="569595"/>
          </a:xfrm>
        </p:grpSpPr>
        <p:sp>
          <p:nvSpPr>
            <p:cNvPr id="14" name="object 14"/>
            <p:cNvSpPr/>
            <p:nvPr/>
          </p:nvSpPr>
          <p:spPr>
            <a:xfrm>
              <a:off x="7125689" y="2716141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125689" y="2716141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139242" y="2779665"/>
            <a:ext cx="350520" cy="433705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8001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630"/>
              </a:spcBef>
            </a:pPr>
            <a:r>
              <a:rPr sz="1600" spc="-3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002982" y="2711736"/>
            <a:ext cx="377825" cy="569595"/>
            <a:chOff x="6002982" y="2711736"/>
            <a:chExt cx="377825" cy="569595"/>
          </a:xfrm>
        </p:grpSpPr>
        <p:sp>
          <p:nvSpPr>
            <p:cNvPr id="18" name="object 18"/>
            <p:cNvSpPr/>
            <p:nvPr/>
          </p:nvSpPr>
          <p:spPr>
            <a:xfrm>
              <a:off x="6007745" y="2716499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368219" y="0"/>
                  </a:moveTo>
                  <a:lnTo>
                    <a:pt x="0" y="0"/>
                  </a:lnTo>
                  <a:lnTo>
                    <a:pt x="0" y="559743"/>
                  </a:lnTo>
                  <a:lnTo>
                    <a:pt x="368219" y="559743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007745" y="2716499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6012507" y="2779665"/>
            <a:ext cx="364490" cy="433705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8318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655"/>
              </a:spcBef>
            </a:pPr>
            <a:r>
              <a:rPr sz="1600" spc="-3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67564" y="5065267"/>
            <a:ext cx="9982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oo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58286" y="2481554"/>
            <a:ext cx="4189729" cy="2633345"/>
          </a:xfrm>
          <a:custGeom>
            <a:avLst/>
            <a:gdLst/>
            <a:ahLst/>
            <a:cxnLst/>
            <a:rect l="l" t="t" r="r" b="b"/>
            <a:pathLst>
              <a:path w="4189729" h="2633345">
                <a:moveTo>
                  <a:pt x="3071660" y="870889"/>
                </a:moveTo>
                <a:lnTo>
                  <a:pt x="3065310" y="858189"/>
                </a:lnTo>
                <a:lnTo>
                  <a:pt x="3033560" y="794689"/>
                </a:lnTo>
                <a:lnTo>
                  <a:pt x="2995460" y="870889"/>
                </a:lnTo>
                <a:lnTo>
                  <a:pt x="3027210" y="870889"/>
                </a:lnTo>
                <a:lnTo>
                  <a:pt x="3027210" y="2163368"/>
                </a:lnTo>
                <a:lnTo>
                  <a:pt x="0" y="2163368"/>
                </a:lnTo>
                <a:lnTo>
                  <a:pt x="0" y="2176056"/>
                </a:lnTo>
                <a:lnTo>
                  <a:pt x="3039910" y="2176056"/>
                </a:lnTo>
                <a:lnTo>
                  <a:pt x="3039910" y="2169706"/>
                </a:lnTo>
                <a:lnTo>
                  <a:pt x="3039910" y="2163368"/>
                </a:lnTo>
                <a:lnTo>
                  <a:pt x="3039910" y="870889"/>
                </a:lnTo>
                <a:lnTo>
                  <a:pt x="3071660" y="870889"/>
                </a:lnTo>
                <a:close/>
              </a:path>
              <a:path w="4189729" h="2633345">
                <a:moveTo>
                  <a:pt x="3450920" y="159105"/>
                </a:moveTo>
                <a:lnTo>
                  <a:pt x="3419170" y="159105"/>
                </a:lnTo>
                <a:lnTo>
                  <a:pt x="3419170" y="12700"/>
                </a:lnTo>
                <a:lnTo>
                  <a:pt x="3419170" y="6350"/>
                </a:lnTo>
                <a:lnTo>
                  <a:pt x="3419170" y="0"/>
                </a:lnTo>
                <a:lnTo>
                  <a:pt x="3027210" y="0"/>
                </a:lnTo>
                <a:lnTo>
                  <a:pt x="3027210" y="234950"/>
                </a:lnTo>
                <a:lnTo>
                  <a:pt x="3039910" y="234950"/>
                </a:lnTo>
                <a:lnTo>
                  <a:pt x="3039910" y="12700"/>
                </a:lnTo>
                <a:lnTo>
                  <a:pt x="3406470" y="12700"/>
                </a:lnTo>
                <a:lnTo>
                  <a:pt x="3406470" y="159105"/>
                </a:lnTo>
                <a:lnTo>
                  <a:pt x="3374720" y="159105"/>
                </a:lnTo>
                <a:lnTo>
                  <a:pt x="3412820" y="235305"/>
                </a:lnTo>
                <a:lnTo>
                  <a:pt x="3444570" y="171805"/>
                </a:lnTo>
                <a:lnTo>
                  <a:pt x="3450920" y="159105"/>
                </a:lnTo>
                <a:close/>
              </a:path>
              <a:path w="4189729" h="2633345">
                <a:moveTo>
                  <a:pt x="3830180" y="870889"/>
                </a:moveTo>
                <a:lnTo>
                  <a:pt x="3823830" y="858189"/>
                </a:lnTo>
                <a:lnTo>
                  <a:pt x="3792080" y="794689"/>
                </a:lnTo>
                <a:lnTo>
                  <a:pt x="3753980" y="870889"/>
                </a:lnTo>
                <a:lnTo>
                  <a:pt x="3785730" y="870889"/>
                </a:lnTo>
                <a:lnTo>
                  <a:pt x="3785730" y="1017295"/>
                </a:lnTo>
                <a:lnTo>
                  <a:pt x="3419170" y="1017295"/>
                </a:lnTo>
                <a:lnTo>
                  <a:pt x="3419170" y="795045"/>
                </a:lnTo>
                <a:lnTo>
                  <a:pt x="3406470" y="795045"/>
                </a:lnTo>
                <a:lnTo>
                  <a:pt x="3406470" y="1029995"/>
                </a:lnTo>
                <a:lnTo>
                  <a:pt x="3798430" y="1029995"/>
                </a:lnTo>
                <a:lnTo>
                  <a:pt x="3798430" y="1023645"/>
                </a:lnTo>
                <a:lnTo>
                  <a:pt x="3798430" y="1017295"/>
                </a:lnTo>
                <a:lnTo>
                  <a:pt x="3798430" y="870889"/>
                </a:lnTo>
                <a:lnTo>
                  <a:pt x="3830180" y="870889"/>
                </a:lnTo>
                <a:close/>
              </a:path>
              <a:path w="4189729" h="2633345">
                <a:moveTo>
                  <a:pt x="4189603" y="870534"/>
                </a:moveTo>
                <a:lnTo>
                  <a:pt x="4183253" y="857834"/>
                </a:lnTo>
                <a:lnTo>
                  <a:pt x="4151503" y="794334"/>
                </a:lnTo>
                <a:lnTo>
                  <a:pt x="4113403" y="870534"/>
                </a:lnTo>
                <a:lnTo>
                  <a:pt x="4145153" y="870534"/>
                </a:lnTo>
                <a:lnTo>
                  <a:pt x="4145153" y="2620289"/>
                </a:lnTo>
                <a:lnTo>
                  <a:pt x="0" y="2620289"/>
                </a:lnTo>
                <a:lnTo>
                  <a:pt x="0" y="2632989"/>
                </a:lnTo>
                <a:lnTo>
                  <a:pt x="4157853" y="2632989"/>
                </a:lnTo>
                <a:lnTo>
                  <a:pt x="4157853" y="2626639"/>
                </a:lnTo>
                <a:lnTo>
                  <a:pt x="4157853" y="2620289"/>
                </a:lnTo>
                <a:lnTo>
                  <a:pt x="4157853" y="870534"/>
                </a:lnTo>
                <a:lnTo>
                  <a:pt x="4189603" y="87053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930367" y="4425027"/>
          <a:ext cx="237490" cy="1370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85"/>
              </a:tblGrid>
              <a:tr h="4499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  <a:tr h="459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  <a:tr h="4522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1374139" y="2760979"/>
            <a:ext cx="1342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022808" y="1905000"/>
            <a:ext cx="2393950" cy="443230"/>
          </a:xfrm>
          <a:custGeom>
            <a:avLst/>
            <a:gdLst/>
            <a:ahLst/>
            <a:cxnLst/>
            <a:rect l="l" t="t" r="r" b="b"/>
            <a:pathLst>
              <a:path w="2393950" h="443230">
                <a:moveTo>
                  <a:pt x="0" y="0"/>
                </a:moveTo>
                <a:lnTo>
                  <a:pt x="2393431" y="0"/>
                </a:lnTo>
                <a:lnTo>
                  <a:pt x="2393431" y="442939"/>
                </a:lnTo>
                <a:lnTo>
                  <a:pt x="0" y="44293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8617721" y="1934971"/>
            <a:ext cx="1304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633234" y="2803652"/>
            <a:ext cx="10013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space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156299" y="5329237"/>
            <a:ext cx="2403475" cy="569595"/>
            <a:chOff x="6156299" y="5329237"/>
            <a:chExt cx="2403475" cy="569595"/>
          </a:xfrm>
        </p:grpSpPr>
        <p:sp>
          <p:nvSpPr>
            <p:cNvPr id="29" name="object 29"/>
            <p:cNvSpPr/>
            <p:nvPr/>
          </p:nvSpPr>
          <p:spPr>
            <a:xfrm>
              <a:off x="7454818" y="5410200"/>
              <a:ext cx="1099820" cy="443230"/>
            </a:xfrm>
            <a:custGeom>
              <a:avLst/>
              <a:gdLst/>
              <a:ahLst/>
              <a:cxnLst/>
              <a:rect l="l" t="t" r="r" b="b"/>
              <a:pathLst>
                <a:path w="1099820" h="443229">
                  <a:moveTo>
                    <a:pt x="0" y="442938"/>
                  </a:moveTo>
                  <a:lnTo>
                    <a:pt x="1099675" y="442938"/>
                  </a:lnTo>
                  <a:lnTo>
                    <a:pt x="1099675" y="0"/>
                  </a:lnTo>
                  <a:lnTo>
                    <a:pt x="0" y="0"/>
                  </a:lnTo>
                  <a:lnTo>
                    <a:pt x="0" y="442938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161061" y="5410200"/>
              <a:ext cx="2393950" cy="443230"/>
            </a:xfrm>
            <a:custGeom>
              <a:avLst/>
              <a:gdLst/>
              <a:ahLst/>
              <a:cxnLst/>
              <a:rect l="l" t="t" r="r" b="b"/>
              <a:pathLst>
                <a:path w="2393950" h="443229">
                  <a:moveTo>
                    <a:pt x="0" y="0"/>
                  </a:moveTo>
                  <a:lnTo>
                    <a:pt x="2393431" y="0"/>
                  </a:lnTo>
                  <a:lnTo>
                    <a:pt x="2393431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086598" y="533400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086598" y="533400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8633234" y="5443220"/>
            <a:ext cx="1705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091361" y="5465572"/>
            <a:ext cx="3638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00"/>
              </a:spcBef>
            </a:pPr>
            <a:r>
              <a:rPr sz="16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9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142332" y="5329237"/>
            <a:ext cx="949325" cy="569595"/>
            <a:chOff x="6142332" y="5329237"/>
            <a:chExt cx="949325" cy="569595"/>
          </a:xfrm>
        </p:grpSpPr>
        <p:sp>
          <p:nvSpPr>
            <p:cNvPr id="36" name="object 36"/>
            <p:cNvSpPr/>
            <p:nvPr/>
          </p:nvSpPr>
          <p:spPr>
            <a:xfrm>
              <a:off x="6147094" y="5334000"/>
              <a:ext cx="939800" cy="560070"/>
            </a:xfrm>
            <a:custGeom>
              <a:avLst/>
              <a:gdLst/>
              <a:ahLst/>
              <a:cxnLst/>
              <a:rect l="l" t="t" r="r" b="b"/>
              <a:pathLst>
                <a:path w="939800" h="560070">
                  <a:moveTo>
                    <a:pt x="939504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939504" y="559742"/>
                  </a:lnTo>
                  <a:lnTo>
                    <a:pt x="93950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147094" y="5334000"/>
              <a:ext cx="939800" cy="560070"/>
            </a:xfrm>
            <a:custGeom>
              <a:avLst/>
              <a:gdLst/>
              <a:ahLst/>
              <a:cxnLst/>
              <a:rect l="l" t="t" r="r" b="b"/>
              <a:pathLst>
                <a:path w="939800" h="560070">
                  <a:moveTo>
                    <a:pt x="0" y="0"/>
                  </a:moveTo>
                  <a:lnTo>
                    <a:pt x="939505" y="0"/>
                  </a:lnTo>
                  <a:lnTo>
                    <a:pt x="939505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6147094" y="5465572"/>
            <a:ext cx="9353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16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9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158298" y="5563380"/>
            <a:ext cx="4150995" cy="565785"/>
          </a:xfrm>
          <a:custGeom>
            <a:avLst/>
            <a:gdLst/>
            <a:ahLst/>
            <a:cxnLst/>
            <a:rect l="l" t="t" r="r" b="b"/>
            <a:pathLst>
              <a:path w="4150995" h="565785">
                <a:moveTo>
                  <a:pt x="1957820" y="6349"/>
                </a:moveTo>
                <a:lnTo>
                  <a:pt x="1957820" y="565311"/>
                </a:lnTo>
                <a:lnTo>
                  <a:pt x="4118761" y="565311"/>
                </a:lnTo>
                <a:lnTo>
                  <a:pt x="4118761" y="558961"/>
                </a:lnTo>
                <a:lnTo>
                  <a:pt x="1970520" y="558961"/>
                </a:lnTo>
                <a:lnTo>
                  <a:pt x="1964170" y="552611"/>
                </a:lnTo>
                <a:lnTo>
                  <a:pt x="1970520" y="552611"/>
                </a:lnTo>
                <a:lnTo>
                  <a:pt x="1970520" y="12699"/>
                </a:lnTo>
                <a:lnTo>
                  <a:pt x="1964170" y="12699"/>
                </a:lnTo>
                <a:lnTo>
                  <a:pt x="1957820" y="6349"/>
                </a:lnTo>
                <a:close/>
              </a:path>
              <a:path w="4150995" h="565785">
                <a:moveTo>
                  <a:pt x="1970520" y="552611"/>
                </a:moveTo>
                <a:lnTo>
                  <a:pt x="1964170" y="552611"/>
                </a:lnTo>
                <a:lnTo>
                  <a:pt x="1970520" y="558961"/>
                </a:lnTo>
                <a:lnTo>
                  <a:pt x="1970520" y="552611"/>
                </a:lnTo>
                <a:close/>
              </a:path>
              <a:path w="4150995" h="565785">
                <a:moveTo>
                  <a:pt x="4106061" y="552611"/>
                </a:moveTo>
                <a:lnTo>
                  <a:pt x="1970520" y="552611"/>
                </a:lnTo>
                <a:lnTo>
                  <a:pt x="1970520" y="558961"/>
                </a:lnTo>
                <a:lnTo>
                  <a:pt x="4106061" y="558961"/>
                </a:lnTo>
                <a:lnTo>
                  <a:pt x="4106061" y="552611"/>
                </a:lnTo>
                <a:close/>
              </a:path>
              <a:path w="4150995" h="565785">
                <a:moveTo>
                  <a:pt x="4118761" y="393861"/>
                </a:moveTo>
                <a:lnTo>
                  <a:pt x="4106061" y="393861"/>
                </a:lnTo>
                <a:lnTo>
                  <a:pt x="4106061" y="558961"/>
                </a:lnTo>
                <a:lnTo>
                  <a:pt x="4112411" y="552611"/>
                </a:lnTo>
                <a:lnTo>
                  <a:pt x="4118761" y="552611"/>
                </a:lnTo>
                <a:lnTo>
                  <a:pt x="4118761" y="393861"/>
                </a:lnTo>
                <a:close/>
              </a:path>
              <a:path w="4150995" h="565785">
                <a:moveTo>
                  <a:pt x="4118761" y="552611"/>
                </a:moveTo>
                <a:lnTo>
                  <a:pt x="4112411" y="552611"/>
                </a:lnTo>
                <a:lnTo>
                  <a:pt x="4106061" y="558961"/>
                </a:lnTo>
                <a:lnTo>
                  <a:pt x="4118761" y="558961"/>
                </a:lnTo>
                <a:lnTo>
                  <a:pt x="4118761" y="552611"/>
                </a:lnTo>
                <a:close/>
              </a:path>
              <a:path w="4150995" h="565785">
                <a:moveTo>
                  <a:pt x="4112411" y="330361"/>
                </a:moveTo>
                <a:lnTo>
                  <a:pt x="4074311" y="406561"/>
                </a:lnTo>
                <a:lnTo>
                  <a:pt x="4106061" y="406561"/>
                </a:lnTo>
                <a:lnTo>
                  <a:pt x="4106061" y="393861"/>
                </a:lnTo>
                <a:lnTo>
                  <a:pt x="4144161" y="393861"/>
                </a:lnTo>
                <a:lnTo>
                  <a:pt x="4112411" y="330361"/>
                </a:lnTo>
                <a:close/>
              </a:path>
              <a:path w="4150995" h="565785">
                <a:moveTo>
                  <a:pt x="4144161" y="393861"/>
                </a:moveTo>
                <a:lnTo>
                  <a:pt x="4118761" y="393861"/>
                </a:lnTo>
                <a:lnTo>
                  <a:pt x="4118761" y="406561"/>
                </a:lnTo>
                <a:lnTo>
                  <a:pt x="4150511" y="406561"/>
                </a:lnTo>
                <a:lnTo>
                  <a:pt x="4144161" y="393861"/>
                </a:lnTo>
                <a:close/>
              </a:path>
              <a:path w="4150995" h="565785">
                <a:moveTo>
                  <a:pt x="1970520" y="0"/>
                </a:moveTo>
                <a:lnTo>
                  <a:pt x="0" y="0"/>
                </a:lnTo>
                <a:lnTo>
                  <a:pt x="0" y="12699"/>
                </a:lnTo>
                <a:lnTo>
                  <a:pt x="1957820" y="12699"/>
                </a:lnTo>
                <a:lnTo>
                  <a:pt x="1957820" y="6349"/>
                </a:lnTo>
                <a:lnTo>
                  <a:pt x="1970520" y="6349"/>
                </a:lnTo>
                <a:lnTo>
                  <a:pt x="1970520" y="0"/>
                </a:lnTo>
                <a:close/>
              </a:path>
              <a:path w="4150995" h="565785">
                <a:moveTo>
                  <a:pt x="1970520" y="6349"/>
                </a:moveTo>
                <a:lnTo>
                  <a:pt x="1957820" y="6349"/>
                </a:lnTo>
                <a:lnTo>
                  <a:pt x="1964170" y="12699"/>
                </a:lnTo>
                <a:lnTo>
                  <a:pt x="1970520" y="12699"/>
                </a:lnTo>
                <a:lnTo>
                  <a:pt x="1970520" y="634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1813" y="1300988"/>
            <a:ext cx="668972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pc="35" dirty="0"/>
              <a:t>Objects</a:t>
            </a:r>
            <a:r>
              <a:rPr spc="-125" dirty="0"/>
              <a:t> </a:t>
            </a:r>
            <a:r>
              <a:rPr spc="-15" dirty="0"/>
              <a:t>over</a:t>
            </a:r>
            <a:r>
              <a:rPr spc="-130" dirty="0"/>
              <a:t> </a:t>
            </a:r>
            <a:r>
              <a:rPr spc="-35" dirty="0"/>
              <a:t>a</a:t>
            </a:r>
            <a:r>
              <a:rPr spc="-125" dirty="0"/>
              <a:t> </a:t>
            </a:r>
            <a:r>
              <a:rPr spc="10" dirty="0"/>
              <a:t>certain</a:t>
            </a:r>
            <a:r>
              <a:rPr spc="-120" dirty="0"/>
              <a:t> </a:t>
            </a:r>
            <a:r>
              <a:rPr spc="10" dirty="0"/>
              <a:t>size</a:t>
            </a:r>
            <a:r>
              <a:rPr spc="-125" dirty="0"/>
              <a:t> </a:t>
            </a:r>
            <a:r>
              <a:rPr spc="45" dirty="0"/>
              <a:t>will</a:t>
            </a:r>
            <a:r>
              <a:rPr spc="-125" dirty="0"/>
              <a:t> </a:t>
            </a:r>
            <a:r>
              <a:rPr spc="65" dirty="0"/>
              <a:t>be</a:t>
            </a:r>
            <a:r>
              <a:rPr spc="-125" dirty="0"/>
              <a:t> </a:t>
            </a:r>
            <a:r>
              <a:rPr spc="35" dirty="0"/>
              <a:t>allocated </a:t>
            </a:r>
            <a:r>
              <a:rPr spc="-825" dirty="0"/>
              <a:t> </a:t>
            </a:r>
            <a:r>
              <a:rPr spc="30" dirty="0"/>
              <a:t>directly</a:t>
            </a:r>
            <a:r>
              <a:rPr spc="-130" dirty="0"/>
              <a:t> </a:t>
            </a:r>
            <a:r>
              <a:rPr spc="-5" dirty="0"/>
              <a:t>in</a:t>
            </a:r>
            <a:r>
              <a:rPr spc="-120" dirty="0"/>
              <a:t> </a:t>
            </a:r>
            <a:r>
              <a:rPr spc="85" dirty="0"/>
              <a:t>old</a:t>
            </a:r>
            <a:r>
              <a:rPr spc="-114" dirty="0"/>
              <a:t> </a:t>
            </a:r>
            <a:r>
              <a:rPr spc="25" dirty="0"/>
              <a:t>space</a:t>
            </a:r>
            <a:endParaRPr spc="25" dirty="0"/>
          </a:p>
        </p:txBody>
      </p:sp>
      <p:sp>
        <p:nvSpPr>
          <p:cNvPr id="4" name="object 4"/>
          <p:cNvSpPr txBox="1"/>
          <p:nvPr/>
        </p:nvSpPr>
        <p:spPr>
          <a:xfrm>
            <a:off x="5081813" y="2114803"/>
            <a:ext cx="6597650" cy="339979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541020" marR="323850" indent="-288925">
              <a:lnSpc>
                <a:spcPts val="2780"/>
              </a:lnSpc>
              <a:spcBef>
                <a:spcPts val="27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JVM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option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force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old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space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Option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-XX:PretenureSizeThreshold=&lt;n&gt;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  <a:tab pos="3233420" algn="l"/>
              </a:tabLst>
            </a:pP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-20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400" spc="-2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4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&gt;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 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allocated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directly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old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space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395605" indent="-288925">
              <a:lnSpc>
                <a:spcPts val="2780"/>
              </a:lnSpc>
              <a:spcBef>
                <a:spcPts val="8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However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size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fits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TLAB,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JVM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allocate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TLAB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5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should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also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limit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TLAB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size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0809" y="2575052"/>
            <a:ext cx="3314065" cy="166560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1004570" algn="r">
              <a:lnSpc>
                <a:spcPts val="4300"/>
              </a:lnSpc>
              <a:spcBef>
                <a:spcPts val="260"/>
              </a:spcBef>
            </a:pPr>
            <a:r>
              <a:rPr sz="3600" spc="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ng  </a:t>
            </a:r>
            <a:r>
              <a:rPr sz="3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Objects</a:t>
            </a:r>
            <a:r>
              <a:rPr sz="36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Old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5715" algn="r">
              <a:lnSpc>
                <a:spcPts val="4150"/>
              </a:lnSpc>
            </a:pP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Space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194308"/>
            <a:ext cx="2860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Things</a:t>
            </a:r>
            <a:r>
              <a:rPr spc="-165" dirty="0"/>
              <a:t> </a:t>
            </a:r>
            <a:r>
              <a:rPr spc="60" dirty="0"/>
              <a:t>to</a:t>
            </a:r>
            <a:r>
              <a:rPr spc="-165" dirty="0"/>
              <a:t> </a:t>
            </a:r>
            <a:r>
              <a:rPr spc="30" dirty="0"/>
              <a:t>consider</a:t>
            </a:r>
            <a:endParaRPr spc="30" dirty="0"/>
          </a:p>
        </p:txBody>
      </p:sp>
      <p:sp>
        <p:nvSpPr>
          <p:cNvPr id="4" name="object 4"/>
          <p:cNvSpPr txBox="1"/>
          <p:nvPr/>
        </p:nvSpPr>
        <p:spPr>
          <a:xfrm>
            <a:off x="5226048" y="1560067"/>
            <a:ext cx="4121785" cy="386334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41655" indent="-289560">
              <a:lnSpc>
                <a:spcPct val="100000"/>
              </a:lnSpc>
              <a:spcBef>
                <a:spcPts val="7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Stop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world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events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Memory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Fragmentation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Throughput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Different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GCs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Generational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GC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Copying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Mark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Sweep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Multi-core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030" y="517651"/>
            <a:ext cx="427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404040"/>
                </a:solidFill>
              </a:rPr>
              <a:t>Memory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Allocation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84569" y="1791182"/>
          <a:ext cx="9105900" cy="542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245"/>
                <a:gridCol w="401955"/>
                <a:gridCol w="401955"/>
                <a:gridCol w="436244"/>
                <a:gridCol w="7391400"/>
              </a:tblGrid>
              <a:tr h="5167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97128" y="2708234"/>
          <a:ext cx="278765" cy="213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160"/>
              </a:tblGrid>
              <a:tr h="5279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  <a:tr h="5361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  <a:tr h="536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  <a:tr h="5279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85258" y="3452876"/>
            <a:ext cx="9982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oo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66339" y="2320670"/>
            <a:ext cx="1327785" cy="2267585"/>
          </a:xfrm>
          <a:custGeom>
            <a:avLst/>
            <a:gdLst/>
            <a:ahLst/>
            <a:cxnLst/>
            <a:rect l="l" t="t" r="r" b="b"/>
            <a:pathLst>
              <a:path w="1327785" h="2267585">
                <a:moveTo>
                  <a:pt x="87198" y="76200"/>
                </a:moveTo>
                <a:lnTo>
                  <a:pt x="80848" y="63500"/>
                </a:lnTo>
                <a:lnTo>
                  <a:pt x="49098" y="0"/>
                </a:lnTo>
                <a:lnTo>
                  <a:pt x="10998" y="76200"/>
                </a:lnTo>
                <a:lnTo>
                  <a:pt x="42748" y="76200"/>
                </a:lnTo>
                <a:lnTo>
                  <a:pt x="42748" y="645858"/>
                </a:lnTo>
                <a:lnTo>
                  <a:pt x="0" y="645858"/>
                </a:lnTo>
                <a:lnTo>
                  <a:pt x="0" y="658558"/>
                </a:lnTo>
                <a:lnTo>
                  <a:pt x="55448" y="658558"/>
                </a:lnTo>
                <a:lnTo>
                  <a:pt x="55448" y="652208"/>
                </a:lnTo>
                <a:lnTo>
                  <a:pt x="55448" y="645858"/>
                </a:lnTo>
                <a:lnTo>
                  <a:pt x="55448" y="76200"/>
                </a:lnTo>
                <a:lnTo>
                  <a:pt x="87198" y="76200"/>
                </a:lnTo>
                <a:close/>
              </a:path>
              <a:path w="1327785" h="2267585">
                <a:moveTo>
                  <a:pt x="489051" y="76200"/>
                </a:moveTo>
                <a:lnTo>
                  <a:pt x="482701" y="63500"/>
                </a:lnTo>
                <a:lnTo>
                  <a:pt x="450951" y="0"/>
                </a:lnTo>
                <a:lnTo>
                  <a:pt x="412851" y="76200"/>
                </a:lnTo>
                <a:lnTo>
                  <a:pt x="444601" y="76200"/>
                </a:lnTo>
                <a:lnTo>
                  <a:pt x="444601" y="1182014"/>
                </a:lnTo>
                <a:lnTo>
                  <a:pt x="0" y="1182014"/>
                </a:lnTo>
                <a:lnTo>
                  <a:pt x="0" y="1194714"/>
                </a:lnTo>
                <a:lnTo>
                  <a:pt x="457301" y="1194714"/>
                </a:lnTo>
                <a:lnTo>
                  <a:pt x="457301" y="1188364"/>
                </a:lnTo>
                <a:lnTo>
                  <a:pt x="457301" y="1182014"/>
                </a:lnTo>
                <a:lnTo>
                  <a:pt x="457301" y="76200"/>
                </a:lnTo>
                <a:lnTo>
                  <a:pt x="489051" y="76200"/>
                </a:lnTo>
                <a:close/>
              </a:path>
              <a:path w="1327785" h="2267585">
                <a:moveTo>
                  <a:pt x="925398" y="76200"/>
                </a:moveTo>
                <a:lnTo>
                  <a:pt x="919048" y="63500"/>
                </a:lnTo>
                <a:lnTo>
                  <a:pt x="887298" y="0"/>
                </a:lnTo>
                <a:lnTo>
                  <a:pt x="849198" y="76200"/>
                </a:lnTo>
                <a:lnTo>
                  <a:pt x="880948" y="76200"/>
                </a:lnTo>
                <a:lnTo>
                  <a:pt x="880948" y="1718183"/>
                </a:lnTo>
                <a:lnTo>
                  <a:pt x="0" y="1718183"/>
                </a:lnTo>
                <a:lnTo>
                  <a:pt x="0" y="1730883"/>
                </a:lnTo>
                <a:lnTo>
                  <a:pt x="893648" y="1730883"/>
                </a:lnTo>
                <a:lnTo>
                  <a:pt x="893648" y="1724533"/>
                </a:lnTo>
                <a:lnTo>
                  <a:pt x="893648" y="1718183"/>
                </a:lnTo>
                <a:lnTo>
                  <a:pt x="893648" y="76200"/>
                </a:lnTo>
                <a:lnTo>
                  <a:pt x="925398" y="76200"/>
                </a:lnTo>
                <a:close/>
              </a:path>
              <a:path w="1327785" h="2267585">
                <a:moveTo>
                  <a:pt x="1327251" y="76200"/>
                </a:moveTo>
                <a:lnTo>
                  <a:pt x="1320901" y="63500"/>
                </a:lnTo>
                <a:lnTo>
                  <a:pt x="1289151" y="0"/>
                </a:lnTo>
                <a:lnTo>
                  <a:pt x="1251051" y="76200"/>
                </a:lnTo>
                <a:lnTo>
                  <a:pt x="1282801" y="76200"/>
                </a:lnTo>
                <a:lnTo>
                  <a:pt x="1282801" y="2254351"/>
                </a:lnTo>
                <a:lnTo>
                  <a:pt x="0" y="2254351"/>
                </a:lnTo>
                <a:lnTo>
                  <a:pt x="0" y="2267051"/>
                </a:lnTo>
                <a:lnTo>
                  <a:pt x="1295501" y="2267051"/>
                </a:lnTo>
                <a:lnTo>
                  <a:pt x="1295501" y="2260701"/>
                </a:lnTo>
                <a:lnTo>
                  <a:pt x="1295501" y="2254351"/>
                </a:lnTo>
                <a:lnTo>
                  <a:pt x="1295501" y="76200"/>
                </a:lnTo>
                <a:lnTo>
                  <a:pt x="1327251" y="762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71602" y="1831340"/>
            <a:ext cx="624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59169" y="1336039"/>
            <a:ext cx="76200" cy="465455"/>
          </a:xfrm>
          <a:custGeom>
            <a:avLst/>
            <a:gdLst/>
            <a:ahLst/>
            <a:cxnLst/>
            <a:rect l="l" t="t" r="r" b="b"/>
            <a:pathLst>
              <a:path w="76200" h="465455">
                <a:moveTo>
                  <a:pt x="25399" y="388677"/>
                </a:moveTo>
                <a:lnTo>
                  <a:pt x="0" y="388677"/>
                </a:lnTo>
                <a:lnTo>
                  <a:pt x="38100" y="464877"/>
                </a:lnTo>
                <a:lnTo>
                  <a:pt x="69850" y="401377"/>
                </a:lnTo>
                <a:lnTo>
                  <a:pt x="25400" y="401377"/>
                </a:lnTo>
                <a:lnTo>
                  <a:pt x="25399" y="388677"/>
                </a:lnTo>
                <a:close/>
              </a:path>
              <a:path w="76200" h="465455">
                <a:moveTo>
                  <a:pt x="50798" y="0"/>
                </a:moveTo>
                <a:lnTo>
                  <a:pt x="25398" y="0"/>
                </a:lnTo>
                <a:lnTo>
                  <a:pt x="25400" y="401377"/>
                </a:lnTo>
                <a:lnTo>
                  <a:pt x="50800" y="401377"/>
                </a:lnTo>
                <a:lnTo>
                  <a:pt x="50798" y="0"/>
                </a:lnTo>
                <a:close/>
              </a:path>
              <a:path w="76200" h="465455">
                <a:moveTo>
                  <a:pt x="76200" y="388677"/>
                </a:moveTo>
                <a:lnTo>
                  <a:pt x="50799" y="388677"/>
                </a:lnTo>
                <a:lnTo>
                  <a:pt x="50800" y="401377"/>
                </a:lnTo>
                <a:lnTo>
                  <a:pt x="69850" y="401377"/>
                </a:lnTo>
                <a:lnTo>
                  <a:pt x="76200" y="388677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16369" y="1336039"/>
            <a:ext cx="76200" cy="465455"/>
          </a:xfrm>
          <a:custGeom>
            <a:avLst/>
            <a:gdLst/>
            <a:ahLst/>
            <a:cxnLst/>
            <a:rect l="l" t="t" r="r" b="b"/>
            <a:pathLst>
              <a:path w="76200" h="465455">
                <a:moveTo>
                  <a:pt x="25399" y="388677"/>
                </a:moveTo>
                <a:lnTo>
                  <a:pt x="0" y="388677"/>
                </a:lnTo>
                <a:lnTo>
                  <a:pt x="38100" y="464877"/>
                </a:lnTo>
                <a:lnTo>
                  <a:pt x="69850" y="401377"/>
                </a:lnTo>
                <a:lnTo>
                  <a:pt x="25400" y="401377"/>
                </a:lnTo>
                <a:lnTo>
                  <a:pt x="25399" y="388677"/>
                </a:lnTo>
                <a:close/>
              </a:path>
              <a:path w="76200" h="465455">
                <a:moveTo>
                  <a:pt x="50798" y="0"/>
                </a:moveTo>
                <a:lnTo>
                  <a:pt x="25398" y="0"/>
                </a:lnTo>
                <a:lnTo>
                  <a:pt x="25400" y="401377"/>
                </a:lnTo>
                <a:lnTo>
                  <a:pt x="50800" y="401377"/>
                </a:lnTo>
                <a:lnTo>
                  <a:pt x="50798" y="0"/>
                </a:lnTo>
                <a:close/>
              </a:path>
              <a:path w="76200" h="465455">
                <a:moveTo>
                  <a:pt x="76200" y="388677"/>
                </a:moveTo>
                <a:lnTo>
                  <a:pt x="50799" y="388677"/>
                </a:lnTo>
                <a:lnTo>
                  <a:pt x="50800" y="401377"/>
                </a:lnTo>
                <a:lnTo>
                  <a:pt x="69850" y="401377"/>
                </a:lnTo>
                <a:lnTo>
                  <a:pt x="76200" y="388677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97369" y="1336039"/>
            <a:ext cx="76200" cy="465455"/>
          </a:xfrm>
          <a:custGeom>
            <a:avLst/>
            <a:gdLst/>
            <a:ahLst/>
            <a:cxnLst/>
            <a:rect l="l" t="t" r="r" b="b"/>
            <a:pathLst>
              <a:path w="76200" h="465455">
                <a:moveTo>
                  <a:pt x="25399" y="388677"/>
                </a:moveTo>
                <a:lnTo>
                  <a:pt x="0" y="388677"/>
                </a:lnTo>
                <a:lnTo>
                  <a:pt x="38100" y="464877"/>
                </a:lnTo>
                <a:lnTo>
                  <a:pt x="69849" y="401377"/>
                </a:lnTo>
                <a:lnTo>
                  <a:pt x="25400" y="401377"/>
                </a:lnTo>
                <a:lnTo>
                  <a:pt x="25399" y="388677"/>
                </a:lnTo>
                <a:close/>
              </a:path>
              <a:path w="76200" h="465455">
                <a:moveTo>
                  <a:pt x="50798" y="0"/>
                </a:moveTo>
                <a:lnTo>
                  <a:pt x="25398" y="0"/>
                </a:lnTo>
                <a:lnTo>
                  <a:pt x="25400" y="401377"/>
                </a:lnTo>
                <a:lnTo>
                  <a:pt x="50800" y="401377"/>
                </a:lnTo>
                <a:lnTo>
                  <a:pt x="50798" y="0"/>
                </a:lnTo>
                <a:close/>
              </a:path>
              <a:path w="76200" h="465455">
                <a:moveTo>
                  <a:pt x="76199" y="388677"/>
                </a:moveTo>
                <a:lnTo>
                  <a:pt x="50799" y="388677"/>
                </a:lnTo>
                <a:lnTo>
                  <a:pt x="50800" y="401377"/>
                </a:lnTo>
                <a:lnTo>
                  <a:pt x="69849" y="401377"/>
                </a:lnTo>
                <a:lnTo>
                  <a:pt x="76199" y="388677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78369" y="1336039"/>
            <a:ext cx="76200" cy="465455"/>
          </a:xfrm>
          <a:custGeom>
            <a:avLst/>
            <a:gdLst/>
            <a:ahLst/>
            <a:cxnLst/>
            <a:rect l="l" t="t" r="r" b="b"/>
            <a:pathLst>
              <a:path w="76200" h="465455">
                <a:moveTo>
                  <a:pt x="25399" y="388677"/>
                </a:moveTo>
                <a:lnTo>
                  <a:pt x="0" y="388677"/>
                </a:lnTo>
                <a:lnTo>
                  <a:pt x="38100" y="464877"/>
                </a:lnTo>
                <a:lnTo>
                  <a:pt x="69850" y="401377"/>
                </a:lnTo>
                <a:lnTo>
                  <a:pt x="25400" y="401377"/>
                </a:lnTo>
                <a:lnTo>
                  <a:pt x="25399" y="388677"/>
                </a:lnTo>
                <a:close/>
              </a:path>
              <a:path w="76200" h="465455">
                <a:moveTo>
                  <a:pt x="50798" y="0"/>
                </a:moveTo>
                <a:lnTo>
                  <a:pt x="25398" y="0"/>
                </a:lnTo>
                <a:lnTo>
                  <a:pt x="25400" y="401377"/>
                </a:lnTo>
                <a:lnTo>
                  <a:pt x="50800" y="401377"/>
                </a:lnTo>
                <a:lnTo>
                  <a:pt x="50798" y="0"/>
                </a:lnTo>
                <a:close/>
              </a:path>
              <a:path w="76200" h="465455">
                <a:moveTo>
                  <a:pt x="76200" y="388677"/>
                </a:moveTo>
                <a:lnTo>
                  <a:pt x="50799" y="388677"/>
                </a:lnTo>
                <a:lnTo>
                  <a:pt x="50800" y="401377"/>
                </a:lnTo>
                <a:lnTo>
                  <a:pt x="69850" y="401377"/>
                </a:lnTo>
                <a:lnTo>
                  <a:pt x="76200" y="388677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35569" y="1336039"/>
            <a:ext cx="76200" cy="465455"/>
          </a:xfrm>
          <a:custGeom>
            <a:avLst/>
            <a:gdLst/>
            <a:ahLst/>
            <a:cxnLst/>
            <a:rect l="l" t="t" r="r" b="b"/>
            <a:pathLst>
              <a:path w="76200" h="465455">
                <a:moveTo>
                  <a:pt x="25399" y="388677"/>
                </a:moveTo>
                <a:lnTo>
                  <a:pt x="0" y="388677"/>
                </a:lnTo>
                <a:lnTo>
                  <a:pt x="38100" y="464877"/>
                </a:lnTo>
                <a:lnTo>
                  <a:pt x="69850" y="401377"/>
                </a:lnTo>
                <a:lnTo>
                  <a:pt x="25400" y="401377"/>
                </a:lnTo>
                <a:lnTo>
                  <a:pt x="25399" y="388677"/>
                </a:lnTo>
                <a:close/>
              </a:path>
              <a:path w="76200" h="465455">
                <a:moveTo>
                  <a:pt x="50798" y="0"/>
                </a:moveTo>
                <a:lnTo>
                  <a:pt x="25398" y="0"/>
                </a:lnTo>
                <a:lnTo>
                  <a:pt x="25400" y="401377"/>
                </a:lnTo>
                <a:lnTo>
                  <a:pt x="50800" y="401377"/>
                </a:lnTo>
                <a:lnTo>
                  <a:pt x="50798" y="0"/>
                </a:lnTo>
                <a:close/>
              </a:path>
              <a:path w="76200" h="465455">
                <a:moveTo>
                  <a:pt x="76200" y="388677"/>
                </a:moveTo>
                <a:lnTo>
                  <a:pt x="50799" y="388677"/>
                </a:lnTo>
                <a:lnTo>
                  <a:pt x="50800" y="401377"/>
                </a:lnTo>
                <a:lnTo>
                  <a:pt x="69850" y="401377"/>
                </a:lnTo>
                <a:lnTo>
                  <a:pt x="76200" y="388677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52747" y="5001259"/>
            <a:ext cx="7827645" cy="135763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Want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memory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allocation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quick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possible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8925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simply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increment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pointer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Young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always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uses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this,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old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may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1813" y="2002028"/>
            <a:ext cx="540258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pc="-60" dirty="0"/>
              <a:t>However,</a:t>
            </a:r>
            <a:r>
              <a:rPr spc="-120" dirty="0"/>
              <a:t> </a:t>
            </a:r>
            <a:r>
              <a:rPr spc="-45" dirty="0"/>
              <a:t>have</a:t>
            </a:r>
            <a:r>
              <a:rPr spc="-120" dirty="0"/>
              <a:t> </a:t>
            </a:r>
            <a:r>
              <a:rPr spc="60" dirty="0"/>
              <a:t>to</a:t>
            </a:r>
            <a:r>
              <a:rPr spc="-120" dirty="0"/>
              <a:t> </a:t>
            </a:r>
            <a:r>
              <a:rPr spc="65" dirty="0"/>
              <a:t>be</a:t>
            </a:r>
            <a:r>
              <a:rPr spc="-125" dirty="0"/>
              <a:t> </a:t>
            </a:r>
            <a:r>
              <a:rPr spc="-30" dirty="0"/>
              <a:t>aware</a:t>
            </a:r>
            <a:r>
              <a:rPr spc="-120" dirty="0"/>
              <a:t> </a:t>
            </a:r>
            <a:r>
              <a:rPr spc="85" dirty="0"/>
              <a:t>of</a:t>
            </a:r>
            <a:r>
              <a:rPr spc="-120" dirty="0"/>
              <a:t> </a:t>
            </a:r>
            <a:r>
              <a:rPr spc="-5" dirty="0"/>
              <a:t>multi </a:t>
            </a:r>
            <a:r>
              <a:rPr spc="-830" dirty="0"/>
              <a:t> </a:t>
            </a:r>
            <a:r>
              <a:rPr spc="10" dirty="0"/>
              <a:t>threading</a:t>
            </a:r>
            <a:r>
              <a:rPr spc="-120" dirty="0"/>
              <a:t> </a:t>
            </a:r>
            <a:r>
              <a:rPr spc="-30" dirty="0"/>
              <a:t>issues</a:t>
            </a:r>
            <a:endParaRPr spc="-30" dirty="0"/>
          </a:p>
        </p:txBody>
      </p:sp>
      <p:sp>
        <p:nvSpPr>
          <p:cNvPr id="4" name="object 4"/>
          <p:cNvSpPr txBox="1"/>
          <p:nvPr/>
        </p:nvSpPr>
        <p:spPr>
          <a:xfrm>
            <a:off x="5321843" y="2815844"/>
            <a:ext cx="6468110" cy="200406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01625" marR="5080" indent="-288925">
              <a:lnSpc>
                <a:spcPts val="2780"/>
              </a:lnSpc>
              <a:spcBef>
                <a:spcPts val="27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Local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Allocation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Buffers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(TLABs)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marR="459740" indent="-288925">
              <a:lnSpc>
                <a:spcPct val="101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own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buffer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Eden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space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locking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required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5412" y="3123691"/>
            <a:ext cx="2297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Allocation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1813" y="1112011"/>
            <a:ext cx="1547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Live</a:t>
            </a:r>
            <a:r>
              <a:rPr spc="-190" dirty="0"/>
              <a:t> </a:t>
            </a:r>
            <a:r>
              <a:rPr spc="25" dirty="0"/>
              <a:t>roots</a:t>
            </a:r>
            <a:endParaRPr spc="25" dirty="0"/>
          </a:p>
        </p:txBody>
      </p:sp>
      <p:sp>
        <p:nvSpPr>
          <p:cNvPr id="4" name="object 4"/>
          <p:cNvSpPr txBox="1"/>
          <p:nvPr/>
        </p:nvSpPr>
        <p:spPr>
          <a:xfrm>
            <a:off x="5081813" y="1474723"/>
            <a:ext cx="6525895" cy="363474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41655" indent="-289560">
              <a:lnSpc>
                <a:spcPct val="100000"/>
              </a:lnSpc>
              <a:spcBef>
                <a:spcPts val="7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stack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frames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variables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8925">
              <a:lnSpc>
                <a:spcPct val="101000"/>
              </a:lnSpc>
              <a:spcBef>
                <a:spcPts val="50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Others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such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JNI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synchronization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‘monitors’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452120">
              <a:lnSpc>
                <a:spcPct val="100000"/>
              </a:lnSpc>
              <a:spcBef>
                <a:spcPts val="1825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live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rooted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followed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536700">
              <a:lnSpc>
                <a:spcPts val="2810"/>
              </a:lnSpc>
              <a:spcBef>
                <a:spcPts val="1975"/>
              </a:spcBef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about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Old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Generation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Young?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537" y="2849371"/>
            <a:ext cx="3580765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310"/>
              </a:lnSpc>
              <a:spcBef>
                <a:spcPts val="100"/>
              </a:spcBef>
            </a:pPr>
            <a:r>
              <a:rPr sz="36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3600" spc="-22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Does</a:t>
            </a:r>
            <a:r>
              <a:rPr sz="36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Live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6350" algn="r">
              <a:lnSpc>
                <a:spcPts val="4310"/>
              </a:lnSpc>
            </a:pPr>
            <a:r>
              <a:rPr sz="3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Mean?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3264" y="517651"/>
            <a:ext cx="7396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404040"/>
                </a:solidFill>
              </a:rPr>
              <a:t>References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From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85" dirty="0">
                <a:solidFill>
                  <a:srgbClr val="404040"/>
                </a:solidFill>
              </a:rPr>
              <a:t>Old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50" dirty="0">
                <a:solidFill>
                  <a:srgbClr val="404040"/>
                </a:solidFill>
              </a:rPr>
              <a:t>Generation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890837" y="2668587"/>
            <a:ext cx="2403475" cy="569595"/>
            <a:chOff x="2890837" y="2668587"/>
            <a:chExt cx="2403475" cy="569595"/>
          </a:xfrm>
        </p:grpSpPr>
        <p:sp>
          <p:nvSpPr>
            <p:cNvPr id="4" name="object 4"/>
            <p:cNvSpPr/>
            <p:nvPr/>
          </p:nvSpPr>
          <p:spPr>
            <a:xfrm>
              <a:off x="2895600" y="2719537"/>
              <a:ext cx="2393950" cy="443230"/>
            </a:xfrm>
            <a:custGeom>
              <a:avLst/>
              <a:gdLst/>
              <a:ahLst/>
              <a:cxnLst/>
              <a:rect l="l" t="t" r="r" b="b"/>
              <a:pathLst>
                <a:path w="2393950" h="443230">
                  <a:moveTo>
                    <a:pt x="0" y="0"/>
                  </a:moveTo>
                  <a:lnTo>
                    <a:pt x="2393431" y="0"/>
                  </a:lnTo>
                  <a:lnTo>
                    <a:pt x="2393431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657600" y="2731750"/>
              <a:ext cx="290195" cy="443230"/>
            </a:xfrm>
            <a:custGeom>
              <a:avLst/>
              <a:gdLst/>
              <a:ahLst/>
              <a:cxnLst/>
              <a:rect l="l" t="t" r="r" b="b"/>
              <a:pathLst>
                <a:path w="290195" h="443230">
                  <a:moveTo>
                    <a:pt x="0" y="442939"/>
                  </a:moveTo>
                  <a:lnTo>
                    <a:pt x="290135" y="442939"/>
                  </a:lnTo>
                  <a:lnTo>
                    <a:pt x="290135" y="0"/>
                  </a:lnTo>
                  <a:lnTo>
                    <a:pt x="0" y="0"/>
                  </a:lnTo>
                  <a:lnTo>
                    <a:pt x="0" y="442939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657600" y="2731750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0" y="0"/>
                  </a:moveTo>
                  <a:lnTo>
                    <a:pt x="368220" y="0"/>
                  </a:lnTo>
                  <a:lnTo>
                    <a:pt x="368220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947735" y="267335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947735" y="267335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952497" y="2804667"/>
            <a:ext cx="3587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311192" y="2668587"/>
            <a:ext cx="746125" cy="569595"/>
            <a:chOff x="4311192" y="2668587"/>
            <a:chExt cx="746125" cy="569595"/>
          </a:xfrm>
        </p:grpSpPr>
        <p:sp>
          <p:nvSpPr>
            <p:cNvPr id="11" name="object 11"/>
            <p:cNvSpPr/>
            <p:nvPr/>
          </p:nvSpPr>
          <p:spPr>
            <a:xfrm>
              <a:off x="4315955" y="2731750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368219" y="0"/>
                  </a:moveTo>
                  <a:lnTo>
                    <a:pt x="0" y="0"/>
                  </a:lnTo>
                  <a:lnTo>
                    <a:pt x="0" y="442939"/>
                  </a:lnTo>
                  <a:lnTo>
                    <a:pt x="368219" y="442939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315955" y="2731750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0" y="0"/>
                  </a:moveTo>
                  <a:lnTo>
                    <a:pt x="368220" y="0"/>
                  </a:lnTo>
                  <a:lnTo>
                    <a:pt x="368220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684175" y="267335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684175" y="267335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684175" y="2719537"/>
            <a:ext cx="368300" cy="443230"/>
          </a:xfrm>
          <a:prstGeom prst="rect">
            <a:avLst/>
          </a:prstGeom>
          <a:solidFill>
            <a:srgbClr val="CCFFCC"/>
          </a:solidFill>
          <a:ln w="9525">
            <a:solidFill>
              <a:srgbClr val="404040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70"/>
              </a:spcBef>
            </a:pPr>
            <a:r>
              <a:rPr sz="16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047632" y="2668587"/>
            <a:ext cx="377825" cy="569595"/>
            <a:chOff x="5047632" y="2668587"/>
            <a:chExt cx="377825" cy="569595"/>
          </a:xfrm>
        </p:grpSpPr>
        <p:sp>
          <p:nvSpPr>
            <p:cNvPr id="17" name="object 17"/>
            <p:cNvSpPr/>
            <p:nvPr/>
          </p:nvSpPr>
          <p:spPr>
            <a:xfrm>
              <a:off x="5052395" y="267335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052395" y="267335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131135" y="2804667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271837" y="2668587"/>
            <a:ext cx="377825" cy="569595"/>
            <a:chOff x="3271837" y="2668587"/>
            <a:chExt cx="377825" cy="569595"/>
          </a:xfrm>
        </p:grpSpPr>
        <p:sp>
          <p:nvSpPr>
            <p:cNvPr id="21" name="object 21"/>
            <p:cNvSpPr/>
            <p:nvPr/>
          </p:nvSpPr>
          <p:spPr>
            <a:xfrm>
              <a:off x="3276600" y="267335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276600" y="267335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3270210" y="2719537"/>
            <a:ext cx="381000" cy="443230"/>
          </a:xfrm>
          <a:prstGeom prst="rect">
            <a:avLst/>
          </a:prstGeom>
          <a:solidFill>
            <a:srgbClr val="CCFFCC"/>
          </a:solidFill>
          <a:ln w="9525">
            <a:solidFill>
              <a:srgbClr val="404040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770"/>
              </a:spcBef>
            </a:pPr>
            <a:r>
              <a:rPr sz="16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890837" y="2444750"/>
            <a:ext cx="5668645" cy="3453765"/>
            <a:chOff x="2890837" y="2444750"/>
            <a:chExt cx="5668645" cy="3453765"/>
          </a:xfrm>
        </p:grpSpPr>
        <p:sp>
          <p:nvSpPr>
            <p:cNvPr id="25" name="object 25"/>
            <p:cNvSpPr/>
            <p:nvPr/>
          </p:nvSpPr>
          <p:spPr>
            <a:xfrm>
              <a:off x="2895600" y="2731750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368219" y="0"/>
                  </a:moveTo>
                  <a:lnTo>
                    <a:pt x="0" y="0"/>
                  </a:lnTo>
                  <a:lnTo>
                    <a:pt x="0" y="442939"/>
                  </a:lnTo>
                  <a:lnTo>
                    <a:pt x="368219" y="442939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895600" y="2731750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0" y="0"/>
                  </a:moveTo>
                  <a:lnTo>
                    <a:pt x="368220" y="0"/>
                  </a:lnTo>
                  <a:lnTo>
                    <a:pt x="368220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935130" y="4429790"/>
              <a:ext cx="223520" cy="443230"/>
            </a:xfrm>
            <a:custGeom>
              <a:avLst/>
              <a:gdLst/>
              <a:ahLst/>
              <a:cxnLst/>
              <a:rect l="l" t="t" r="r" b="b"/>
              <a:pathLst>
                <a:path w="223519" h="443229">
                  <a:moveTo>
                    <a:pt x="223168" y="0"/>
                  </a:moveTo>
                  <a:lnTo>
                    <a:pt x="0" y="0"/>
                  </a:lnTo>
                  <a:lnTo>
                    <a:pt x="0" y="442939"/>
                  </a:lnTo>
                  <a:lnTo>
                    <a:pt x="223168" y="442939"/>
                  </a:lnTo>
                  <a:lnTo>
                    <a:pt x="22316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935130" y="4429790"/>
              <a:ext cx="223520" cy="443230"/>
            </a:xfrm>
            <a:custGeom>
              <a:avLst/>
              <a:gdLst/>
              <a:ahLst/>
              <a:cxnLst/>
              <a:rect l="l" t="t" r="r" b="b"/>
              <a:pathLst>
                <a:path w="223519" h="443229">
                  <a:moveTo>
                    <a:pt x="0" y="0"/>
                  </a:moveTo>
                  <a:lnTo>
                    <a:pt x="223168" y="0"/>
                  </a:lnTo>
                  <a:lnTo>
                    <a:pt x="223168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158286" y="2444749"/>
              <a:ext cx="3465195" cy="2889250"/>
            </a:xfrm>
            <a:custGeom>
              <a:avLst/>
              <a:gdLst/>
              <a:ahLst/>
              <a:cxnLst/>
              <a:rect l="l" t="t" r="r" b="b"/>
              <a:pathLst>
                <a:path w="3465195" h="2889250">
                  <a:moveTo>
                    <a:pt x="340512" y="864552"/>
                  </a:moveTo>
                  <a:lnTo>
                    <a:pt x="334162" y="851852"/>
                  </a:lnTo>
                  <a:lnTo>
                    <a:pt x="302412" y="788352"/>
                  </a:lnTo>
                  <a:lnTo>
                    <a:pt x="264312" y="864552"/>
                  </a:lnTo>
                  <a:lnTo>
                    <a:pt x="296062" y="864552"/>
                  </a:lnTo>
                  <a:lnTo>
                    <a:pt x="296062" y="2200173"/>
                  </a:lnTo>
                  <a:lnTo>
                    <a:pt x="0" y="2200173"/>
                  </a:lnTo>
                  <a:lnTo>
                    <a:pt x="0" y="2212860"/>
                  </a:lnTo>
                  <a:lnTo>
                    <a:pt x="308762" y="2212860"/>
                  </a:lnTo>
                  <a:lnTo>
                    <a:pt x="308762" y="2206510"/>
                  </a:lnTo>
                  <a:lnTo>
                    <a:pt x="308762" y="2200173"/>
                  </a:lnTo>
                  <a:lnTo>
                    <a:pt x="308762" y="864552"/>
                  </a:lnTo>
                  <a:lnTo>
                    <a:pt x="340512" y="864552"/>
                  </a:lnTo>
                  <a:close/>
                </a:path>
                <a:path w="3465195" h="2889250">
                  <a:moveTo>
                    <a:pt x="1018006" y="146050"/>
                  </a:moveTo>
                  <a:lnTo>
                    <a:pt x="986256" y="146050"/>
                  </a:lnTo>
                  <a:lnTo>
                    <a:pt x="986256" y="12700"/>
                  </a:lnTo>
                  <a:lnTo>
                    <a:pt x="986256" y="6350"/>
                  </a:lnTo>
                  <a:lnTo>
                    <a:pt x="986256" y="0"/>
                  </a:lnTo>
                  <a:lnTo>
                    <a:pt x="302412" y="0"/>
                  </a:lnTo>
                  <a:lnTo>
                    <a:pt x="302412" y="234950"/>
                  </a:lnTo>
                  <a:lnTo>
                    <a:pt x="315112" y="234950"/>
                  </a:lnTo>
                  <a:lnTo>
                    <a:pt x="315112" y="12700"/>
                  </a:lnTo>
                  <a:lnTo>
                    <a:pt x="973556" y="12700"/>
                  </a:lnTo>
                  <a:lnTo>
                    <a:pt x="973556" y="146050"/>
                  </a:lnTo>
                  <a:lnTo>
                    <a:pt x="941806" y="146050"/>
                  </a:lnTo>
                  <a:lnTo>
                    <a:pt x="979906" y="222250"/>
                  </a:lnTo>
                  <a:lnTo>
                    <a:pt x="1011656" y="158750"/>
                  </a:lnTo>
                  <a:lnTo>
                    <a:pt x="1018006" y="146050"/>
                  </a:lnTo>
                  <a:close/>
                </a:path>
                <a:path w="3465195" h="2889250">
                  <a:moveTo>
                    <a:pt x="1748091" y="866444"/>
                  </a:moveTo>
                  <a:lnTo>
                    <a:pt x="1741741" y="853744"/>
                  </a:lnTo>
                  <a:lnTo>
                    <a:pt x="1709991" y="790244"/>
                  </a:lnTo>
                  <a:lnTo>
                    <a:pt x="1671891" y="866444"/>
                  </a:lnTo>
                  <a:lnTo>
                    <a:pt x="1703641" y="866444"/>
                  </a:lnTo>
                  <a:lnTo>
                    <a:pt x="1703641" y="1056030"/>
                  </a:lnTo>
                  <a:lnTo>
                    <a:pt x="979906" y="1056030"/>
                  </a:lnTo>
                  <a:lnTo>
                    <a:pt x="979906" y="788352"/>
                  </a:lnTo>
                  <a:lnTo>
                    <a:pt x="967206" y="788352"/>
                  </a:lnTo>
                  <a:lnTo>
                    <a:pt x="967206" y="1068730"/>
                  </a:lnTo>
                  <a:lnTo>
                    <a:pt x="1716341" y="1068730"/>
                  </a:lnTo>
                  <a:lnTo>
                    <a:pt x="1716341" y="1062380"/>
                  </a:lnTo>
                  <a:lnTo>
                    <a:pt x="1716341" y="1056030"/>
                  </a:lnTo>
                  <a:lnTo>
                    <a:pt x="1716341" y="866444"/>
                  </a:lnTo>
                  <a:lnTo>
                    <a:pt x="1748091" y="866444"/>
                  </a:lnTo>
                  <a:close/>
                </a:path>
                <a:path w="3465195" h="2889250">
                  <a:moveTo>
                    <a:pt x="3464903" y="1832457"/>
                  </a:moveTo>
                  <a:lnTo>
                    <a:pt x="2084565" y="1832457"/>
                  </a:lnTo>
                  <a:lnTo>
                    <a:pt x="2084565" y="864552"/>
                  </a:lnTo>
                  <a:lnTo>
                    <a:pt x="2116315" y="864552"/>
                  </a:lnTo>
                  <a:lnTo>
                    <a:pt x="2109965" y="851852"/>
                  </a:lnTo>
                  <a:lnTo>
                    <a:pt x="2078215" y="788352"/>
                  </a:lnTo>
                  <a:lnTo>
                    <a:pt x="2040115" y="864552"/>
                  </a:lnTo>
                  <a:lnTo>
                    <a:pt x="2071865" y="864552"/>
                  </a:lnTo>
                  <a:lnTo>
                    <a:pt x="2071865" y="1845157"/>
                  </a:lnTo>
                  <a:lnTo>
                    <a:pt x="3452203" y="1845157"/>
                  </a:lnTo>
                  <a:lnTo>
                    <a:pt x="3452203" y="2889250"/>
                  </a:lnTo>
                  <a:lnTo>
                    <a:pt x="3464903" y="2889250"/>
                  </a:lnTo>
                  <a:lnTo>
                    <a:pt x="3464903" y="1845157"/>
                  </a:lnTo>
                  <a:lnTo>
                    <a:pt x="3464903" y="1832457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038321" y="2757460"/>
              <a:ext cx="2393950" cy="443230"/>
            </a:xfrm>
            <a:custGeom>
              <a:avLst/>
              <a:gdLst/>
              <a:ahLst/>
              <a:cxnLst/>
              <a:rect l="l" t="t" r="r" b="b"/>
              <a:pathLst>
                <a:path w="2393950" h="443230">
                  <a:moveTo>
                    <a:pt x="0" y="0"/>
                  </a:moveTo>
                  <a:lnTo>
                    <a:pt x="2393431" y="0"/>
                  </a:lnTo>
                  <a:lnTo>
                    <a:pt x="2393431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086598" y="5410200"/>
              <a:ext cx="1468120" cy="443230"/>
            </a:xfrm>
            <a:custGeom>
              <a:avLst/>
              <a:gdLst/>
              <a:ahLst/>
              <a:cxnLst/>
              <a:rect l="l" t="t" r="r" b="b"/>
              <a:pathLst>
                <a:path w="1468120" h="443229">
                  <a:moveTo>
                    <a:pt x="0" y="442938"/>
                  </a:moveTo>
                  <a:lnTo>
                    <a:pt x="1467895" y="442938"/>
                  </a:lnTo>
                  <a:lnTo>
                    <a:pt x="1467895" y="0"/>
                  </a:lnTo>
                  <a:lnTo>
                    <a:pt x="0" y="0"/>
                  </a:lnTo>
                  <a:lnTo>
                    <a:pt x="0" y="442938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161061" y="5410200"/>
              <a:ext cx="2393950" cy="443230"/>
            </a:xfrm>
            <a:custGeom>
              <a:avLst/>
              <a:gdLst/>
              <a:ahLst/>
              <a:cxnLst/>
              <a:rect l="l" t="t" r="r" b="b"/>
              <a:pathLst>
                <a:path w="2393950" h="443229">
                  <a:moveTo>
                    <a:pt x="0" y="0"/>
                  </a:moveTo>
                  <a:lnTo>
                    <a:pt x="2393431" y="0"/>
                  </a:lnTo>
                  <a:lnTo>
                    <a:pt x="2393431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147094" y="5334000"/>
              <a:ext cx="939800" cy="560070"/>
            </a:xfrm>
            <a:custGeom>
              <a:avLst/>
              <a:gdLst/>
              <a:ahLst/>
              <a:cxnLst/>
              <a:rect l="l" t="t" r="r" b="b"/>
              <a:pathLst>
                <a:path w="939800" h="560070">
                  <a:moveTo>
                    <a:pt x="939504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939504" y="559742"/>
                  </a:lnTo>
                  <a:lnTo>
                    <a:pt x="93950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147094" y="5334000"/>
              <a:ext cx="939800" cy="560070"/>
            </a:xfrm>
            <a:custGeom>
              <a:avLst/>
              <a:gdLst/>
              <a:ahLst/>
              <a:cxnLst/>
              <a:rect l="l" t="t" r="r" b="b"/>
              <a:pathLst>
                <a:path w="939800" h="560070">
                  <a:moveTo>
                    <a:pt x="0" y="0"/>
                  </a:moveTo>
                  <a:lnTo>
                    <a:pt x="939505" y="0"/>
                  </a:lnTo>
                  <a:lnTo>
                    <a:pt x="939505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1667564" y="5065267"/>
            <a:ext cx="9982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oo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74139" y="2760979"/>
            <a:ext cx="1342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022808" y="1905000"/>
            <a:ext cx="2393950" cy="443230"/>
          </a:xfrm>
          <a:custGeom>
            <a:avLst/>
            <a:gdLst/>
            <a:ahLst/>
            <a:cxnLst/>
            <a:rect l="l" t="t" r="r" b="b"/>
            <a:pathLst>
              <a:path w="2393950" h="443230">
                <a:moveTo>
                  <a:pt x="0" y="0"/>
                </a:moveTo>
                <a:lnTo>
                  <a:pt x="2393431" y="0"/>
                </a:lnTo>
                <a:lnTo>
                  <a:pt x="2393431" y="442939"/>
                </a:lnTo>
                <a:lnTo>
                  <a:pt x="0" y="44293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8617721" y="1934971"/>
            <a:ext cx="1304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633234" y="2779267"/>
            <a:ext cx="10013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space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633234" y="5443220"/>
            <a:ext cx="1705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147094" y="5410200"/>
            <a:ext cx="939800" cy="443230"/>
          </a:xfrm>
          <a:prstGeom prst="rect">
            <a:avLst/>
          </a:prstGeom>
          <a:solidFill>
            <a:srgbClr val="CCFFCC"/>
          </a:solidFill>
          <a:ln w="9525">
            <a:solidFill>
              <a:srgbClr val="404040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35"/>
              </a:spcBef>
            </a:pPr>
            <a:r>
              <a:rPr sz="16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9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930367" y="4867967"/>
            <a:ext cx="3216910" cy="784225"/>
            <a:chOff x="2930367" y="4867967"/>
            <a:chExt cx="3216910" cy="784225"/>
          </a:xfrm>
        </p:grpSpPr>
        <p:sp>
          <p:nvSpPr>
            <p:cNvPr id="43" name="object 43"/>
            <p:cNvSpPr/>
            <p:nvPr/>
          </p:nvSpPr>
          <p:spPr>
            <a:xfrm>
              <a:off x="2935129" y="4872729"/>
              <a:ext cx="223520" cy="443230"/>
            </a:xfrm>
            <a:custGeom>
              <a:avLst/>
              <a:gdLst/>
              <a:ahLst/>
              <a:cxnLst/>
              <a:rect l="l" t="t" r="r" b="b"/>
              <a:pathLst>
                <a:path w="223519" h="443229">
                  <a:moveTo>
                    <a:pt x="223168" y="0"/>
                  </a:moveTo>
                  <a:lnTo>
                    <a:pt x="0" y="0"/>
                  </a:lnTo>
                  <a:lnTo>
                    <a:pt x="0" y="442939"/>
                  </a:lnTo>
                  <a:lnTo>
                    <a:pt x="223168" y="442939"/>
                  </a:lnTo>
                  <a:lnTo>
                    <a:pt x="22316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935129" y="4872729"/>
              <a:ext cx="223520" cy="443230"/>
            </a:xfrm>
            <a:custGeom>
              <a:avLst/>
              <a:gdLst/>
              <a:ahLst/>
              <a:cxnLst/>
              <a:rect l="l" t="t" r="r" b="b"/>
              <a:pathLst>
                <a:path w="223519" h="443229">
                  <a:moveTo>
                    <a:pt x="0" y="0"/>
                  </a:moveTo>
                  <a:lnTo>
                    <a:pt x="223168" y="0"/>
                  </a:lnTo>
                  <a:lnTo>
                    <a:pt x="223168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158298" y="5087849"/>
              <a:ext cx="2988945" cy="564515"/>
            </a:xfrm>
            <a:custGeom>
              <a:avLst/>
              <a:gdLst/>
              <a:ahLst/>
              <a:cxnLst/>
              <a:rect l="l" t="t" r="r" b="b"/>
              <a:pathLst>
                <a:path w="2988945" h="564514">
                  <a:moveTo>
                    <a:pt x="2912595" y="487922"/>
                  </a:moveTo>
                  <a:lnTo>
                    <a:pt x="2912595" y="564121"/>
                  </a:lnTo>
                  <a:lnTo>
                    <a:pt x="2976095" y="532371"/>
                  </a:lnTo>
                  <a:lnTo>
                    <a:pt x="2925295" y="532371"/>
                  </a:lnTo>
                  <a:lnTo>
                    <a:pt x="2925295" y="519671"/>
                  </a:lnTo>
                  <a:lnTo>
                    <a:pt x="2976094" y="519671"/>
                  </a:lnTo>
                  <a:lnTo>
                    <a:pt x="2912595" y="487922"/>
                  </a:lnTo>
                  <a:close/>
                </a:path>
                <a:path w="2988945" h="564514">
                  <a:moveTo>
                    <a:pt x="1488047" y="6349"/>
                  </a:moveTo>
                  <a:lnTo>
                    <a:pt x="1488047" y="532371"/>
                  </a:lnTo>
                  <a:lnTo>
                    <a:pt x="2912595" y="532371"/>
                  </a:lnTo>
                  <a:lnTo>
                    <a:pt x="2912595" y="526021"/>
                  </a:lnTo>
                  <a:lnTo>
                    <a:pt x="1500747" y="526021"/>
                  </a:lnTo>
                  <a:lnTo>
                    <a:pt x="1494397" y="519671"/>
                  </a:lnTo>
                  <a:lnTo>
                    <a:pt x="1500747" y="519671"/>
                  </a:lnTo>
                  <a:lnTo>
                    <a:pt x="1500747" y="12699"/>
                  </a:lnTo>
                  <a:lnTo>
                    <a:pt x="1494397" y="12699"/>
                  </a:lnTo>
                  <a:lnTo>
                    <a:pt x="1488047" y="6349"/>
                  </a:lnTo>
                  <a:close/>
                </a:path>
                <a:path w="2988945" h="564514">
                  <a:moveTo>
                    <a:pt x="2976094" y="519671"/>
                  </a:moveTo>
                  <a:lnTo>
                    <a:pt x="2925295" y="519671"/>
                  </a:lnTo>
                  <a:lnTo>
                    <a:pt x="2925295" y="532371"/>
                  </a:lnTo>
                  <a:lnTo>
                    <a:pt x="2976095" y="532371"/>
                  </a:lnTo>
                  <a:lnTo>
                    <a:pt x="2988795" y="526021"/>
                  </a:lnTo>
                  <a:lnTo>
                    <a:pt x="2976094" y="519671"/>
                  </a:lnTo>
                  <a:close/>
                </a:path>
                <a:path w="2988945" h="564514">
                  <a:moveTo>
                    <a:pt x="1500747" y="519671"/>
                  </a:moveTo>
                  <a:lnTo>
                    <a:pt x="1494397" y="519671"/>
                  </a:lnTo>
                  <a:lnTo>
                    <a:pt x="1500747" y="526021"/>
                  </a:lnTo>
                  <a:lnTo>
                    <a:pt x="1500747" y="519671"/>
                  </a:lnTo>
                  <a:close/>
                </a:path>
                <a:path w="2988945" h="564514">
                  <a:moveTo>
                    <a:pt x="2912595" y="519671"/>
                  </a:moveTo>
                  <a:lnTo>
                    <a:pt x="1500747" y="519671"/>
                  </a:lnTo>
                  <a:lnTo>
                    <a:pt x="1500747" y="526021"/>
                  </a:lnTo>
                  <a:lnTo>
                    <a:pt x="2912595" y="526021"/>
                  </a:lnTo>
                  <a:lnTo>
                    <a:pt x="2912595" y="519671"/>
                  </a:lnTo>
                  <a:close/>
                </a:path>
                <a:path w="2988945" h="564514">
                  <a:moveTo>
                    <a:pt x="1500747" y="0"/>
                  </a:moveTo>
                  <a:lnTo>
                    <a:pt x="0" y="0"/>
                  </a:lnTo>
                  <a:lnTo>
                    <a:pt x="0" y="12699"/>
                  </a:lnTo>
                  <a:lnTo>
                    <a:pt x="1488047" y="12699"/>
                  </a:lnTo>
                  <a:lnTo>
                    <a:pt x="1488047" y="6349"/>
                  </a:lnTo>
                  <a:lnTo>
                    <a:pt x="1500747" y="6349"/>
                  </a:lnTo>
                  <a:lnTo>
                    <a:pt x="1500747" y="0"/>
                  </a:lnTo>
                  <a:close/>
                </a:path>
                <a:path w="2988945" h="564514">
                  <a:moveTo>
                    <a:pt x="1500747" y="6349"/>
                  </a:moveTo>
                  <a:lnTo>
                    <a:pt x="1488047" y="6349"/>
                  </a:lnTo>
                  <a:lnTo>
                    <a:pt x="1494397" y="12699"/>
                  </a:lnTo>
                  <a:lnTo>
                    <a:pt x="1500747" y="12699"/>
                  </a:lnTo>
                  <a:lnTo>
                    <a:pt x="1500747" y="6349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Slide Number Placeholder 4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1813" y="2437891"/>
            <a:ext cx="6688455" cy="1939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T</a:t>
            </a:r>
            <a:r>
              <a:rPr spc="-40" dirty="0"/>
              <a:t>h</a:t>
            </a:r>
            <a:r>
              <a:rPr spc="25" dirty="0"/>
              <a:t>i</a:t>
            </a:r>
            <a:r>
              <a:rPr spc="-55" dirty="0"/>
              <a:t>s</a:t>
            </a:r>
            <a:r>
              <a:rPr spc="-120" dirty="0"/>
              <a:t> </a:t>
            </a:r>
            <a:r>
              <a:rPr spc="25" dirty="0"/>
              <a:t>i</a:t>
            </a:r>
            <a:r>
              <a:rPr spc="-55" dirty="0"/>
              <a:t>s</a:t>
            </a:r>
            <a:r>
              <a:rPr spc="-120" dirty="0"/>
              <a:t> </a:t>
            </a:r>
            <a:r>
              <a:rPr spc="-35" dirty="0"/>
              <a:t>a</a:t>
            </a:r>
            <a:r>
              <a:rPr spc="-35" dirty="0"/>
              <a:t>n</a:t>
            </a:r>
            <a:r>
              <a:rPr spc="-120" dirty="0"/>
              <a:t> </a:t>
            </a:r>
            <a:r>
              <a:rPr spc="25" dirty="0"/>
              <a:t>i</a:t>
            </a:r>
            <a:r>
              <a:rPr spc="-80" dirty="0"/>
              <a:t>s</a:t>
            </a:r>
            <a:r>
              <a:rPr spc="-40" dirty="0"/>
              <a:t>s</a:t>
            </a:r>
            <a:r>
              <a:rPr spc="-50" dirty="0"/>
              <a:t>u</a:t>
            </a:r>
            <a:r>
              <a:rPr spc="15" dirty="0"/>
              <a:t>e</a:t>
            </a:r>
            <a:r>
              <a:rPr spc="-120" dirty="0"/>
              <a:t> </a:t>
            </a:r>
            <a:r>
              <a:rPr spc="-114" dirty="0"/>
              <a:t>-</a:t>
            </a:r>
            <a:r>
              <a:rPr spc="-125" dirty="0"/>
              <a:t> </a:t>
            </a:r>
            <a:r>
              <a:rPr spc="-30" dirty="0"/>
              <a:t>Y</a:t>
            </a:r>
            <a:r>
              <a:rPr spc="114" dirty="0"/>
              <a:t>o</a:t>
            </a:r>
            <a:r>
              <a:rPr spc="-40" dirty="0"/>
              <a:t>un</a:t>
            </a:r>
            <a:r>
              <a:rPr spc="110" dirty="0"/>
              <a:t>g</a:t>
            </a:r>
            <a:r>
              <a:rPr spc="-114" dirty="0"/>
              <a:t> </a:t>
            </a:r>
            <a:r>
              <a:rPr spc="25" dirty="0"/>
              <a:t>G</a:t>
            </a:r>
            <a:r>
              <a:rPr spc="95" dirty="0"/>
              <a:t>C</a:t>
            </a:r>
            <a:r>
              <a:rPr spc="-114" dirty="0"/>
              <a:t> </a:t>
            </a:r>
            <a:r>
              <a:rPr spc="-40" dirty="0"/>
              <a:t>h</a:t>
            </a:r>
            <a:r>
              <a:rPr spc="-35" dirty="0"/>
              <a:t>a</a:t>
            </a:r>
            <a:r>
              <a:rPr spc="-55" dirty="0"/>
              <a:t>s</a:t>
            </a:r>
            <a:r>
              <a:rPr spc="-120" dirty="0"/>
              <a:t> </a:t>
            </a:r>
            <a:r>
              <a:rPr dirty="0"/>
              <a:t>t</a:t>
            </a:r>
            <a:r>
              <a:rPr spc="120" dirty="0"/>
              <a:t>o</a:t>
            </a:r>
            <a:r>
              <a:rPr spc="-125" dirty="0"/>
              <a:t> </a:t>
            </a:r>
            <a:r>
              <a:rPr spc="30" dirty="0"/>
              <a:t>sc</a:t>
            </a:r>
            <a:r>
              <a:rPr spc="-35" dirty="0"/>
              <a:t>a</a:t>
            </a:r>
            <a:r>
              <a:rPr spc="-35" dirty="0"/>
              <a:t>n</a:t>
            </a:r>
            <a:r>
              <a:rPr spc="-120" dirty="0"/>
              <a:t> </a:t>
            </a:r>
            <a:r>
              <a:rPr dirty="0"/>
              <a:t>‘</a:t>
            </a:r>
            <a:r>
              <a:rPr spc="114" dirty="0"/>
              <a:t>o</a:t>
            </a:r>
            <a:r>
              <a:rPr spc="25" dirty="0"/>
              <a:t>l</a:t>
            </a:r>
            <a:r>
              <a:rPr spc="110" dirty="0"/>
              <a:t>d</a:t>
            </a:r>
            <a:r>
              <a:rPr dirty="0"/>
              <a:t>’  </a:t>
            </a:r>
            <a:r>
              <a:rPr spc="25" dirty="0"/>
              <a:t>space</a:t>
            </a:r>
            <a:endParaRPr spc="25" dirty="0"/>
          </a:p>
          <a:p>
            <a:pPr marL="12700" marR="2439670">
              <a:lnSpc>
                <a:spcPct val="160000"/>
              </a:lnSpc>
              <a:spcBef>
                <a:spcPts val="95"/>
              </a:spcBef>
            </a:pPr>
            <a:r>
              <a:rPr dirty="0"/>
              <a:t>Sort</a:t>
            </a:r>
            <a:r>
              <a:rPr spc="-130" dirty="0"/>
              <a:t> </a:t>
            </a:r>
            <a:r>
              <a:rPr spc="85" dirty="0"/>
              <a:t>of</a:t>
            </a:r>
            <a:r>
              <a:rPr spc="-130" dirty="0"/>
              <a:t> </a:t>
            </a:r>
            <a:r>
              <a:rPr spc="15" dirty="0"/>
              <a:t>defeats</a:t>
            </a:r>
            <a:r>
              <a:rPr spc="-130" dirty="0"/>
              <a:t> </a:t>
            </a:r>
            <a:r>
              <a:rPr spc="5" dirty="0"/>
              <a:t>the</a:t>
            </a:r>
            <a:r>
              <a:rPr spc="-125" dirty="0"/>
              <a:t> </a:t>
            </a:r>
            <a:r>
              <a:rPr spc="30" dirty="0"/>
              <a:t>purpose </a:t>
            </a:r>
            <a:r>
              <a:rPr spc="-830" dirty="0"/>
              <a:t> </a:t>
            </a:r>
            <a:r>
              <a:rPr spc="5" dirty="0"/>
              <a:t>Enter</a:t>
            </a:r>
            <a:r>
              <a:rPr spc="-130" dirty="0"/>
              <a:t> </a:t>
            </a:r>
            <a:r>
              <a:rPr spc="25" dirty="0"/>
              <a:t>‘card</a:t>
            </a:r>
            <a:r>
              <a:rPr spc="-120" dirty="0"/>
              <a:t> </a:t>
            </a:r>
            <a:r>
              <a:rPr spc="15" dirty="0"/>
              <a:t>tables’</a:t>
            </a: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1374052" y="2575052"/>
            <a:ext cx="2769870" cy="166560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257810">
              <a:lnSpc>
                <a:spcPts val="4300"/>
              </a:lnSpc>
              <a:spcBef>
                <a:spcPts val="260"/>
              </a:spcBef>
            </a:pPr>
            <a:r>
              <a:rPr sz="3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  </a:t>
            </a:r>
            <a:r>
              <a:rPr sz="36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3600" spc="-22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Old</a:t>
            </a:r>
            <a:r>
              <a:rPr sz="3600" spc="-22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745615">
              <a:lnSpc>
                <a:spcPts val="4150"/>
              </a:lnSpc>
            </a:pPr>
            <a:r>
              <a:rPr sz="36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1813" y="1361947"/>
            <a:ext cx="6668134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pc="35" dirty="0"/>
              <a:t>Each</a:t>
            </a:r>
            <a:r>
              <a:rPr spc="-125" dirty="0"/>
              <a:t> </a:t>
            </a:r>
            <a:r>
              <a:rPr spc="20" dirty="0"/>
              <a:t>write</a:t>
            </a:r>
            <a:r>
              <a:rPr spc="-120" dirty="0"/>
              <a:t> </a:t>
            </a:r>
            <a:r>
              <a:rPr spc="60" dirty="0"/>
              <a:t>to</a:t>
            </a:r>
            <a:r>
              <a:rPr spc="-130" dirty="0"/>
              <a:t> </a:t>
            </a:r>
            <a:r>
              <a:rPr spc="-35" dirty="0"/>
              <a:t>a</a:t>
            </a:r>
            <a:r>
              <a:rPr spc="-114" dirty="0"/>
              <a:t> </a:t>
            </a:r>
            <a:r>
              <a:rPr spc="-5" dirty="0"/>
              <a:t>reference</a:t>
            </a:r>
            <a:r>
              <a:rPr spc="-125" dirty="0"/>
              <a:t> </a:t>
            </a:r>
            <a:r>
              <a:rPr spc="60" dirty="0"/>
              <a:t>to</a:t>
            </a:r>
            <a:r>
              <a:rPr spc="-125" dirty="0"/>
              <a:t> </a:t>
            </a:r>
            <a:r>
              <a:rPr spc="-35" dirty="0"/>
              <a:t>a</a:t>
            </a:r>
            <a:r>
              <a:rPr spc="-114" dirty="0"/>
              <a:t> </a:t>
            </a:r>
            <a:r>
              <a:rPr spc="15" dirty="0"/>
              <a:t>young</a:t>
            </a:r>
            <a:r>
              <a:rPr spc="-120" dirty="0"/>
              <a:t> </a:t>
            </a:r>
            <a:r>
              <a:rPr spc="40" dirty="0"/>
              <a:t>object </a:t>
            </a:r>
            <a:r>
              <a:rPr spc="-825" dirty="0"/>
              <a:t> </a:t>
            </a:r>
            <a:r>
              <a:rPr spc="45" dirty="0"/>
              <a:t>goes</a:t>
            </a:r>
            <a:r>
              <a:rPr spc="-125" dirty="0"/>
              <a:t> </a:t>
            </a:r>
            <a:r>
              <a:rPr spc="10" dirty="0"/>
              <a:t>through</a:t>
            </a:r>
            <a:r>
              <a:rPr spc="-120" dirty="0"/>
              <a:t> </a:t>
            </a:r>
            <a:r>
              <a:rPr spc="-35" dirty="0"/>
              <a:t>a</a:t>
            </a:r>
            <a:r>
              <a:rPr spc="-120" dirty="0"/>
              <a:t> </a:t>
            </a:r>
            <a:r>
              <a:rPr spc="20" dirty="0"/>
              <a:t>write</a:t>
            </a:r>
            <a:r>
              <a:rPr spc="-125" dirty="0"/>
              <a:t> </a:t>
            </a:r>
            <a:r>
              <a:rPr dirty="0"/>
              <a:t>barrier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081813" y="2328164"/>
            <a:ext cx="6692265" cy="2537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barrier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updates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card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table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entry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400" spc="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2400" spc="-5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68910">
              <a:lnSpc>
                <a:spcPct val="101000"/>
              </a:lnSpc>
              <a:spcBef>
                <a:spcPts val="180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Minor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GC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scans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table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looking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areas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contain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memory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follow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1941" y="3123691"/>
            <a:ext cx="2641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Card</a:t>
            </a:r>
            <a:r>
              <a:rPr sz="3600" spc="-2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Tables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4813" y="517651"/>
            <a:ext cx="2414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04040"/>
                </a:solidFill>
              </a:rPr>
              <a:t>Card</a:t>
            </a:r>
            <a:r>
              <a:rPr sz="3600" spc="-260" dirty="0">
                <a:solidFill>
                  <a:srgbClr val="404040"/>
                </a:solidFill>
              </a:rPr>
              <a:t> </a:t>
            </a:r>
            <a:r>
              <a:rPr sz="3600" spc="-100" dirty="0">
                <a:solidFill>
                  <a:srgbClr val="404040"/>
                </a:solidFill>
              </a:rPr>
              <a:t>Table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54100" y="1891573"/>
          <a:ext cx="7658100" cy="542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245"/>
                <a:gridCol w="401955"/>
                <a:gridCol w="1011555"/>
                <a:gridCol w="441325"/>
                <a:gridCol w="428625"/>
                <a:gridCol w="1090930"/>
                <a:gridCol w="3809999"/>
              </a:tblGrid>
              <a:tr h="5167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451340" y="2078228"/>
            <a:ext cx="750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8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18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54100" y="2414062"/>
            <a:ext cx="7645400" cy="3009265"/>
            <a:chOff x="1054100" y="2414062"/>
            <a:chExt cx="7645400" cy="3009265"/>
          </a:xfrm>
        </p:grpSpPr>
        <p:sp>
          <p:nvSpPr>
            <p:cNvPr id="6" name="object 6"/>
            <p:cNvSpPr/>
            <p:nvPr/>
          </p:nvSpPr>
          <p:spPr>
            <a:xfrm>
              <a:off x="1066800" y="3047999"/>
              <a:ext cx="7620000" cy="2362200"/>
            </a:xfrm>
            <a:custGeom>
              <a:avLst/>
              <a:gdLst/>
              <a:ahLst/>
              <a:cxnLst/>
              <a:rect l="l" t="t" r="r" b="b"/>
              <a:pathLst>
                <a:path w="7620000" h="2362200">
                  <a:moveTo>
                    <a:pt x="0" y="0"/>
                  </a:moveTo>
                  <a:lnTo>
                    <a:pt x="7620000" y="0"/>
                  </a:lnTo>
                  <a:lnTo>
                    <a:pt x="7620000" y="2362200"/>
                  </a:lnTo>
                  <a:lnTo>
                    <a:pt x="0" y="23622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046481" y="3711489"/>
              <a:ext cx="436880" cy="520065"/>
            </a:xfrm>
            <a:custGeom>
              <a:avLst/>
              <a:gdLst/>
              <a:ahLst/>
              <a:cxnLst/>
              <a:rect l="l" t="t" r="r" b="b"/>
              <a:pathLst>
                <a:path w="436880" h="520064">
                  <a:moveTo>
                    <a:pt x="436341" y="0"/>
                  </a:moveTo>
                  <a:lnTo>
                    <a:pt x="0" y="0"/>
                  </a:lnTo>
                  <a:lnTo>
                    <a:pt x="0" y="519746"/>
                  </a:lnTo>
                  <a:lnTo>
                    <a:pt x="436341" y="519746"/>
                  </a:lnTo>
                  <a:lnTo>
                    <a:pt x="436341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046481" y="3711489"/>
              <a:ext cx="436880" cy="520065"/>
            </a:xfrm>
            <a:custGeom>
              <a:avLst/>
              <a:gdLst/>
              <a:ahLst/>
              <a:cxnLst/>
              <a:rect l="l" t="t" r="r" b="b"/>
              <a:pathLst>
                <a:path w="436880" h="520064">
                  <a:moveTo>
                    <a:pt x="0" y="0"/>
                  </a:moveTo>
                  <a:lnTo>
                    <a:pt x="436342" y="0"/>
                  </a:lnTo>
                  <a:lnTo>
                    <a:pt x="436342" y="519746"/>
                  </a:lnTo>
                  <a:lnTo>
                    <a:pt x="0" y="51974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255762" y="2421778"/>
              <a:ext cx="1324610" cy="1299210"/>
            </a:xfrm>
            <a:custGeom>
              <a:avLst/>
              <a:gdLst/>
              <a:ahLst/>
              <a:cxnLst/>
              <a:rect l="l" t="t" r="r" b="b"/>
              <a:pathLst>
                <a:path w="1324610" h="1299210">
                  <a:moveTo>
                    <a:pt x="1261158" y="44275"/>
                  </a:moveTo>
                  <a:lnTo>
                    <a:pt x="0" y="1280642"/>
                  </a:lnTo>
                  <a:lnTo>
                    <a:pt x="17781" y="1298780"/>
                  </a:lnTo>
                  <a:lnTo>
                    <a:pt x="1278940" y="62413"/>
                  </a:lnTo>
                  <a:lnTo>
                    <a:pt x="1261158" y="44275"/>
                  </a:lnTo>
                  <a:close/>
                </a:path>
                <a:path w="1324610" h="1299210">
                  <a:moveTo>
                    <a:pt x="1312277" y="35384"/>
                  </a:moveTo>
                  <a:lnTo>
                    <a:pt x="1270227" y="35384"/>
                  </a:lnTo>
                  <a:lnTo>
                    <a:pt x="1288008" y="53522"/>
                  </a:lnTo>
                  <a:lnTo>
                    <a:pt x="1278940" y="62413"/>
                  </a:lnTo>
                  <a:lnTo>
                    <a:pt x="1296722" y="80551"/>
                  </a:lnTo>
                  <a:lnTo>
                    <a:pt x="1312277" y="35384"/>
                  </a:lnTo>
                  <a:close/>
                </a:path>
                <a:path w="1324610" h="1299210">
                  <a:moveTo>
                    <a:pt x="1270227" y="35384"/>
                  </a:moveTo>
                  <a:lnTo>
                    <a:pt x="1261158" y="44275"/>
                  </a:lnTo>
                  <a:lnTo>
                    <a:pt x="1278940" y="62413"/>
                  </a:lnTo>
                  <a:lnTo>
                    <a:pt x="1288008" y="53522"/>
                  </a:lnTo>
                  <a:lnTo>
                    <a:pt x="1270227" y="35384"/>
                  </a:lnTo>
                  <a:close/>
                </a:path>
                <a:path w="1324610" h="1299210">
                  <a:moveTo>
                    <a:pt x="1324463" y="0"/>
                  </a:moveTo>
                  <a:lnTo>
                    <a:pt x="1243376" y="26137"/>
                  </a:lnTo>
                  <a:lnTo>
                    <a:pt x="1261158" y="44275"/>
                  </a:lnTo>
                  <a:lnTo>
                    <a:pt x="1270227" y="35384"/>
                  </a:lnTo>
                  <a:lnTo>
                    <a:pt x="1312277" y="35384"/>
                  </a:lnTo>
                  <a:lnTo>
                    <a:pt x="132446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524729" y="3575707"/>
              <a:ext cx="436880" cy="520065"/>
            </a:xfrm>
            <a:custGeom>
              <a:avLst/>
              <a:gdLst/>
              <a:ahLst/>
              <a:cxnLst/>
              <a:rect l="l" t="t" r="r" b="b"/>
              <a:pathLst>
                <a:path w="436879" h="520064">
                  <a:moveTo>
                    <a:pt x="436341" y="0"/>
                  </a:moveTo>
                  <a:lnTo>
                    <a:pt x="0" y="0"/>
                  </a:lnTo>
                  <a:lnTo>
                    <a:pt x="0" y="519746"/>
                  </a:lnTo>
                  <a:lnTo>
                    <a:pt x="436341" y="519746"/>
                  </a:lnTo>
                  <a:lnTo>
                    <a:pt x="436341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524729" y="3575707"/>
              <a:ext cx="436880" cy="520065"/>
            </a:xfrm>
            <a:custGeom>
              <a:avLst/>
              <a:gdLst/>
              <a:ahLst/>
              <a:cxnLst/>
              <a:rect l="l" t="t" r="r" b="b"/>
              <a:pathLst>
                <a:path w="436879" h="520064">
                  <a:moveTo>
                    <a:pt x="0" y="0"/>
                  </a:moveTo>
                  <a:lnTo>
                    <a:pt x="436342" y="0"/>
                  </a:lnTo>
                  <a:lnTo>
                    <a:pt x="436342" y="519746"/>
                  </a:lnTo>
                  <a:lnTo>
                    <a:pt x="0" y="51974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331373" y="2414062"/>
              <a:ext cx="2417445" cy="1173480"/>
            </a:xfrm>
            <a:custGeom>
              <a:avLst/>
              <a:gdLst/>
              <a:ahLst/>
              <a:cxnLst/>
              <a:rect l="l" t="t" r="r" b="b"/>
              <a:pathLst>
                <a:path w="2417445" h="1173479">
                  <a:moveTo>
                    <a:pt x="74171" y="22887"/>
                  </a:moveTo>
                  <a:lnTo>
                    <a:pt x="63157" y="45776"/>
                  </a:lnTo>
                  <a:lnTo>
                    <a:pt x="2406020" y="1173088"/>
                  </a:lnTo>
                  <a:lnTo>
                    <a:pt x="2417033" y="1150200"/>
                  </a:lnTo>
                  <a:lnTo>
                    <a:pt x="74171" y="22887"/>
                  </a:lnTo>
                  <a:close/>
                </a:path>
                <a:path w="2417445" h="1173479">
                  <a:moveTo>
                    <a:pt x="85183" y="0"/>
                  </a:moveTo>
                  <a:lnTo>
                    <a:pt x="0" y="1292"/>
                  </a:lnTo>
                  <a:lnTo>
                    <a:pt x="52144" y="68665"/>
                  </a:lnTo>
                  <a:lnTo>
                    <a:pt x="63157" y="45776"/>
                  </a:lnTo>
                  <a:lnTo>
                    <a:pt x="51714" y="40270"/>
                  </a:lnTo>
                  <a:lnTo>
                    <a:pt x="62726" y="17381"/>
                  </a:lnTo>
                  <a:lnTo>
                    <a:pt x="76820" y="17381"/>
                  </a:lnTo>
                  <a:lnTo>
                    <a:pt x="85183" y="0"/>
                  </a:lnTo>
                  <a:close/>
                </a:path>
                <a:path w="2417445" h="1173479">
                  <a:moveTo>
                    <a:pt x="62726" y="17381"/>
                  </a:moveTo>
                  <a:lnTo>
                    <a:pt x="51714" y="40270"/>
                  </a:lnTo>
                  <a:lnTo>
                    <a:pt x="63157" y="45776"/>
                  </a:lnTo>
                  <a:lnTo>
                    <a:pt x="74171" y="22887"/>
                  </a:lnTo>
                  <a:lnTo>
                    <a:pt x="62726" y="17381"/>
                  </a:lnTo>
                  <a:close/>
                </a:path>
                <a:path w="2417445" h="1173479">
                  <a:moveTo>
                    <a:pt x="76820" y="17381"/>
                  </a:moveTo>
                  <a:lnTo>
                    <a:pt x="62726" y="17381"/>
                  </a:lnTo>
                  <a:lnTo>
                    <a:pt x="74171" y="22887"/>
                  </a:lnTo>
                  <a:lnTo>
                    <a:pt x="76820" y="17381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9451340" y="3221228"/>
            <a:ext cx="437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Ol</a:t>
            </a:r>
            <a:r>
              <a:rPr sz="18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993121" y="5702300"/>
          <a:ext cx="7658100" cy="542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020"/>
                <a:gridCol w="407670"/>
                <a:gridCol w="433704"/>
                <a:gridCol w="435609"/>
                <a:gridCol w="437514"/>
                <a:gridCol w="435610"/>
                <a:gridCol w="418464"/>
                <a:gridCol w="415289"/>
                <a:gridCol w="433704"/>
                <a:gridCol w="434975"/>
                <a:gridCol w="436879"/>
                <a:gridCol w="435610"/>
                <a:gridCol w="435610"/>
                <a:gridCol w="438785"/>
                <a:gridCol w="440054"/>
                <a:gridCol w="440689"/>
                <a:gridCol w="439420"/>
                <a:gridCol w="274320"/>
              </a:tblGrid>
              <a:tr h="5167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1420126" y="5715000"/>
            <a:ext cx="408305" cy="520065"/>
          </a:xfrm>
          <a:custGeom>
            <a:avLst/>
            <a:gdLst/>
            <a:ahLst/>
            <a:cxnLst/>
            <a:rect l="l" t="t" r="r" b="b"/>
            <a:pathLst>
              <a:path w="408305" h="520064">
                <a:moveTo>
                  <a:pt x="0" y="519745"/>
                </a:moveTo>
                <a:lnTo>
                  <a:pt x="408184" y="519745"/>
                </a:lnTo>
                <a:lnTo>
                  <a:pt x="408184" y="0"/>
                </a:lnTo>
                <a:lnTo>
                  <a:pt x="0" y="0"/>
                </a:lnTo>
                <a:lnTo>
                  <a:pt x="0" y="5197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9605978" y="5732779"/>
            <a:ext cx="1224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1813" y="1611884"/>
            <a:ext cx="4345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Serial</a:t>
            </a:r>
            <a:r>
              <a:rPr spc="-120" dirty="0"/>
              <a:t> </a:t>
            </a:r>
            <a:r>
              <a:rPr spc="5" dirty="0"/>
              <a:t>generational</a:t>
            </a:r>
            <a:r>
              <a:rPr spc="-114" dirty="0"/>
              <a:t> </a:t>
            </a:r>
            <a:r>
              <a:rPr spc="50" dirty="0"/>
              <a:t>collector</a:t>
            </a:r>
            <a:endParaRPr spc="50" dirty="0"/>
          </a:p>
        </p:txBody>
      </p:sp>
      <p:sp>
        <p:nvSpPr>
          <p:cNvPr id="4" name="object 4"/>
          <p:cNvSpPr txBox="1"/>
          <p:nvPr/>
        </p:nvSpPr>
        <p:spPr>
          <a:xfrm>
            <a:off x="5081813" y="2069084"/>
            <a:ext cx="6445250" cy="318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1655" indent="-289560">
              <a:lnSpc>
                <a:spcPct val="100000"/>
              </a:lnSpc>
              <a:spcBef>
                <a:spcPts val="1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-XX:+UseSerialGC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643255">
              <a:lnSpc>
                <a:spcPct val="101000"/>
              </a:lnSpc>
              <a:spcBef>
                <a:spcPts val="168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Parallel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young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space,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serial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old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space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generational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collector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-XX:+UseParallelGC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1000"/>
              </a:lnSpc>
              <a:spcBef>
                <a:spcPts val="18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Parallel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young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old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space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generational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collector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0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-XX:+UseParallelOldGC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4793" y="2575052"/>
            <a:ext cx="2929255" cy="166560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937895" algn="r">
              <a:lnSpc>
                <a:spcPts val="4300"/>
              </a:lnSpc>
              <a:spcBef>
                <a:spcPts val="210"/>
              </a:spcBef>
            </a:pP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Garbage </a:t>
            </a:r>
            <a:r>
              <a:rPr sz="3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Collectors</a:t>
            </a:r>
            <a:r>
              <a:rPr sz="3600" spc="-2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(i)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1813" y="1148588"/>
            <a:ext cx="638492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pc="10" dirty="0"/>
              <a:t>Concurrent</a:t>
            </a:r>
            <a:r>
              <a:rPr spc="-120" dirty="0"/>
              <a:t> </a:t>
            </a:r>
            <a:r>
              <a:rPr spc="-40" dirty="0"/>
              <a:t>mark</a:t>
            </a:r>
            <a:r>
              <a:rPr spc="-120" dirty="0"/>
              <a:t> </a:t>
            </a:r>
            <a:r>
              <a:rPr spc="15" dirty="0"/>
              <a:t>sweep</a:t>
            </a:r>
            <a:r>
              <a:rPr spc="-114" dirty="0"/>
              <a:t> </a:t>
            </a:r>
            <a:r>
              <a:rPr spc="30" dirty="0"/>
              <a:t>with</a:t>
            </a:r>
            <a:r>
              <a:rPr spc="-120" dirty="0"/>
              <a:t> </a:t>
            </a:r>
            <a:r>
              <a:rPr spc="-10" dirty="0"/>
              <a:t>serial</a:t>
            </a:r>
            <a:r>
              <a:rPr spc="-114" dirty="0"/>
              <a:t> </a:t>
            </a:r>
            <a:r>
              <a:rPr spc="15" dirty="0"/>
              <a:t>young </a:t>
            </a:r>
            <a:r>
              <a:rPr spc="-830" dirty="0"/>
              <a:t> </a:t>
            </a:r>
            <a:r>
              <a:rPr spc="25" dirty="0"/>
              <a:t>space</a:t>
            </a:r>
            <a:r>
              <a:rPr spc="-125" dirty="0"/>
              <a:t> </a:t>
            </a:r>
            <a:r>
              <a:rPr spc="50" dirty="0"/>
              <a:t>collector</a:t>
            </a:r>
            <a:endParaRPr spc="5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pc="-30" dirty="0"/>
              <a:t>-XX:+UseConcMarkSweepGC</a:t>
            </a:r>
            <a:endParaRPr spc="-30" dirty="0"/>
          </a:p>
          <a:p>
            <a:pPr marL="541655" indent="-289560">
              <a:lnSpc>
                <a:spcPct val="100000"/>
              </a:lnSpc>
              <a:spcBef>
                <a:spcPts val="50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pc="-20" dirty="0"/>
              <a:t>-XX:-UseParNewGC</a:t>
            </a:r>
            <a:endParaRPr spc="-20" dirty="0"/>
          </a:p>
          <a:p>
            <a:pPr marL="12700" marR="5080">
              <a:lnSpc>
                <a:spcPct val="101000"/>
              </a:lnSpc>
              <a:spcBef>
                <a:spcPts val="1800"/>
              </a:spcBef>
            </a:pPr>
            <a:r>
              <a:rPr spc="10" dirty="0"/>
              <a:t>Concurrent</a:t>
            </a:r>
            <a:r>
              <a:rPr spc="-120" dirty="0"/>
              <a:t> </a:t>
            </a:r>
            <a:r>
              <a:rPr spc="-40" dirty="0"/>
              <a:t>mark</a:t>
            </a:r>
            <a:r>
              <a:rPr spc="-114" dirty="0"/>
              <a:t> </a:t>
            </a:r>
            <a:r>
              <a:rPr spc="15" dirty="0"/>
              <a:t>sweep</a:t>
            </a:r>
            <a:r>
              <a:rPr spc="-114" dirty="0"/>
              <a:t> </a:t>
            </a:r>
            <a:r>
              <a:rPr spc="30" dirty="0"/>
              <a:t>with</a:t>
            </a:r>
            <a:r>
              <a:rPr spc="-120" dirty="0"/>
              <a:t> </a:t>
            </a:r>
            <a:r>
              <a:rPr spc="5" dirty="0"/>
              <a:t>parallel</a:t>
            </a:r>
            <a:r>
              <a:rPr spc="-120" dirty="0"/>
              <a:t> </a:t>
            </a:r>
            <a:r>
              <a:rPr spc="15" dirty="0"/>
              <a:t>young </a:t>
            </a:r>
            <a:r>
              <a:rPr spc="-830" dirty="0"/>
              <a:t> </a:t>
            </a:r>
            <a:r>
              <a:rPr spc="25" dirty="0"/>
              <a:t>space</a:t>
            </a:r>
            <a:r>
              <a:rPr spc="-125" dirty="0"/>
              <a:t> </a:t>
            </a:r>
            <a:r>
              <a:rPr spc="50" dirty="0"/>
              <a:t>collector</a:t>
            </a:r>
            <a:endParaRPr spc="50" dirty="0"/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pc="-30" dirty="0"/>
              <a:t>-XX:+UseConcMarkSweepGC</a:t>
            </a:r>
            <a:endParaRPr spc="-30" dirty="0"/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pc="-50" dirty="0"/>
              <a:t>–XX:+UseParNewGC</a:t>
            </a:r>
            <a:endParaRPr spc="-50" dirty="0"/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pc="-300" dirty="0"/>
              <a:t>G</a:t>
            </a:r>
            <a:r>
              <a:rPr spc="-250" dirty="0"/>
              <a:t>1</a:t>
            </a:r>
            <a:r>
              <a:rPr spc="-120" dirty="0"/>
              <a:t> </a:t>
            </a:r>
            <a:r>
              <a:rPr spc="110" dirty="0"/>
              <a:t>g</a:t>
            </a:r>
            <a:r>
              <a:rPr spc="-35" dirty="0"/>
              <a:t>a</a:t>
            </a:r>
            <a:r>
              <a:rPr spc="-40" dirty="0"/>
              <a:t>r</a:t>
            </a:r>
            <a:r>
              <a:rPr spc="110" dirty="0"/>
              <a:t>b</a:t>
            </a:r>
            <a:r>
              <a:rPr spc="-35" dirty="0"/>
              <a:t>a</a:t>
            </a:r>
            <a:r>
              <a:rPr spc="110" dirty="0"/>
              <a:t>g</a:t>
            </a:r>
            <a:r>
              <a:rPr spc="15" dirty="0"/>
              <a:t>e</a:t>
            </a:r>
            <a:r>
              <a:rPr spc="-120" dirty="0"/>
              <a:t> </a:t>
            </a:r>
            <a:r>
              <a:rPr spc="85" dirty="0"/>
              <a:t>c</a:t>
            </a:r>
            <a:r>
              <a:rPr spc="114" dirty="0"/>
              <a:t>o</a:t>
            </a:r>
            <a:r>
              <a:rPr spc="25" dirty="0"/>
              <a:t>ll</a:t>
            </a:r>
            <a:r>
              <a:rPr spc="15" dirty="0"/>
              <a:t>e</a:t>
            </a:r>
            <a:r>
              <a:rPr spc="120" dirty="0"/>
              <a:t>c</a:t>
            </a:r>
            <a:r>
              <a:rPr dirty="0"/>
              <a:t>t</a:t>
            </a:r>
            <a:r>
              <a:rPr spc="114" dirty="0"/>
              <a:t>o</a:t>
            </a:r>
            <a:r>
              <a:rPr spc="-35" dirty="0"/>
              <a:t>r</a:t>
            </a:r>
            <a:endParaRPr spc="-35" dirty="0"/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pc="-120" dirty="0"/>
              <a:t>-XX:+UseG1GC</a:t>
            </a:r>
            <a:endParaRPr spc="-120" dirty="0"/>
          </a:p>
        </p:txBody>
      </p:sp>
      <p:sp>
        <p:nvSpPr>
          <p:cNvPr id="5" name="object 5"/>
          <p:cNvSpPr txBox="1"/>
          <p:nvPr/>
        </p:nvSpPr>
        <p:spPr>
          <a:xfrm>
            <a:off x="1100493" y="2575052"/>
            <a:ext cx="3043555" cy="166560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1052195" algn="r">
              <a:lnSpc>
                <a:spcPts val="4300"/>
              </a:lnSpc>
              <a:spcBef>
                <a:spcPts val="210"/>
              </a:spcBef>
            </a:pP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Garbage </a:t>
            </a:r>
            <a:r>
              <a:rPr sz="3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Collectors</a:t>
            </a:r>
            <a:r>
              <a:rPr sz="3600" spc="-2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(ii)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306" y="2178583"/>
            <a:ext cx="3429000" cy="3496945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50">
              <a:latin typeface="Times New Roman" panose="02020603050405020304"/>
              <a:cs typeface="Times New Roman" panose="02020603050405020304"/>
            </a:endParaRPr>
          </a:p>
          <a:p>
            <a:pPr marL="591820" marR="584835" algn="ctr">
              <a:lnSpc>
                <a:spcPct val="100000"/>
              </a:lnSpc>
            </a:pPr>
            <a:r>
              <a:rPr sz="24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OK 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4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small </a:t>
            </a:r>
            <a:r>
              <a:rPr sz="24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applications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running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client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319" y="2178583"/>
            <a:ext cx="3429000" cy="3496945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400">
              <a:latin typeface="Times New Roman" panose="02020603050405020304"/>
              <a:cs typeface="Times New Roman" panose="02020603050405020304"/>
            </a:endParaRPr>
          </a:p>
          <a:p>
            <a:pPr marL="452120">
              <a:lnSpc>
                <a:spcPct val="100000"/>
              </a:lnSpc>
            </a:pP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Mark</a:t>
            </a:r>
            <a:r>
              <a:rPr sz="24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Sweep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35" y="2178583"/>
            <a:ext cx="3429000" cy="3496945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400">
              <a:latin typeface="Times New Roman" panose="02020603050405020304"/>
              <a:cs typeface="Times New Roman" panose="02020603050405020304"/>
            </a:endParaRPr>
          </a:p>
          <a:p>
            <a:pPr marL="464185">
              <a:lnSpc>
                <a:spcPct val="100000"/>
              </a:lnSpc>
            </a:pP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Single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Threaded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39290" y="517651"/>
            <a:ext cx="34245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20" dirty="0">
                <a:solidFill>
                  <a:srgbClr val="404040"/>
                </a:solidFill>
              </a:rPr>
              <a:t>Ser</a:t>
            </a:r>
            <a:r>
              <a:rPr sz="3600" spc="-55" dirty="0">
                <a:solidFill>
                  <a:srgbClr val="404040"/>
                </a:solidFill>
              </a:rPr>
              <a:t>i</a:t>
            </a:r>
            <a:r>
              <a:rPr sz="3600" spc="-135" dirty="0">
                <a:solidFill>
                  <a:srgbClr val="404040"/>
                </a:solidFill>
              </a:rPr>
              <a:t>a</a:t>
            </a:r>
            <a:r>
              <a:rPr sz="3600" spc="-60" dirty="0">
                <a:solidFill>
                  <a:srgbClr val="404040"/>
                </a:solidFill>
              </a:rPr>
              <a:t>l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110" dirty="0">
                <a:solidFill>
                  <a:srgbClr val="404040"/>
                </a:solidFill>
              </a:rPr>
              <a:t>C</a:t>
            </a:r>
            <a:r>
              <a:rPr sz="3600" spc="10" dirty="0">
                <a:solidFill>
                  <a:srgbClr val="404040"/>
                </a:solidFill>
              </a:rPr>
              <a:t>o</a:t>
            </a:r>
            <a:r>
              <a:rPr sz="3600" spc="5" dirty="0">
                <a:solidFill>
                  <a:srgbClr val="404040"/>
                </a:solidFill>
              </a:rPr>
              <a:t>l</a:t>
            </a:r>
            <a:r>
              <a:rPr sz="3600" spc="-95" dirty="0">
                <a:solidFill>
                  <a:srgbClr val="404040"/>
                </a:solidFill>
              </a:rPr>
              <a:t>l</a:t>
            </a:r>
            <a:r>
              <a:rPr sz="3600" spc="65" dirty="0">
                <a:solidFill>
                  <a:srgbClr val="404040"/>
                </a:solidFill>
              </a:rPr>
              <a:t>e</a:t>
            </a:r>
            <a:r>
              <a:rPr sz="3600" spc="50" dirty="0">
                <a:solidFill>
                  <a:srgbClr val="404040"/>
                </a:solidFill>
              </a:rPr>
              <a:t>c</a:t>
            </a:r>
            <a:r>
              <a:rPr sz="3600" spc="-40" dirty="0">
                <a:solidFill>
                  <a:srgbClr val="404040"/>
                </a:solidFill>
              </a:rPr>
              <a:t>t</a:t>
            </a:r>
            <a:r>
              <a:rPr sz="3600" spc="5" dirty="0">
                <a:solidFill>
                  <a:srgbClr val="404040"/>
                </a:solidFill>
              </a:rPr>
              <a:t>or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1813" y="746251"/>
            <a:ext cx="56153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Has</a:t>
            </a:r>
            <a:r>
              <a:rPr spc="-125" dirty="0"/>
              <a:t> </a:t>
            </a:r>
            <a:r>
              <a:rPr spc="-35" dirty="0"/>
              <a:t>a</a:t>
            </a:r>
            <a:r>
              <a:rPr spc="-120" dirty="0"/>
              <a:t> </a:t>
            </a:r>
            <a:r>
              <a:rPr spc="10" dirty="0"/>
              <a:t>‘young</a:t>
            </a:r>
            <a:r>
              <a:rPr spc="-114" dirty="0"/>
              <a:t> </a:t>
            </a:r>
            <a:r>
              <a:rPr spc="10" dirty="0"/>
              <a:t>generation'</a:t>
            </a:r>
            <a:r>
              <a:rPr spc="-114" dirty="0"/>
              <a:t> </a:t>
            </a:r>
            <a:r>
              <a:rPr spc="10" dirty="0"/>
              <a:t>and</a:t>
            </a:r>
            <a:r>
              <a:rPr spc="-120" dirty="0"/>
              <a:t> </a:t>
            </a:r>
            <a:r>
              <a:rPr spc="-35" dirty="0"/>
              <a:t>an</a:t>
            </a:r>
            <a:r>
              <a:rPr spc="-120" dirty="0"/>
              <a:t> </a:t>
            </a:r>
            <a:r>
              <a:rPr spc="60" dirty="0"/>
              <a:t>‘old </a:t>
            </a:r>
            <a:r>
              <a:rPr spc="-830" dirty="0"/>
              <a:t> </a:t>
            </a:r>
            <a:r>
              <a:rPr spc="10" dirty="0"/>
              <a:t>generation’</a:t>
            </a:r>
            <a:endParaRPr spc="10" dirty="0"/>
          </a:p>
        </p:txBody>
      </p:sp>
      <p:sp>
        <p:nvSpPr>
          <p:cNvPr id="4" name="object 4"/>
          <p:cNvSpPr txBox="1"/>
          <p:nvPr/>
        </p:nvSpPr>
        <p:spPr>
          <a:xfrm>
            <a:off x="5081813" y="1709420"/>
            <a:ext cx="6680834" cy="436626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932815">
              <a:lnSpc>
                <a:spcPts val="2810"/>
              </a:lnSpc>
              <a:spcBef>
                <a:spcPts val="25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initial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allocated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‘Eden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space’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446405">
              <a:lnSpc>
                <a:spcPct val="101000"/>
              </a:lnSpc>
              <a:spcBef>
                <a:spcPts val="171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Young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generation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also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two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‘survivor’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spaces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137160" indent="-288925">
              <a:lnSpc>
                <a:spcPct val="101000"/>
              </a:lnSpc>
              <a:spcBef>
                <a:spcPts val="58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survive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GC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moved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survivor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space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survivor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space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time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copied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between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survivor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spaces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72720">
              <a:lnSpc>
                <a:spcPct val="100000"/>
              </a:lnSpc>
              <a:spcBef>
                <a:spcPts val="1825"/>
              </a:spcBef>
            </a:pP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Old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generation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where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lived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5001" y="3123691"/>
            <a:ext cx="2538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Basic</a:t>
            </a:r>
            <a:r>
              <a:rPr sz="3600" spc="-2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Ideas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7329" y="4088335"/>
            <a:ext cx="5257800" cy="161925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servers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1335" y="4088335"/>
            <a:ext cx="5257800" cy="161925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24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process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Serial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7329" y="2193544"/>
            <a:ext cx="5257800" cy="161925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1875790" marR="847725" indent="-1019810">
              <a:lnSpc>
                <a:spcPct val="101000"/>
              </a:lnSpc>
              <a:spcBef>
                <a:spcPts val="5"/>
              </a:spcBef>
            </a:pP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Single</a:t>
            </a:r>
            <a:r>
              <a:rPr sz="24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major </a:t>
            </a:r>
            <a:r>
              <a:rPr sz="2400" spc="-8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collection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1335" y="2193544"/>
            <a:ext cx="5257800" cy="161925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1875790" marR="626110" indent="-1242060">
              <a:lnSpc>
                <a:spcPct val="101000"/>
              </a:lnSpc>
              <a:spcBef>
                <a:spcPts val="5"/>
              </a:spcBef>
            </a:pP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threads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minor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collection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52822" y="517651"/>
            <a:ext cx="37992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404040"/>
                </a:solidFill>
              </a:rPr>
              <a:t>Parallel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spc="15" dirty="0">
                <a:solidFill>
                  <a:srgbClr val="404040"/>
                </a:solidFill>
              </a:rPr>
              <a:t>Collector</a:t>
            </a:r>
            <a:endParaRPr sz="36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7329" y="2182985"/>
            <a:ext cx="5257800" cy="348869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3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tabLst>
                <a:tab pos="2385060" algn="l"/>
              </a:tabLst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Preferred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over	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ParallelGC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514" y="2182985"/>
            <a:ext cx="5257800" cy="348869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 marL="1313180" marR="294640" indent="-1012190">
              <a:lnSpc>
                <a:spcPct val="101000"/>
              </a:lnSpc>
            </a:pP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threads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minor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8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major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collections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2128" y="517651"/>
            <a:ext cx="4740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404040"/>
                </a:solidFill>
              </a:rPr>
              <a:t>Parallel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85" dirty="0">
                <a:solidFill>
                  <a:srgbClr val="404040"/>
                </a:solidFill>
              </a:rPr>
              <a:t>Old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15" dirty="0">
                <a:solidFill>
                  <a:srgbClr val="404040"/>
                </a:solidFill>
              </a:rPr>
              <a:t>Collector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7329" y="4088335"/>
            <a:ext cx="5257800" cy="161925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marL="388620">
              <a:lnSpc>
                <a:spcPct val="100000"/>
              </a:lnSpc>
            </a:pP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Designed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lower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latency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1335" y="4088335"/>
            <a:ext cx="5257800" cy="161925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marL="525145">
              <a:lnSpc>
                <a:spcPct val="100000"/>
              </a:lnSpc>
            </a:pP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Causes</a:t>
            </a:r>
            <a:r>
              <a:rPr sz="24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heap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fragmentation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7329" y="2193544"/>
            <a:ext cx="5257800" cy="161925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1874520" marR="391795" indent="-1477645">
              <a:lnSpc>
                <a:spcPct val="101000"/>
              </a:lnSpc>
              <a:spcBef>
                <a:spcPts val="5"/>
              </a:spcBef>
            </a:pPr>
            <a:r>
              <a:rPr sz="24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longer</a:t>
            </a:r>
            <a:r>
              <a:rPr sz="24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'bump</a:t>
            </a:r>
            <a:r>
              <a:rPr sz="24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pointer' </a:t>
            </a:r>
            <a:r>
              <a:rPr sz="2400" spc="-8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allocation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1335" y="2193544"/>
            <a:ext cx="5257800" cy="161925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collects</a:t>
            </a:r>
            <a:r>
              <a:rPr sz="24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old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space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95414" y="517651"/>
            <a:ext cx="6513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</a:rPr>
              <a:t>Concurrent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Mark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150" dirty="0">
                <a:solidFill>
                  <a:srgbClr val="404040"/>
                </a:solidFill>
              </a:rPr>
              <a:t>And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Sweep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701335" y="1301438"/>
            <a:ext cx="10784205" cy="61658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123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Deprecated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9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6852" y="624332"/>
            <a:ext cx="70935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</a:rPr>
              <a:t>Concurrent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Mark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Sweep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55" dirty="0">
                <a:solidFill>
                  <a:srgbClr val="404040"/>
                </a:solidFill>
              </a:rPr>
              <a:t>Details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9700" y="1441450"/>
          <a:ext cx="11620500" cy="3952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2514600"/>
                <a:gridCol w="1752600"/>
                <a:gridCol w="6553200"/>
                <a:gridCol w="381000"/>
              </a:tblGrid>
              <a:tr h="310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332D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65"/>
                        </a:lnSpc>
                        <a:spcBef>
                          <a:spcPts val="280"/>
                        </a:spcBef>
                      </a:pPr>
                      <a:r>
                        <a:rPr sz="1950" spc="6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Phase</a:t>
                      </a:r>
                      <a:endParaRPr sz="19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332D54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5"/>
                        </a:lnSpc>
                        <a:spcBef>
                          <a:spcPts val="280"/>
                        </a:spcBef>
                      </a:pPr>
                      <a:r>
                        <a:rPr sz="1950" spc="9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Notes</a:t>
                      </a:r>
                      <a:endParaRPr sz="19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332D54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5"/>
                        </a:lnSpc>
                        <a:spcBef>
                          <a:spcPts val="280"/>
                        </a:spcBef>
                      </a:pPr>
                      <a:r>
                        <a:rPr sz="1950" spc="9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Description</a:t>
                      </a:r>
                      <a:endParaRPr sz="19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332D54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332D54"/>
                      </a:solidFill>
                      <a:prstDash val="solid"/>
                    </a:lnB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332D54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332D54"/>
                      </a:solidFill>
                      <a:prstDash val="solid"/>
                    </a:lnT>
                    <a:lnB w="28575">
                      <a:solidFill>
                        <a:srgbClr val="332D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332D54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332D54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332D54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332D54"/>
                      </a:solidFill>
                      <a:prstDash val="solid"/>
                    </a:lnR>
                    <a:lnT w="28575">
                      <a:solidFill>
                        <a:srgbClr val="332D54"/>
                      </a:solidFill>
                      <a:prstDash val="solid"/>
                    </a:lnT>
                    <a:lnB w="28575">
                      <a:solidFill>
                        <a:srgbClr val="332D54"/>
                      </a:solidFill>
                      <a:prstDash val="solid"/>
                    </a:lnB>
                  </a:tcPr>
                </a:tc>
              </a:tr>
              <a:tr h="708092">
                <a:tc vMerge="1">
                  <a:tcPr marL="0" marR="0" marT="0" marB="0">
                    <a:lnL w="28575">
                      <a:solidFill>
                        <a:srgbClr val="332D54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332D54"/>
                      </a:solidFill>
                      <a:prstDash val="solid"/>
                    </a:lnT>
                    <a:lnB w="28575">
                      <a:solidFill>
                        <a:srgbClr val="332D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spc="-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Initial</a:t>
                      </a:r>
                      <a:r>
                        <a:rPr sz="2000" spc="-1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Mark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56324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spc="-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p</a:t>
                      </a:r>
                      <a:r>
                        <a:rPr sz="20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h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  </a:t>
                      </a:r>
                      <a:r>
                        <a:rPr sz="20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world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74485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Mark</a:t>
                      </a:r>
                      <a:r>
                        <a:rPr sz="2000" spc="-10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objects</a:t>
                      </a:r>
                      <a:r>
                        <a:rPr sz="2000" spc="-10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in</a:t>
                      </a:r>
                      <a:r>
                        <a:rPr sz="20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old</a:t>
                      </a:r>
                      <a:r>
                        <a:rPr sz="2000" spc="-10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generation</a:t>
                      </a:r>
                      <a:r>
                        <a:rPr sz="20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reachable </a:t>
                      </a:r>
                      <a:r>
                        <a:rPr sz="2000" spc="-69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from</a:t>
                      </a:r>
                      <a:r>
                        <a:rPr sz="20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root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references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 vMerge="1"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332D54"/>
                      </a:solidFill>
                      <a:prstDash val="solid"/>
                    </a:lnR>
                    <a:lnT w="28575">
                      <a:solidFill>
                        <a:srgbClr val="332D54"/>
                      </a:solidFill>
                      <a:prstDash val="solid"/>
                    </a:lnT>
                    <a:lnB w="28575">
                      <a:solidFill>
                        <a:srgbClr val="332D54"/>
                      </a:solidFill>
                      <a:prstDash val="solid"/>
                    </a:lnB>
                  </a:tcPr>
                </a:tc>
              </a:tr>
              <a:tr h="267268">
                <a:tc vMerge="1">
                  <a:tcPr marL="0" marR="0" marT="0" marB="0">
                    <a:lnL w="28575">
                      <a:solidFill>
                        <a:srgbClr val="332D54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332D54"/>
                      </a:solidFill>
                      <a:prstDash val="solid"/>
                    </a:lnT>
                    <a:lnB w="28575">
                      <a:solidFill>
                        <a:srgbClr val="332D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755"/>
                        </a:lnSpc>
                        <a:spcBef>
                          <a:spcPts val="245"/>
                        </a:spcBef>
                      </a:pPr>
                      <a:r>
                        <a:rPr sz="20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Concurrent</a:t>
                      </a:r>
                      <a:r>
                        <a:rPr sz="2000" spc="-1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Mark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332D54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755"/>
                        </a:lnSpc>
                        <a:spcBef>
                          <a:spcPts val="245"/>
                        </a:spcBef>
                      </a:pPr>
                      <a:r>
                        <a:rPr sz="20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Concurrent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332D54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755"/>
                        </a:lnSpc>
                        <a:spcBef>
                          <a:spcPts val="245"/>
                        </a:spcBef>
                      </a:pPr>
                      <a:r>
                        <a:rPr sz="2000" spc="-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Traverse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object</a:t>
                      </a:r>
                      <a:r>
                        <a:rPr sz="2000" spc="-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graph</a:t>
                      </a:r>
                      <a:r>
                        <a:rPr sz="20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looking</a:t>
                      </a:r>
                      <a:r>
                        <a:rPr sz="2000" spc="-10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for</a:t>
                      </a:r>
                      <a:r>
                        <a:rPr sz="2000" spc="-10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live</a:t>
                      </a:r>
                      <a:r>
                        <a:rPr sz="2000" spc="-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objects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332D54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 vMerge="1"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332D54"/>
                      </a:solidFill>
                      <a:prstDash val="solid"/>
                    </a:lnR>
                    <a:lnT w="28575">
                      <a:solidFill>
                        <a:srgbClr val="332D54"/>
                      </a:solidFill>
                      <a:prstDash val="solid"/>
                    </a:lnT>
                    <a:lnB w="28575">
                      <a:solidFill>
                        <a:srgbClr val="332D54"/>
                      </a:solidFill>
                      <a:prstDash val="solid"/>
                    </a:lnB>
                  </a:tcPr>
                </a:tc>
              </a:tr>
              <a:tr h="75553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332D5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332D54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332D54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94107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000" spc="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Any</a:t>
                      </a:r>
                      <a:r>
                        <a:rPr sz="20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allocations</a:t>
                      </a:r>
                      <a:r>
                        <a:rPr sz="2000" spc="-10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made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during</a:t>
                      </a:r>
                      <a:r>
                        <a:rPr sz="20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this</a:t>
                      </a:r>
                      <a:r>
                        <a:rPr sz="2000" spc="-10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phase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are </a:t>
                      </a:r>
                      <a:r>
                        <a:rPr sz="2000" spc="-69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automatically</a:t>
                      </a:r>
                      <a:r>
                        <a:rPr sz="20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marked</a:t>
                      </a:r>
                      <a:r>
                        <a:rPr sz="20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as</a:t>
                      </a:r>
                      <a:r>
                        <a:rPr sz="20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live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332D54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332D54"/>
                      </a:solidFill>
                      <a:prstDash val="solid"/>
                    </a:lnT>
                  </a:tcPr>
                </a:tc>
              </a:tr>
              <a:tr h="708092">
                <a:tc vMerge="1">
                  <a:tcPr marL="0" marR="0" marT="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332D5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spc="-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Remark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56324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spc="-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p</a:t>
                      </a:r>
                      <a:r>
                        <a:rPr sz="20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h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  </a:t>
                      </a:r>
                      <a:r>
                        <a:rPr sz="20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world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52260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Finds</a:t>
                      </a:r>
                      <a:r>
                        <a:rPr sz="2000" spc="-10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objects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created</a:t>
                      </a:r>
                      <a:r>
                        <a:rPr sz="20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after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previous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phase </a:t>
                      </a:r>
                      <a:r>
                        <a:rPr sz="2000" spc="-69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stopped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 vMerge="1"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332D54"/>
                      </a:solidFill>
                      <a:prstDash val="solid"/>
                    </a:lnT>
                  </a:tcPr>
                </a:tc>
              </a:tr>
              <a:tr h="708092">
                <a:tc vMerge="1">
                  <a:tcPr marL="0" marR="0" marT="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332D5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 marR="9848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u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2000" spc="-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  </a:t>
                      </a:r>
                      <a:r>
                        <a:rPr sz="20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Sweep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Concurrent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Collects</a:t>
                      </a:r>
                      <a:r>
                        <a:rPr sz="2000" spc="-1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objects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 vMerge="1"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332D54"/>
                      </a:solidFill>
                      <a:prstDash val="solid"/>
                    </a:lnT>
                  </a:tcPr>
                </a:tc>
              </a:tr>
              <a:tr h="396240">
                <a:tc vMerge="1">
                  <a:tcPr marL="0" marR="0" marT="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332D5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Resetting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Concurrent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Get</a:t>
                      </a:r>
                      <a:r>
                        <a:rPr sz="20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ready</a:t>
                      </a:r>
                      <a:r>
                        <a:rPr sz="20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for</a:t>
                      </a:r>
                      <a:r>
                        <a:rPr sz="20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2000" spc="-10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next</a:t>
                      </a:r>
                      <a:r>
                        <a:rPr sz="20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run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 vMerge="1"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332D54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0378" y="517651"/>
            <a:ext cx="3283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404040"/>
                </a:solidFill>
              </a:rPr>
              <a:t>CMS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spc="85" dirty="0">
                <a:solidFill>
                  <a:srgbClr val="404040"/>
                </a:solidFill>
              </a:rPr>
              <a:t>GC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50" dirty="0">
                <a:solidFill>
                  <a:srgbClr val="404040"/>
                </a:solidFill>
              </a:rPr>
              <a:t>Steps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3275059" y="2047491"/>
            <a:ext cx="2072005" cy="482600"/>
            <a:chOff x="3275059" y="2047491"/>
            <a:chExt cx="2072005" cy="482600"/>
          </a:xfrm>
        </p:grpSpPr>
        <p:sp>
          <p:nvSpPr>
            <p:cNvPr id="4" name="object 4"/>
            <p:cNvSpPr/>
            <p:nvPr/>
          </p:nvSpPr>
          <p:spPr>
            <a:xfrm>
              <a:off x="3287759" y="2060191"/>
              <a:ext cx="2046605" cy="457200"/>
            </a:xfrm>
            <a:custGeom>
              <a:avLst/>
              <a:gdLst/>
              <a:ahLst/>
              <a:cxnLst/>
              <a:rect l="l" t="t" r="r" b="b"/>
              <a:pathLst>
                <a:path w="2046604" h="457200">
                  <a:moveTo>
                    <a:pt x="204624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046240" y="457200"/>
                  </a:lnTo>
                  <a:lnTo>
                    <a:pt x="204624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87759" y="2060191"/>
              <a:ext cx="2046605" cy="457200"/>
            </a:xfrm>
            <a:custGeom>
              <a:avLst/>
              <a:gdLst/>
              <a:ahLst/>
              <a:cxnLst/>
              <a:rect l="l" t="t" r="r" b="b"/>
              <a:pathLst>
                <a:path w="2046604" h="457200">
                  <a:moveTo>
                    <a:pt x="0" y="0"/>
                  </a:moveTo>
                  <a:lnTo>
                    <a:pt x="2046240" y="0"/>
                  </a:lnTo>
                  <a:lnTo>
                    <a:pt x="204624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7543800" y="2060191"/>
            <a:ext cx="1383030" cy="457200"/>
          </a:xfrm>
          <a:custGeom>
            <a:avLst/>
            <a:gdLst/>
            <a:ahLst/>
            <a:cxnLst/>
            <a:rect l="l" t="t" r="r" b="b"/>
            <a:pathLst>
              <a:path w="1383029" h="457200">
                <a:moveTo>
                  <a:pt x="0" y="0"/>
                </a:moveTo>
                <a:lnTo>
                  <a:pt x="1382760" y="0"/>
                </a:lnTo>
                <a:lnTo>
                  <a:pt x="138276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3275059" y="3263900"/>
            <a:ext cx="5664200" cy="2768600"/>
            <a:chOff x="3275059" y="3263900"/>
            <a:chExt cx="5664200" cy="2768600"/>
          </a:xfrm>
        </p:grpSpPr>
        <p:sp>
          <p:nvSpPr>
            <p:cNvPr id="8" name="object 8"/>
            <p:cNvSpPr/>
            <p:nvPr/>
          </p:nvSpPr>
          <p:spPr>
            <a:xfrm>
              <a:off x="3287759" y="3276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287759" y="3276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287759" y="3276600"/>
              <a:ext cx="5638800" cy="2743200"/>
            </a:xfrm>
            <a:custGeom>
              <a:avLst/>
              <a:gdLst/>
              <a:ahLst/>
              <a:cxnLst/>
              <a:rect l="l" t="t" r="r" b="b"/>
              <a:pathLst>
                <a:path w="5638800" h="2743200">
                  <a:moveTo>
                    <a:pt x="0" y="0"/>
                  </a:moveTo>
                  <a:lnTo>
                    <a:pt x="5638800" y="0"/>
                  </a:lnTo>
                  <a:lnTo>
                    <a:pt x="5638800" y="2743200"/>
                  </a:lnTo>
                  <a:lnTo>
                    <a:pt x="0" y="27432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313930" y="388340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313930" y="388340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029200" y="388340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029200" y="388340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268325" y="479780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268325" y="479780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963525" y="479780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963525" y="479780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638800" y="5410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638800" y="5410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638800" y="5029200"/>
              <a:ext cx="838200" cy="381000"/>
            </a:xfrm>
            <a:custGeom>
              <a:avLst/>
              <a:gdLst/>
              <a:ahLst/>
              <a:cxnLst/>
              <a:rect l="l" t="t" r="r" b="b"/>
              <a:pathLst>
                <a:path w="838200" h="381000">
                  <a:moveTo>
                    <a:pt x="838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838200" y="3810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638800" y="5029200"/>
              <a:ext cx="838200" cy="381000"/>
            </a:xfrm>
            <a:custGeom>
              <a:avLst/>
              <a:gdLst/>
              <a:ahLst/>
              <a:cxnLst/>
              <a:rect l="l" t="t" r="r" b="b"/>
              <a:pathLst>
                <a:path w="838200" h="381000">
                  <a:moveTo>
                    <a:pt x="0" y="0"/>
                  </a:moveTo>
                  <a:lnTo>
                    <a:pt x="838200" y="0"/>
                  </a:lnTo>
                  <a:lnTo>
                    <a:pt x="8382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270137" y="510400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270137" y="510400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965337" y="510400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965337" y="510400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543800" y="373100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543800" y="373100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239000" y="373100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239000" y="373100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545612" y="403720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545612" y="403720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240812" y="403720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240812" y="403720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914763" y="434795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914763" y="434795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609963" y="434795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609963" y="434795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916575" y="465415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916575" y="465415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7611775" y="465415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611775" y="465415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914763" y="495895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914763" y="495895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609963" y="495895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609963" y="495895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7916575" y="526514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916575" y="526514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7611775" y="526514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7611775" y="526514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1" name="object 51"/>
          <p:cNvGrpSpPr/>
          <p:nvPr/>
        </p:nvGrpSpPr>
        <p:grpSpPr>
          <a:xfrm>
            <a:off x="5626100" y="2047491"/>
            <a:ext cx="1473200" cy="482600"/>
            <a:chOff x="5626100" y="2047491"/>
            <a:chExt cx="1473200" cy="482600"/>
          </a:xfrm>
        </p:grpSpPr>
        <p:sp>
          <p:nvSpPr>
            <p:cNvPr id="52" name="object 52"/>
            <p:cNvSpPr/>
            <p:nvPr/>
          </p:nvSpPr>
          <p:spPr>
            <a:xfrm>
              <a:off x="5638800" y="2060191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609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09600" y="4572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5638800" y="2060191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0" y="0"/>
                  </a:moveTo>
                  <a:lnTo>
                    <a:pt x="609600" y="0"/>
                  </a:lnTo>
                  <a:lnTo>
                    <a:pt x="6096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5638800" y="2060191"/>
              <a:ext cx="1447800" cy="457200"/>
            </a:xfrm>
            <a:custGeom>
              <a:avLst/>
              <a:gdLst/>
              <a:ahLst/>
              <a:cxnLst/>
              <a:rect l="l" t="t" r="r" b="b"/>
              <a:pathLst>
                <a:path w="1447800" h="457200">
                  <a:moveTo>
                    <a:pt x="0" y="0"/>
                  </a:moveTo>
                  <a:lnTo>
                    <a:pt x="1447800" y="0"/>
                  </a:lnTo>
                  <a:lnTo>
                    <a:pt x="14478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Slide Number Placeholder 5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0378" y="517651"/>
            <a:ext cx="3283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404040"/>
                </a:solidFill>
              </a:rPr>
              <a:t>CMS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spc="85" dirty="0">
                <a:solidFill>
                  <a:srgbClr val="404040"/>
                </a:solidFill>
              </a:rPr>
              <a:t>GC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50" dirty="0">
                <a:solidFill>
                  <a:srgbClr val="404040"/>
                </a:solidFill>
              </a:rPr>
              <a:t>Steps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287759" y="2060191"/>
            <a:ext cx="2046605" cy="457200"/>
          </a:xfrm>
          <a:custGeom>
            <a:avLst/>
            <a:gdLst/>
            <a:ahLst/>
            <a:cxnLst/>
            <a:rect l="l" t="t" r="r" b="b"/>
            <a:pathLst>
              <a:path w="2046604" h="457200">
                <a:moveTo>
                  <a:pt x="0" y="0"/>
                </a:moveTo>
                <a:lnTo>
                  <a:pt x="2046240" y="0"/>
                </a:lnTo>
                <a:lnTo>
                  <a:pt x="204624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3275059" y="3263900"/>
            <a:ext cx="5664200" cy="2768600"/>
            <a:chOff x="3275059" y="3263900"/>
            <a:chExt cx="5664200" cy="2768600"/>
          </a:xfrm>
        </p:grpSpPr>
        <p:sp>
          <p:nvSpPr>
            <p:cNvPr id="5" name="object 5"/>
            <p:cNvSpPr/>
            <p:nvPr/>
          </p:nvSpPr>
          <p:spPr>
            <a:xfrm>
              <a:off x="3287759" y="3276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287759" y="3276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87759" y="3276600"/>
              <a:ext cx="5638800" cy="2743200"/>
            </a:xfrm>
            <a:custGeom>
              <a:avLst/>
              <a:gdLst/>
              <a:ahLst/>
              <a:cxnLst/>
              <a:rect l="l" t="t" r="r" b="b"/>
              <a:pathLst>
                <a:path w="5638800" h="2743200">
                  <a:moveTo>
                    <a:pt x="0" y="0"/>
                  </a:moveTo>
                  <a:lnTo>
                    <a:pt x="5638800" y="0"/>
                  </a:lnTo>
                  <a:lnTo>
                    <a:pt x="5638800" y="2743200"/>
                  </a:lnTo>
                  <a:lnTo>
                    <a:pt x="0" y="27432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313930" y="388340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313930" y="388340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029200" y="388340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029200" y="388340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268325" y="479780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268325" y="479780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963525" y="479780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963525" y="479780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638800" y="5410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638800" y="5410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638800" y="5029200"/>
              <a:ext cx="838200" cy="381000"/>
            </a:xfrm>
            <a:custGeom>
              <a:avLst/>
              <a:gdLst/>
              <a:ahLst/>
              <a:cxnLst/>
              <a:rect l="l" t="t" r="r" b="b"/>
              <a:pathLst>
                <a:path w="838200" h="381000">
                  <a:moveTo>
                    <a:pt x="838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838200" y="3810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638800" y="5029200"/>
              <a:ext cx="838200" cy="381000"/>
            </a:xfrm>
            <a:custGeom>
              <a:avLst/>
              <a:gdLst/>
              <a:ahLst/>
              <a:cxnLst/>
              <a:rect l="l" t="t" r="r" b="b"/>
              <a:pathLst>
                <a:path w="838200" h="381000">
                  <a:moveTo>
                    <a:pt x="0" y="0"/>
                  </a:moveTo>
                  <a:lnTo>
                    <a:pt x="838200" y="0"/>
                  </a:lnTo>
                  <a:lnTo>
                    <a:pt x="8382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270137" y="510400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270137" y="510400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965337" y="510400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965337" y="510400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543800" y="373100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543800" y="373100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239000" y="373100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239000" y="373100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545612" y="403720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545612" y="403720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240812" y="403720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240812" y="403720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914763" y="434795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914763" y="434795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609963" y="434795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609963" y="434795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916575" y="465415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916575" y="465415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611775" y="465415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611775" y="465415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914763" y="495895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7914763" y="495895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609963" y="495895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609963" y="495895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916575" y="526514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916575" y="526514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611775" y="526514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7611775" y="526514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044649" y="419555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5044649" y="419555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5943600" y="541754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5943600" y="541754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2" name="object 52"/>
          <p:cNvGrpSpPr/>
          <p:nvPr/>
        </p:nvGrpSpPr>
        <p:grpSpPr>
          <a:xfrm>
            <a:off x="7531100" y="2044700"/>
            <a:ext cx="1408430" cy="485775"/>
            <a:chOff x="7531100" y="2044700"/>
            <a:chExt cx="1408430" cy="485775"/>
          </a:xfrm>
        </p:grpSpPr>
        <p:sp>
          <p:nvSpPr>
            <p:cNvPr id="53" name="object 53"/>
            <p:cNvSpPr/>
            <p:nvPr/>
          </p:nvSpPr>
          <p:spPr>
            <a:xfrm>
              <a:off x="7543800" y="2057400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609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09600" y="4572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7543800" y="2057400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0" y="0"/>
                  </a:moveTo>
                  <a:lnTo>
                    <a:pt x="609600" y="0"/>
                  </a:lnTo>
                  <a:lnTo>
                    <a:pt x="6096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7543800" y="2060191"/>
              <a:ext cx="1383030" cy="457200"/>
            </a:xfrm>
            <a:custGeom>
              <a:avLst/>
              <a:gdLst/>
              <a:ahLst/>
              <a:cxnLst/>
              <a:rect l="l" t="t" r="r" b="b"/>
              <a:pathLst>
                <a:path w="1383029" h="457200">
                  <a:moveTo>
                    <a:pt x="0" y="0"/>
                  </a:moveTo>
                  <a:lnTo>
                    <a:pt x="1382760" y="0"/>
                  </a:lnTo>
                  <a:lnTo>
                    <a:pt x="138276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/>
          <p:nvPr/>
        </p:nvSpPr>
        <p:spPr>
          <a:xfrm>
            <a:off x="5638800" y="2060191"/>
            <a:ext cx="1447800" cy="457200"/>
          </a:xfrm>
          <a:custGeom>
            <a:avLst/>
            <a:gdLst/>
            <a:ahLst/>
            <a:cxnLst/>
            <a:rect l="l" t="t" r="r" b="b"/>
            <a:pathLst>
              <a:path w="1447800" h="457200">
                <a:moveTo>
                  <a:pt x="0" y="0"/>
                </a:moveTo>
                <a:lnTo>
                  <a:pt x="1447800" y="0"/>
                </a:lnTo>
                <a:lnTo>
                  <a:pt x="14478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Slide Number Placeholder 5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0378" y="517651"/>
            <a:ext cx="3283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404040"/>
                </a:solidFill>
              </a:rPr>
              <a:t>CMS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spc="85" dirty="0">
                <a:solidFill>
                  <a:srgbClr val="404040"/>
                </a:solidFill>
              </a:rPr>
              <a:t>GC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50" dirty="0">
                <a:solidFill>
                  <a:srgbClr val="404040"/>
                </a:solidFill>
              </a:rPr>
              <a:t>Steps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287759" y="2060191"/>
            <a:ext cx="2046605" cy="457200"/>
          </a:xfrm>
          <a:custGeom>
            <a:avLst/>
            <a:gdLst/>
            <a:ahLst/>
            <a:cxnLst/>
            <a:rect l="l" t="t" r="r" b="b"/>
            <a:pathLst>
              <a:path w="2046604" h="457200">
                <a:moveTo>
                  <a:pt x="0" y="0"/>
                </a:moveTo>
                <a:lnTo>
                  <a:pt x="2046240" y="0"/>
                </a:lnTo>
                <a:lnTo>
                  <a:pt x="204624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3275059" y="3263900"/>
            <a:ext cx="5664200" cy="2768600"/>
            <a:chOff x="3275059" y="3263900"/>
            <a:chExt cx="5664200" cy="2768600"/>
          </a:xfrm>
        </p:grpSpPr>
        <p:sp>
          <p:nvSpPr>
            <p:cNvPr id="5" name="object 5"/>
            <p:cNvSpPr/>
            <p:nvPr/>
          </p:nvSpPr>
          <p:spPr>
            <a:xfrm>
              <a:off x="3287759" y="3276600"/>
              <a:ext cx="5638800" cy="2743200"/>
            </a:xfrm>
            <a:custGeom>
              <a:avLst/>
              <a:gdLst/>
              <a:ahLst/>
              <a:cxnLst/>
              <a:rect l="l" t="t" r="r" b="b"/>
              <a:pathLst>
                <a:path w="5638800" h="2743200">
                  <a:moveTo>
                    <a:pt x="0" y="0"/>
                  </a:moveTo>
                  <a:lnTo>
                    <a:pt x="5638800" y="0"/>
                  </a:lnTo>
                  <a:lnTo>
                    <a:pt x="5638800" y="2743200"/>
                  </a:lnTo>
                  <a:lnTo>
                    <a:pt x="0" y="27432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313930" y="388340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313930" y="388340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029200" y="388340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029200" y="388340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963525" y="479780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963525" y="479780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638800" y="5410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638800" y="5410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270137" y="510400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270137" y="510400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543800" y="373100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543800" y="373100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239000" y="373100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239000" y="373100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545612" y="403720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545612" y="403720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240812" y="403720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240812" y="403720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914763" y="434795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914763" y="434795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609963" y="434795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609963" y="434795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916575" y="465415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916575" y="465415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611775" y="465415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611775" y="465415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609963" y="495895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609963" y="495895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916575" y="526514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916575" y="526514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044649" y="419555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044649" y="419555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943600" y="541754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943600" y="541754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0" name="object 40"/>
          <p:cNvGrpSpPr/>
          <p:nvPr/>
        </p:nvGrpSpPr>
        <p:grpSpPr>
          <a:xfrm>
            <a:off x="7531100" y="2044700"/>
            <a:ext cx="1408430" cy="485775"/>
            <a:chOff x="7531100" y="2044700"/>
            <a:chExt cx="1408430" cy="485775"/>
          </a:xfrm>
        </p:grpSpPr>
        <p:sp>
          <p:nvSpPr>
            <p:cNvPr id="41" name="object 41"/>
            <p:cNvSpPr/>
            <p:nvPr/>
          </p:nvSpPr>
          <p:spPr>
            <a:xfrm>
              <a:off x="7543800" y="2057400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609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09600" y="4572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543800" y="2057400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0" y="0"/>
                  </a:moveTo>
                  <a:lnTo>
                    <a:pt x="609600" y="0"/>
                  </a:lnTo>
                  <a:lnTo>
                    <a:pt x="6096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543800" y="2060191"/>
              <a:ext cx="1383030" cy="457200"/>
            </a:xfrm>
            <a:custGeom>
              <a:avLst/>
              <a:gdLst/>
              <a:ahLst/>
              <a:cxnLst/>
              <a:rect l="l" t="t" r="r" b="b"/>
              <a:pathLst>
                <a:path w="1383029" h="457200">
                  <a:moveTo>
                    <a:pt x="0" y="0"/>
                  </a:moveTo>
                  <a:lnTo>
                    <a:pt x="1382760" y="0"/>
                  </a:lnTo>
                  <a:lnTo>
                    <a:pt x="138276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/>
          <p:nvPr/>
        </p:nvSpPr>
        <p:spPr>
          <a:xfrm>
            <a:off x="5638800" y="2060191"/>
            <a:ext cx="1447800" cy="457200"/>
          </a:xfrm>
          <a:custGeom>
            <a:avLst/>
            <a:gdLst/>
            <a:ahLst/>
            <a:cxnLst/>
            <a:rect l="l" t="t" r="r" b="b"/>
            <a:pathLst>
              <a:path w="1447800" h="457200">
                <a:moveTo>
                  <a:pt x="0" y="0"/>
                </a:moveTo>
                <a:lnTo>
                  <a:pt x="1447800" y="0"/>
                </a:lnTo>
                <a:lnTo>
                  <a:pt x="14478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1813" y="2178811"/>
            <a:ext cx="2153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New</a:t>
            </a:r>
            <a:r>
              <a:rPr spc="-145" dirty="0"/>
              <a:t> </a:t>
            </a:r>
            <a:r>
              <a:rPr spc="-5" dirty="0"/>
              <a:t>in</a:t>
            </a:r>
            <a:r>
              <a:rPr spc="-145" dirty="0"/>
              <a:t> </a:t>
            </a:r>
            <a:r>
              <a:rPr spc="15" dirty="0"/>
              <a:t>Java</a:t>
            </a:r>
            <a:r>
              <a:rPr spc="-140" dirty="0"/>
              <a:t> </a:t>
            </a:r>
            <a:r>
              <a:rPr spc="45" dirty="0"/>
              <a:t>6</a:t>
            </a:r>
            <a:endParaRPr spc="45" dirty="0"/>
          </a:p>
        </p:txBody>
      </p:sp>
      <p:sp>
        <p:nvSpPr>
          <p:cNvPr id="4" name="object 4"/>
          <p:cNvSpPr txBox="1"/>
          <p:nvPr/>
        </p:nvSpPr>
        <p:spPr>
          <a:xfrm>
            <a:off x="5081813" y="2620771"/>
            <a:ext cx="5682615" cy="201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1655" indent="-289560">
              <a:lnSpc>
                <a:spcPct val="100000"/>
              </a:lnSpc>
              <a:spcBef>
                <a:spcPts val="1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Officially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2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ll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Planned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replacement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CMS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'server'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collector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11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8631" y="3123691"/>
            <a:ext cx="2705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G1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ll</a:t>
            </a:r>
            <a:r>
              <a:rPr sz="36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1813" y="2108708"/>
            <a:ext cx="4495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Meant</a:t>
            </a:r>
            <a:r>
              <a:rPr spc="-145" dirty="0"/>
              <a:t> </a:t>
            </a:r>
            <a:r>
              <a:rPr spc="35" dirty="0"/>
              <a:t>for</a:t>
            </a:r>
            <a:r>
              <a:rPr spc="-145" dirty="0"/>
              <a:t> </a:t>
            </a:r>
            <a:r>
              <a:rPr spc="-30" dirty="0"/>
              <a:t>server</a:t>
            </a:r>
            <a:r>
              <a:rPr spc="-145" dirty="0"/>
              <a:t> </a:t>
            </a:r>
            <a:r>
              <a:rPr spc="35" dirty="0"/>
              <a:t>applications</a:t>
            </a:r>
            <a:endParaRPr spc="35" dirty="0"/>
          </a:p>
        </p:txBody>
      </p:sp>
      <p:sp>
        <p:nvSpPr>
          <p:cNvPr id="4" name="object 4"/>
          <p:cNvSpPr txBox="1"/>
          <p:nvPr/>
        </p:nvSpPr>
        <p:spPr>
          <a:xfrm>
            <a:off x="5081813" y="2553715"/>
            <a:ext cx="6386830" cy="21564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41020" marR="247650" indent="-288925">
              <a:lnSpc>
                <a:spcPct val="101000"/>
              </a:lnSpc>
              <a:spcBef>
                <a:spcPts val="7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Running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multiprocessor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machines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large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memories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Breaks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heap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into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regions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Still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concept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Eden,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Survivor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Tenured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spaces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8631" y="3123691"/>
            <a:ext cx="2705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G1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ll</a:t>
            </a:r>
            <a:r>
              <a:rPr sz="36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9582" y="517651"/>
            <a:ext cx="6365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30" dirty="0">
                <a:solidFill>
                  <a:srgbClr val="404040"/>
                </a:solidFill>
              </a:rPr>
              <a:t>G1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110" dirty="0">
                <a:solidFill>
                  <a:srgbClr val="404040"/>
                </a:solidFill>
              </a:rPr>
              <a:t>C</a:t>
            </a:r>
            <a:r>
              <a:rPr sz="3600" spc="110" dirty="0">
                <a:solidFill>
                  <a:srgbClr val="404040"/>
                </a:solidFill>
              </a:rPr>
              <a:t>o</a:t>
            </a:r>
            <a:r>
              <a:rPr sz="3600" spc="-55" dirty="0">
                <a:solidFill>
                  <a:srgbClr val="404040"/>
                </a:solidFill>
              </a:rPr>
              <a:t>ll</a:t>
            </a:r>
            <a:r>
              <a:rPr sz="3600" spc="-125" dirty="0">
                <a:solidFill>
                  <a:srgbClr val="404040"/>
                </a:solidFill>
              </a:rPr>
              <a:t>e</a:t>
            </a:r>
            <a:r>
              <a:rPr sz="3600" spc="175" dirty="0">
                <a:solidFill>
                  <a:srgbClr val="404040"/>
                </a:solidFill>
              </a:rPr>
              <a:t>c</a:t>
            </a:r>
            <a:r>
              <a:rPr sz="3600" spc="-40" dirty="0">
                <a:solidFill>
                  <a:srgbClr val="404040"/>
                </a:solidFill>
              </a:rPr>
              <a:t>t</a:t>
            </a:r>
            <a:r>
              <a:rPr sz="3600" spc="110" dirty="0">
                <a:solidFill>
                  <a:srgbClr val="404040"/>
                </a:solidFill>
              </a:rPr>
              <a:t>o</a:t>
            </a:r>
            <a:r>
              <a:rPr sz="3600" spc="-100" dirty="0">
                <a:solidFill>
                  <a:srgbClr val="404040"/>
                </a:solidFill>
              </a:rPr>
              <a:t>r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85" dirty="0">
                <a:solidFill>
                  <a:srgbClr val="404040"/>
                </a:solidFill>
              </a:rPr>
              <a:t>M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25" dirty="0">
                <a:solidFill>
                  <a:srgbClr val="404040"/>
                </a:solidFill>
              </a:rPr>
              <a:t>m</a:t>
            </a:r>
            <a:r>
              <a:rPr sz="3600" spc="10" dirty="0">
                <a:solidFill>
                  <a:srgbClr val="404040"/>
                </a:solidFill>
              </a:rPr>
              <a:t>o</a:t>
            </a:r>
            <a:r>
              <a:rPr sz="3600" spc="-105" dirty="0">
                <a:solidFill>
                  <a:srgbClr val="404040"/>
                </a:solidFill>
              </a:rPr>
              <a:t>r</a:t>
            </a:r>
            <a:r>
              <a:rPr sz="3600" spc="-15" dirty="0">
                <a:solidFill>
                  <a:srgbClr val="404040"/>
                </a:solidFill>
              </a:rPr>
              <a:t>y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215" dirty="0">
                <a:solidFill>
                  <a:srgbClr val="404040"/>
                </a:solidFill>
              </a:rPr>
              <a:t>L</a:t>
            </a:r>
            <a:r>
              <a:rPr sz="3600" spc="-180" dirty="0">
                <a:solidFill>
                  <a:srgbClr val="404040"/>
                </a:solidFill>
              </a:rPr>
              <a:t>a</a:t>
            </a:r>
            <a:r>
              <a:rPr sz="3600" spc="-130" dirty="0">
                <a:solidFill>
                  <a:srgbClr val="404040"/>
                </a:solidFill>
              </a:rPr>
              <a:t>y</a:t>
            </a:r>
            <a:r>
              <a:rPr sz="3600" spc="110" dirty="0">
                <a:solidFill>
                  <a:srgbClr val="404040"/>
                </a:solidFill>
              </a:rPr>
              <a:t>o</a:t>
            </a:r>
            <a:r>
              <a:rPr sz="3600" spc="-70" dirty="0">
                <a:solidFill>
                  <a:srgbClr val="404040"/>
                </a:solidFill>
              </a:rPr>
              <a:t>u</a:t>
            </a:r>
            <a:r>
              <a:rPr sz="3600" spc="20" dirty="0">
                <a:solidFill>
                  <a:srgbClr val="404040"/>
                </a:solidFill>
              </a:rPr>
              <a:t>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21100" y="1745485"/>
          <a:ext cx="4229100" cy="4135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/>
                <a:gridCol w="990600"/>
                <a:gridCol w="152400"/>
                <a:gridCol w="838200"/>
                <a:gridCol w="990600"/>
                <a:gridCol w="990600"/>
              </a:tblGrid>
              <a:tr h="146814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303030"/>
                      </a:solidFill>
                      <a:prstDash val="solid"/>
                    </a:lnL>
                    <a:lnR w="28575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303030"/>
                      </a:solidFill>
                      <a:prstDash val="solid"/>
                    </a:lnL>
                    <a:lnB w="28575">
                      <a:solidFill>
                        <a:srgbClr val="40404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9906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30303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B w="28575">
                      <a:solidFill>
                        <a:srgbClr val="3030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9BC8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30303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  <a:tr h="152400">
                <a:tc vMerge="1">
                  <a:tcPr marL="0" marR="0" marT="0" marB="0">
                    <a:lnL w="28575">
                      <a:solidFill>
                        <a:srgbClr val="30303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B w="28575">
                      <a:solidFill>
                        <a:srgbClr val="3030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30303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solidFill>
                      <a:srgbClr val="2A9FBC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</a:tcPr>
                </a:tc>
                <a:tc rowSpan="2" hMerge="1">
                  <a:tcPr marL="0" marR="0" marT="0" marB="0"/>
                </a:tc>
              </a:tr>
              <a:tr h="83819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  <a:tc vMerge="1" gridSpan="2">
                  <a:tcPr marL="0" marR="0" marT="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</a:tcPr>
                </a:tc>
                <a:tc vMerge="1" hMerge="1">
                  <a:tcPr marL="0" marR="0" marT="0" marB="0"/>
                </a:tc>
              </a:tr>
              <a:tr h="990599">
                <a:tc vMerge="1">
                  <a:tcPr marL="0" marR="0" marT="0" marB="0">
                    <a:lnR w="28575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  <a:tr h="990600">
                <a:tc vMerge="1">
                  <a:tcPr marL="0" marR="0" marT="0" marB="0">
                    <a:lnR w="28575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9BC8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8064500" y="1892300"/>
            <a:ext cx="1016000" cy="1016000"/>
            <a:chOff x="8064500" y="1892300"/>
            <a:chExt cx="1016000" cy="1016000"/>
          </a:xfrm>
        </p:grpSpPr>
        <p:sp>
          <p:nvSpPr>
            <p:cNvPr id="5" name="object 5"/>
            <p:cNvSpPr/>
            <p:nvPr/>
          </p:nvSpPr>
          <p:spPr>
            <a:xfrm>
              <a:off x="8077200" y="19050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9906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990600" y="9906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077200" y="19050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8064500" y="2959100"/>
            <a:ext cx="1016000" cy="1016000"/>
            <a:chOff x="8064500" y="2959100"/>
            <a:chExt cx="1016000" cy="1016000"/>
          </a:xfrm>
        </p:grpSpPr>
        <p:sp>
          <p:nvSpPr>
            <p:cNvPr id="8" name="object 8"/>
            <p:cNvSpPr/>
            <p:nvPr/>
          </p:nvSpPr>
          <p:spPr>
            <a:xfrm>
              <a:off x="8077200" y="29718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9906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990600" y="9906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077200" y="29718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8064500" y="4102100"/>
            <a:ext cx="1016000" cy="1016000"/>
            <a:chOff x="8064500" y="4102100"/>
            <a:chExt cx="1016000" cy="1016000"/>
          </a:xfrm>
        </p:grpSpPr>
        <p:sp>
          <p:nvSpPr>
            <p:cNvPr id="11" name="object 11"/>
            <p:cNvSpPr/>
            <p:nvPr/>
          </p:nvSpPr>
          <p:spPr>
            <a:xfrm>
              <a:off x="8077200" y="41148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9906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990600" y="9906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077200" y="41148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9375140" y="2230628"/>
            <a:ext cx="1171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75140" y="3221228"/>
            <a:ext cx="17170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75140" y="4376420"/>
            <a:ext cx="1342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4083" y="517651"/>
            <a:ext cx="4956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404040"/>
                </a:solidFill>
              </a:rPr>
              <a:t>M</a:t>
            </a:r>
            <a:r>
              <a:rPr sz="3600" spc="15" dirty="0">
                <a:solidFill>
                  <a:srgbClr val="404040"/>
                </a:solidFill>
              </a:rPr>
              <a:t>e</a:t>
            </a:r>
            <a:r>
              <a:rPr sz="3600" spc="25" dirty="0">
                <a:solidFill>
                  <a:srgbClr val="404040"/>
                </a:solidFill>
              </a:rPr>
              <a:t>m</a:t>
            </a:r>
            <a:r>
              <a:rPr sz="3600" spc="10" dirty="0">
                <a:solidFill>
                  <a:srgbClr val="404040"/>
                </a:solidFill>
              </a:rPr>
              <a:t>o</a:t>
            </a:r>
            <a:r>
              <a:rPr sz="3600" spc="-105" dirty="0">
                <a:solidFill>
                  <a:srgbClr val="404040"/>
                </a:solidFill>
              </a:rPr>
              <a:t>r</a:t>
            </a:r>
            <a:r>
              <a:rPr sz="3600" spc="-15" dirty="0">
                <a:solidFill>
                  <a:srgbClr val="404040"/>
                </a:solidFill>
              </a:rPr>
              <a:t>y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390" dirty="0">
                <a:solidFill>
                  <a:srgbClr val="404040"/>
                </a:solidFill>
              </a:rPr>
              <a:t>–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50" dirty="0">
                <a:solidFill>
                  <a:srgbClr val="404040"/>
                </a:solidFill>
              </a:rPr>
              <a:t>T</a:t>
            </a:r>
            <a:r>
              <a:rPr sz="3600" spc="20" dirty="0">
                <a:solidFill>
                  <a:srgbClr val="404040"/>
                </a:solidFill>
              </a:rPr>
              <a:t>h</a:t>
            </a:r>
            <a:r>
              <a:rPr sz="3600" spc="-45" dirty="0">
                <a:solidFill>
                  <a:srgbClr val="404040"/>
                </a:solidFill>
              </a:rPr>
              <a:t>e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220" dirty="0">
                <a:solidFill>
                  <a:srgbClr val="404040"/>
                </a:solidFill>
              </a:rPr>
              <a:t>P</a:t>
            </a:r>
            <a:r>
              <a:rPr sz="3600" spc="-95" dirty="0">
                <a:solidFill>
                  <a:srgbClr val="404040"/>
                </a:solidFill>
              </a:rPr>
              <a:t>l</a:t>
            </a:r>
            <a:r>
              <a:rPr sz="3600" spc="-175" dirty="0">
                <a:solidFill>
                  <a:srgbClr val="404040"/>
                </a:solidFill>
              </a:rPr>
              <a:t>a</a:t>
            </a:r>
            <a:r>
              <a:rPr sz="3600" spc="-130" dirty="0">
                <a:solidFill>
                  <a:srgbClr val="404040"/>
                </a:solidFill>
              </a:rPr>
              <a:t>y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105" dirty="0">
                <a:solidFill>
                  <a:srgbClr val="404040"/>
                </a:solidFill>
              </a:rPr>
              <a:t>r</a:t>
            </a:r>
            <a:r>
              <a:rPr sz="3600" spc="-90" dirty="0">
                <a:solidFill>
                  <a:srgbClr val="404040"/>
                </a:solidFill>
              </a:rPr>
              <a:t>s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92300" y="3263900"/>
          <a:ext cx="7810500" cy="116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914400"/>
                <a:gridCol w="914400"/>
                <a:gridCol w="2491740"/>
                <a:gridCol w="2004060"/>
              </a:tblGrid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8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4324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2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Eden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81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8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009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3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S0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81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F9BD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8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6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S1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81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F9BD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8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793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Tenured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81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8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765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Permanent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81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821939" y="2230628"/>
            <a:ext cx="2087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8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18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69657" y="5431028"/>
            <a:ext cx="1774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Old</a:t>
            </a:r>
            <a:r>
              <a:rPr sz="1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Generation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05000" y="2579132"/>
            <a:ext cx="3276600" cy="588645"/>
          </a:xfrm>
          <a:custGeom>
            <a:avLst/>
            <a:gdLst/>
            <a:ahLst/>
            <a:cxnLst/>
            <a:rect l="l" t="t" r="r" b="b"/>
            <a:pathLst>
              <a:path w="3276600" h="588644">
                <a:moveTo>
                  <a:pt x="0" y="588536"/>
                </a:moveTo>
                <a:lnTo>
                  <a:pt x="1751" y="510307"/>
                </a:lnTo>
                <a:lnTo>
                  <a:pt x="6695" y="440013"/>
                </a:lnTo>
                <a:lnTo>
                  <a:pt x="14363" y="380457"/>
                </a:lnTo>
                <a:lnTo>
                  <a:pt x="24289" y="334444"/>
                </a:lnTo>
                <a:lnTo>
                  <a:pt x="49041" y="294268"/>
                </a:lnTo>
                <a:lnTo>
                  <a:pt x="1589258" y="294268"/>
                </a:lnTo>
                <a:lnTo>
                  <a:pt x="1602295" y="283756"/>
                </a:lnTo>
                <a:lnTo>
                  <a:pt x="1623935" y="208078"/>
                </a:lnTo>
                <a:lnTo>
                  <a:pt x="1631604" y="148522"/>
                </a:lnTo>
                <a:lnTo>
                  <a:pt x="1636548" y="78228"/>
                </a:lnTo>
                <a:lnTo>
                  <a:pt x="1638300" y="0"/>
                </a:lnTo>
                <a:lnTo>
                  <a:pt x="1640051" y="78228"/>
                </a:lnTo>
                <a:lnTo>
                  <a:pt x="1644995" y="148522"/>
                </a:lnTo>
                <a:lnTo>
                  <a:pt x="1652664" y="208078"/>
                </a:lnTo>
                <a:lnTo>
                  <a:pt x="1662589" y="254091"/>
                </a:lnTo>
                <a:lnTo>
                  <a:pt x="1687341" y="294268"/>
                </a:lnTo>
                <a:lnTo>
                  <a:pt x="3227558" y="294268"/>
                </a:lnTo>
                <a:lnTo>
                  <a:pt x="3240595" y="304779"/>
                </a:lnTo>
                <a:lnTo>
                  <a:pt x="3252310" y="334444"/>
                </a:lnTo>
                <a:lnTo>
                  <a:pt x="3262235" y="380457"/>
                </a:lnTo>
                <a:lnTo>
                  <a:pt x="3269904" y="440013"/>
                </a:lnTo>
                <a:lnTo>
                  <a:pt x="3274848" y="510307"/>
                </a:lnTo>
                <a:lnTo>
                  <a:pt x="3276600" y="588536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57800" y="4648201"/>
            <a:ext cx="2415540" cy="457200"/>
          </a:xfrm>
          <a:custGeom>
            <a:avLst/>
            <a:gdLst/>
            <a:ahLst/>
            <a:cxnLst/>
            <a:rect l="l" t="t" r="r" b="b"/>
            <a:pathLst>
              <a:path w="2415540" h="457200">
                <a:moveTo>
                  <a:pt x="2415434" y="0"/>
                </a:moveTo>
                <a:lnTo>
                  <a:pt x="2413491" y="72255"/>
                </a:lnTo>
                <a:lnTo>
                  <a:pt x="2408083" y="135008"/>
                </a:lnTo>
                <a:lnTo>
                  <a:pt x="2399835" y="184493"/>
                </a:lnTo>
                <a:lnTo>
                  <a:pt x="2377334" y="228600"/>
                </a:lnTo>
                <a:lnTo>
                  <a:pt x="1245816" y="228600"/>
                </a:lnTo>
                <a:lnTo>
                  <a:pt x="1233773" y="240254"/>
                </a:lnTo>
                <a:lnTo>
                  <a:pt x="1223315" y="272706"/>
                </a:lnTo>
                <a:lnTo>
                  <a:pt x="1215068" y="322192"/>
                </a:lnTo>
                <a:lnTo>
                  <a:pt x="1209659" y="384945"/>
                </a:lnTo>
                <a:lnTo>
                  <a:pt x="1207717" y="457200"/>
                </a:lnTo>
                <a:lnTo>
                  <a:pt x="1205774" y="384945"/>
                </a:lnTo>
                <a:lnTo>
                  <a:pt x="1200365" y="322192"/>
                </a:lnTo>
                <a:lnTo>
                  <a:pt x="1192118" y="272706"/>
                </a:lnTo>
                <a:lnTo>
                  <a:pt x="1181660" y="240254"/>
                </a:lnTo>
                <a:lnTo>
                  <a:pt x="1169618" y="228600"/>
                </a:lnTo>
                <a:lnTo>
                  <a:pt x="38099" y="228600"/>
                </a:lnTo>
                <a:lnTo>
                  <a:pt x="26056" y="216946"/>
                </a:lnTo>
                <a:lnTo>
                  <a:pt x="15598" y="184493"/>
                </a:lnTo>
                <a:lnTo>
                  <a:pt x="7350" y="135008"/>
                </a:lnTo>
                <a:lnTo>
                  <a:pt x="1942" y="72255"/>
                </a:lnTo>
                <a:lnTo>
                  <a:pt x="0" y="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470140" y="2319020"/>
            <a:ext cx="1296035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Permanent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92022" y="2579129"/>
            <a:ext cx="1985645" cy="588645"/>
          </a:xfrm>
          <a:custGeom>
            <a:avLst/>
            <a:gdLst/>
            <a:ahLst/>
            <a:cxnLst/>
            <a:rect l="l" t="t" r="r" b="b"/>
            <a:pathLst>
              <a:path w="1985645" h="588644">
                <a:moveTo>
                  <a:pt x="0" y="588536"/>
                </a:moveTo>
                <a:lnTo>
                  <a:pt x="1751" y="510307"/>
                </a:lnTo>
                <a:lnTo>
                  <a:pt x="6695" y="440013"/>
                </a:lnTo>
                <a:lnTo>
                  <a:pt x="14363" y="380457"/>
                </a:lnTo>
                <a:lnTo>
                  <a:pt x="24289" y="334444"/>
                </a:lnTo>
                <a:lnTo>
                  <a:pt x="49041" y="294268"/>
                </a:lnTo>
                <a:lnTo>
                  <a:pt x="943645" y="294268"/>
                </a:lnTo>
                <a:lnTo>
                  <a:pt x="956683" y="283756"/>
                </a:lnTo>
                <a:lnTo>
                  <a:pt x="978323" y="208078"/>
                </a:lnTo>
                <a:lnTo>
                  <a:pt x="985991" y="148522"/>
                </a:lnTo>
                <a:lnTo>
                  <a:pt x="990935" y="78228"/>
                </a:lnTo>
                <a:lnTo>
                  <a:pt x="992687" y="0"/>
                </a:lnTo>
                <a:lnTo>
                  <a:pt x="994439" y="78228"/>
                </a:lnTo>
                <a:lnTo>
                  <a:pt x="999383" y="148522"/>
                </a:lnTo>
                <a:lnTo>
                  <a:pt x="1007051" y="208078"/>
                </a:lnTo>
                <a:lnTo>
                  <a:pt x="1016976" y="254091"/>
                </a:lnTo>
                <a:lnTo>
                  <a:pt x="1041729" y="294268"/>
                </a:lnTo>
                <a:lnTo>
                  <a:pt x="1936333" y="294268"/>
                </a:lnTo>
                <a:lnTo>
                  <a:pt x="1949370" y="304779"/>
                </a:lnTo>
                <a:lnTo>
                  <a:pt x="1961085" y="334444"/>
                </a:lnTo>
                <a:lnTo>
                  <a:pt x="1971010" y="380457"/>
                </a:lnTo>
                <a:lnTo>
                  <a:pt x="1978679" y="440013"/>
                </a:lnTo>
                <a:lnTo>
                  <a:pt x="1983623" y="510307"/>
                </a:lnTo>
                <a:lnTo>
                  <a:pt x="1985375" y="588536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1813" y="2992628"/>
            <a:ext cx="3625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Objects</a:t>
            </a:r>
            <a:r>
              <a:rPr spc="-140" dirty="0"/>
              <a:t> </a:t>
            </a:r>
            <a:r>
              <a:rPr spc="-35" dirty="0"/>
              <a:t>are</a:t>
            </a:r>
            <a:r>
              <a:rPr spc="-140" dirty="0"/>
              <a:t> </a:t>
            </a:r>
            <a:r>
              <a:rPr dirty="0"/>
              <a:t>'evacuated'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21843" y="3437635"/>
            <a:ext cx="5168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9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Moved/Copied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between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regions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8631" y="3123691"/>
            <a:ext cx="2705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G1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ll</a:t>
            </a:r>
            <a:r>
              <a:rPr sz="36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2558" y="517651"/>
            <a:ext cx="2939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30" dirty="0">
                <a:solidFill>
                  <a:srgbClr val="404040"/>
                </a:solidFill>
              </a:rPr>
              <a:t>G1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Y</a:t>
            </a:r>
            <a:r>
              <a:rPr sz="3600" spc="110" dirty="0">
                <a:solidFill>
                  <a:srgbClr val="404040"/>
                </a:solidFill>
              </a:rPr>
              <a:t>o</a:t>
            </a:r>
            <a:r>
              <a:rPr sz="3600" spc="-70" dirty="0">
                <a:solidFill>
                  <a:srgbClr val="404040"/>
                </a:solidFill>
              </a:rPr>
              <a:t>un</a:t>
            </a:r>
            <a:r>
              <a:rPr sz="3600" spc="130" dirty="0">
                <a:solidFill>
                  <a:srgbClr val="404040"/>
                </a:solidFill>
              </a:rPr>
              <a:t>g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85" dirty="0">
                <a:solidFill>
                  <a:srgbClr val="404040"/>
                </a:solidFill>
              </a:rPr>
              <a:t>GC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3949700" y="1708527"/>
            <a:ext cx="3987800" cy="3987800"/>
            <a:chOff x="3949700" y="1708527"/>
            <a:chExt cx="3987800" cy="3987800"/>
          </a:xfrm>
        </p:grpSpPr>
        <p:sp>
          <p:nvSpPr>
            <p:cNvPr id="4" name="object 4"/>
            <p:cNvSpPr/>
            <p:nvPr/>
          </p:nvSpPr>
          <p:spPr>
            <a:xfrm>
              <a:off x="3962400" y="1721227"/>
              <a:ext cx="3962400" cy="3962400"/>
            </a:xfrm>
            <a:custGeom>
              <a:avLst/>
              <a:gdLst/>
              <a:ahLst/>
              <a:cxnLst/>
              <a:rect l="l" t="t" r="r" b="b"/>
              <a:pathLst>
                <a:path w="3962400" h="3962400">
                  <a:moveTo>
                    <a:pt x="0" y="0"/>
                  </a:moveTo>
                  <a:lnTo>
                    <a:pt x="3962400" y="0"/>
                  </a:lnTo>
                  <a:lnTo>
                    <a:pt x="3962400" y="3962400"/>
                  </a:lnTo>
                  <a:lnTo>
                    <a:pt x="0" y="39624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3030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962400" y="1721227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9906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990600" y="9906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962400" y="1721227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3030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962400" y="4693027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990600" y="0"/>
                  </a:moveTo>
                  <a:lnTo>
                    <a:pt x="0" y="0"/>
                  </a:lnTo>
                  <a:lnTo>
                    <a:pt x="0" y="990599"/>
                  </a:lnTo>
                  <a:lnTo>
                    <a:pt x="990600" y="990599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962400" y="4693027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3030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943600" y="4693027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990600" y="0"/>
                  </a:moveTo>
                  <a:lnTo>
                    <a:pt x="0" y="0"/>
                  </a:lnTo>
                  <a:lnTo>
                    <a:pt x="0" y="990599"/>
                  </a:lnTo>
                  <a:lnTo>
                    <a:pt x="990600" y="990599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943600" y="4693027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3030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953000" y="4693027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990600" y="0"/>
                  </a:moveTo>
                  <a:lnTo>
                    <a:pt x="0" y="0"/>
                  </a:lnTo>
                  <a:lnTo>
                    <a:pt x="0" y="990599"/>
                  </a:lnTo>
                  <a:lnTo>
                    <a:pt x="990600" y="990599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953000" y="4693027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3030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934200" y="4693027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990600" y="0"/>
                  </a:moveTo>
                  <a:lnTo>
                    <a:pt x="0" y="0"/>
                  </a:lnTo>
                  <a:lnTo>
                    <a:pt x="0" y="990599"/>
                  </a:lnTo>
                  <a:lnTo>
                    <a:pt x="990600" y="990599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934200" y="4693027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3030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934200" y="3702427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9906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990600" y="9906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934200" y="3702427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3030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943600" y="3702427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9906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990600" y="9906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943600" y="3702427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3030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934200" y="1721227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9906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990600" y="9906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934200" y="1721227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3030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8064500" y="2089527"/>
            <a:ext cx="1016000" cy="1016000"/>
            <a:chOff x="8064500" y="2089527"/>
            <a:chExt cx="1016000" cy="1016000"/>
          </a:xfrm>
        </p:grpSpPr>
        <p:sp>
          <p:nvSpPr>
            <p:cNvPr id="22" name="object 22"/>
            <p:cNvSpPr/>
            <p:nvPr/>
          </p:nvSpPr>
          <p:spPr>
            <a:xfrm>
              <a:off x="8077200" y="2102227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9906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990600" y="9906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077200" y="2102227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8064500" y="3156327"/>
            <a:ext cx="1016000" cy="1016000"/>
            <a:chOff x="8064500" y="3156327"/>
            <a:chExt cx="1016000" cy="1016000"/>
          </a:xfrm>
        </p:grpSpPr>
        <p:sp>
          <p:nvSpPr>
            <p:cNvPr id="25" name="object 25"/>
            <p:cNvSpPr/>
            <p:nvPr/>
          </p:nvSpPr>
          <p:spPr>
            <a:xfrm>
              <a:off x="8077200" y="3169027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9906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990600" y="9906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077200" y="3169027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8064500" y="4299327"/>
            <a:ext cx="1016000" cy="1016000"/>
            <a:chOff x="8064500" y="4299327"/>
            <a:chExt cx="1016000" cy="1016000"/>
          </a:xfrm>
        </p:grpSpPr>
        <p:sp>
          <p:nvSpPr>
            <p:cNvPr id="28" name="object 28"/>
            <p:cNvSpPr/>
            <p:nvPr/>
          </p:nvSpPr>
          <p:spPr>
            <a:xfrm>
              <a:off x="8077200" y="4312027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9906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990600" y="9906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077200" y="4312027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9375140" y="2428747"/>
            <a:ext cx="1171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375140" y="3419347"/>
            <a:ext cx="17170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375140" y="4571492"/>
            <a:ext cx="1342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2558" y="517651"/>
            <a:ext cx="2939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30" dirty="0">
                <a:solidFill>
                  <a:srgbClr val="404040"/>
                </a:solidFill>
              </a:rPr>
              <a:t>G1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Y</a:t>
            </a:r>
            <a:r>
              <a:rPr sz="3600" spc="110" dirty="0">
                <a:solidFill>
                  <a:srgbClr val="404040"/>
                </a:solidFill>
              </a:rPr>
              <a:t>o</a:t>
            </a:r>
            <a:r>
              <a:rPr sz="3600" spc="-70" dirty="0">
                <a:solidFill>
                  <a:srgbClr val="404040"/>
                </a:solidFill>
              </a:rPr>
              <a:t>un</a:t>
            </a:r>
            <a:r>
              <a:rPr sz="3600" spc="130" dirty="0">
                <a:solidFill>
                  <a:srgbClr val="404040"/>
                </a:solidFill>
              </a:rPr>
              <a:t>g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85" dirty="0">
                <a:solidFill>
                  <a:srgbClr val="404040"/>
                </a:solidFill>
              </a:rPr>
              <a:t>GC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949700" y="1708527"/>
          <a:ext cx="4000500" cy="398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  <a:gridCol w="990600"/>
                <a:gridCol w="457200"/>
                <a:gridCol w="533400"/>
                <a:gridCol w="990600"/>
              </a:tblGrid>
              <a:tr h="99060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303030"/>
                      </a:solidFill>
                      <a:prstDash val="solid"/>
                    </a:lnL>
                    <a:lnR w="28575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303030"/>
                      </a:solidFill>
                      <a:prstDash val="solid"/>
                    </a:lnL>
                    <a:lnR w="28575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303030"/>
                      </a:solidFill>
                      <a:prstDash val="solid"/>
                    </a:lnL>
                    <a:lnR w="28575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  <a:tr h="990599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303030"/>
                      </a:solidFill>
                      <a:prstDash val="solid"/>
                    </a:lnL>
                    <a:lnR w="28575">
                      <a:solidFill>
                        <a:srgbClr val="303030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9906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303030"/>
                      </a:solidFill>
                      <a:prstDash val="solid"/>
                    </a:lnL>
                    <a:lnR w="28575">
                      <a:solidFill>
                        <a:srgbClr val="303030"/>
                      </a:solidFill>
                      <a:prstDash val="solid"/>
                    </a:lnR>
                    <a:lnB w="28575">
                      <a:solidFill>
                        <a:srgbClr val="30303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303030"/>
                      </a:solidFill>
                      <a:prstDash val="solid"/>
                    </a:lnL>
                    <a:lnR w="28575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303030"/>
                      </a:solidFill>
                      <a:prstDash val="solid"/>
                    </a:lnL>
                    <a:lnR w="28575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303030"/>
                      </a:solidFill>
                      <a:prstDash val="solid"/>
                    </a:lnL>
                    <a:lnR w="28575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303030"/>
                      </a:solidFill>
                      <a:prstDash val="solid"/>
                    </a:lnL>
                    <a:lnR w="28575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303030"/>
                      </a:solidFill>
                      <a:prstDash val="solid"/>
                    </a:lnL>
                    <a:lnR w="28575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303030"/>
                      </a:solidFill>
                      <a:prstDash val="solid"/>
                    </a:lnL>
                    <a:lnR w="28575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8064500" y="2089527"/>
            <a:ext cx="1016000" cy="1016000"/>
            <a:chOff x="8064500" y="2089527"/>
            <a:chExt cx="1016000" cy="1016000"/>
          </a:xfrm>
        </p:grpSpPr>
        <p:sp>
          <p:nvSpPr>
            <p:cNvPr id="5" name="object 5"/>
            <p:cNvSpPr/>
            <p:nvPr/>
          </p:nvSpPr>
          <p:spPr>
            <a:xfrm>
              <a:off x="8077200" y="2102227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9906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990600" y="9906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077200" y="2102227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8064500" y="3156327"/>
            <a:ext cx="1016000" cy="1016000"/>
            <a:chOff x="8064500" y="3156327"/>
            <a:chExt cx="1016000" cy="1016000"/>
          </a:xfrm>
        </p:grpSpPr>
        <p:sp>
          <p:nvSpPr>
            <p:cNvPr id="8" name="object 8"/>
            <p:cNvSpPr/>
            <p:nvPr/>
          </p:nvSpPr>
          <p:spPr>
            <a:xfrm>
              <a:off x="8077200" y="3169027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9906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990600" y="9906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077200" y="3169027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8064500" y="4299327"/>
            <a:ext cx="1016000" cy="1016000"/>
            <a:chOff x="8064500" y="4299327"/>
            <a:chExt cx="1016000" cy="1016000"/>
          </a:xfrm>
        </p:grpSpPr>
        <p:sp>
          <p:nvSpPr>
            <p:cNvPr id="11" name="object 11"/>
            <p:cNvSpPr/>
            <p:nvPr/>
          </p:nvSpPr>
          <p:spPr>
            <a:xfrm>
              <a:off x="8077200" y="4312027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9906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990600" y="9906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077200" y="4312027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9375140" y="2428747"/>
            <a:ext cx="1171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75140" y="3419347"/>
            <a:ext cx="17170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75140" y="4571492"/>
            <a:ext cx="1342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6342" y="517651"/>
            <a:ext cx="2311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30" dirty="0">
                <a:solidFill>
                  <a:srgbClr val="404040"/>
                </a:solidFill>
              </a:rPr>
              <a:t>G1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85" dirty="0">
                <a:solidFill>
                  <a:srgbClr val="404040"/>
                </a:solidFill>
              </a:rPr>
              <a:t>Old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85" dirty="0">
                <a:solidFill>
                  <a:srgbClr val="404040"/>
                </a:solidFill>
              </a:rPr>
              <a:t>GC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949700" y="1708527"/>
          <a:ext cx="4000500" cy="398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457200"/>
                <a:gridCol w="990600"/>
                <a:gridCol w="990600"/>
                <a:gridCol w="990600"/>
              </a:tblGrid>
              <a:tr h="99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303030"/>
                      </a:solidFill>
                      <a:prstDash val="solid"/>
                    </a:lnL>
                    <a:lnR w="28575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9BC850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303030"/>
                      </a:solidFill>
                      <a:prstDash val="solid"/>
                    </a:lnL>
                    <a:lnR w="28575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303030"/>
                      </a:solidFill>
                      <a:prstDash val="solid"/>
                    </a:lnL>
                    <a:lnR w="28575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  <a:tr h="990599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303030"/>
                      </a:solidFill>
                      <a:prstDash val="solid"/>
                    </a:lnL>
                    <a:lnR w="28575">
                      <a:solidFill>
                        <a:srgbClr val="303030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99060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303030"/>
                      </a:solidFill>
                      <a:prstDash val="solid"/>
                    </a:lnL>
                    <a:lnR w="28575">
                      <a:solidFill>
                        <a:srgbClr val="303030"/>
                      </a:solidFill>
                      <a:prstDash val="solid"/>
                    </a:lnR>
                    <a:lnB w="28575">
                      <a:solidFill>
                        <a:srgbClr val="30303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303030"/>
                      </a:solidFill>
                      <a:prstDash val="solid"/>
                    </a:lnL>
                    <a:lnR w="28575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303030"/>
                      </a:solidFill>
                      <a:prstDash val="solid"/>
                    </a:lnL>
                    <a:lnR w="28575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  <a:tr h="9906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303030"/>
                      </a:solidFill>
                      <a:prstDash val="solid"/>
                    </a:lnL>
                    <a:lnR w="28575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303030"/>
                      </a:solidFill>
                      <a:prstDash val="solid"/>
                    </a:lnL>
                    <a:lnR w="28575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303030"/>
                      </a:solidFill>
                      <a:prstDash val="solid"/>
                    </a:lnL>
                    <a:lnR w="28575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303030"/>
                      </a:solidFill>
                      <a:prstDash val="solid"/>
                    </a:lnL>
                    <a:lnR w="28575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8064500" y="2089527"/>
            <a:ext cx="1016000" cy="1016000"/>
            <a:chOff x="8064500" y="2089527"/>
            <a:chExt cx="1016000" cy="1016000"/>
          </a:xfrm>
        </p:grpSpPr>
        <p:sp>
          <p:nvSpPr>
            <p:cNvPr id="5" name="object 5"/>
            <p:cNvSpPr/>
            <p:nvPr/>
          </p:nvSpPr>
          <p:spPr>
            <a:xfrm>
              <a:off x="8077200" y="2102227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9906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990600" y="9906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077200" y="2102227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8064500" y="3156327"/>
            <a:ext cx="1016000" cy="1016000"/>
            <a:chOff x="8064500" y="3156327"/>
            <a:chExt cx="1016000" cy="1016000"/>
          </a:xfrm>
        </p:grpSpPr>
        <p:sp>
          <p:nvSpPr>
            <p:cNvPr id="8" name="object 8"/>
            <p:cNvSpPr/>
            <p:nvPr/>
          </p:nvSpPr>
          <p:spPr>
            <a:xfrm>
              <a:off x="8077200" y="3169027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9906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990600" y="9906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077200" y="3169027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8064500" y="4299327"/>
            <a:ext cx="1016000" cy="1016000"/>
            <a:chOff x="8064500" y="4299327"/>
            <a:chExt cx="1016000" cy="1016000"/>
          </a:xfrm>
        </p:grpSpPr>
        <p:sp>
          <p:nvSpPr>
            <p:cNvPr id="11" name="object 11"/>
            <p:cNvSpPr/>
            <p:nvPr/>
          </p:nvSpPr>
          <p:spPr>
            <a:xfrm>
              <a:off x="8077200" y="4312027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9906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990600" y="9906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077200" y="4312027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9375140" y="2428747"/>
            <a:ext cx="1171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75140" y="3419347"/>
            <a:ext cx="17170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75140" y="4571492"/>
            <a:ext cx="1342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6342" y="517651"/>
            <a:ext cx="2311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30" dirty="0">
                <a:solidFill>
                  <a:srgbClr val="404040"/>
                </a:solidFill>
              </a:rPr>
              <a:t>G1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85" dirty="0">
                <a:solidFill>
                  <a:srgbClr val="404040"/>
                </a:solidFill>
              </a:rPr>
              <a:t>Old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85" dirty="0">
                <a:solidFill>
                  <a:srgbClr val="404040"/>
                </a:solidFill>
              </a:rPr>
              <a:t>GC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3949700" y="1708527"/>
            <a:ext cx="3987800" cy="3987800"/>
            <a:chOff x="3949700" y="1708527"/>
            <a:chExt cx="3987800" cy="3987800"/>
          </a:xfrm>
        </p:grpSpPr>
        <p:sp>
          <p:nvSpPr>
            <p:cNvPr id="4" name="object 4"/>
            <p:cNvSpPr/>
            <p:nvPr/>
          </p:nvSpPr>
          <p:spPr>
            <a:xfrm>
              <a:off x="3962400" y="1721227"/>
              <a:ext cx="3962400" cy="3962400"/>
            </a:xfrm>
            <a:custGeom>
              <a:avLst/>
              <a:gdLst/>
              <a:ahLst/>
              <a:cxnLst/>
              <a:rect l="l" t="t" r="r" b="b"/>
              <a:pathLst>
                <a:path w="3962400" h="3962400">
                  <a:moveTo>
                    <a:pt x="0" y="0"/>
                  </a:moveTo>
                  <a:lnTo>
                    <a:pt x="3962400" y="0"/>
                  </a:lnTo>
                  <a:lnTo>
                    <a:pt x="3962400" y="3962400"/>
                  </a:lnTo>
                  <a:lnTo>
                    <a:pt x="0" y="39624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3030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953000" y="4693027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990600" y="0"/>
                  </a:moveTo>
                  <a:lnTo>
                    <a:pt x="0" y="0"/>
                  </a:lnTo>
                  <a:lnTo>
                    <a:pt x="0" y="990599"/>
                  </a:lnTo>
                  <a:lnTo>
                    <a:pt x="990600" y="990599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953000" y="4693027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3030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934200" y="3702427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9906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990600" y="9906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934200" y="3702427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3030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934200" y="1721227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9906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990600" y="9906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934200" y="1721227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3030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962400" y="1721227"/>
              <a:ext cx="533400" cy="990600"/>
            </a:xfrm>
            <a:custGeom>
              <a:avLst/>
              <a:gdLst/>
              <a:ahLst/>
              <a:cxnLst/>
              <a:rect l="l" t="t" r="r" b="b"/>
              <a:pathLst>
                <a:path w="533400" h="990600">
                  <a:moveTo>
                    <a:pt x="5334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533400" y="9906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962400" y="1721227"/>
              <a:ext cx="533400" cy="990600"/>
            </a:xfrm>
            <a:custGeom>
              <a:avLst/>
              <a:gdLst/>
              <a:ahLst/>
              <a:cxnLst/>
              <a:rect l="l" t="t" r="r" b="b"/>
              <a:pathLst>
                <a:path w="533400" h="990600">
                  <a:moveTo>
                    <a:pt x="0" y="0"/>
                  </a:moveTo>
                  <a:lnTo>
                    <a:pt x="533400" y="0"/>
                  </a:lnTo>
                  <a:lnTo>
                    <a:pt x="5334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3030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8064500" y="2089527"/>
            <a:ext cx="1016000" cy="1016000"/>
            <a:chOff x="8064500" y="2089527"/>
            <a:chExt cx="1016000" cy="1016000"/>
          </a:xfrm>
        </p:grpSpPr>
        <p:sp>
          <p:nvSpPr>
            <p:cNvPr id="14" name="object 14"/>
            <p:cNvSpPr/>
            <p:nvPr/>
          </p:nvSpPr>
          <p:spPr>
            <a:xfrm>
              <a:off x="8077200" y="2102227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9906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990600" y="9906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077200" y="2102227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8064500" y="3156327"/>
            <a:ext cx="1016000" cy="1016000"/>
            <a:chOff x="8064500" y="3156327"/>
            <a:chExt cx="1016000" cy="1016000"/>
          </a:xfrm>
        </p:grpSpPr>
        <p:sp>
          <p:nvSpPr>
            <p:cNvPr id="17" name="object 17"/>
            <p:cNvSpPr/>
            <p:nvPr/>
          </p:nvSpPr>
          <p:spPr>
            <a:xfrm>
              <a:off x="8077200" y="3169027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9906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990600" y="9906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077200" y="3169027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8064500" y="4299327"/>
            <a:ext cx="1016000" cy="1016000"/>
            <a:chOff x="8064500" y="4299327"/>
            <a:chExt cx="1016000" cy="1016000"/>
          </a:xfrm>
        </p:grpSpPr>
        <p:sp>
          <p:nvSpPr>
            <p:cNvPr id="20" name="object 20"/>
            <p:cNvSpPr/>
            <p:nvPr/>
          </p:nvSpPr>
          <p:spPr>
            <a:xfrm>
              <a:off x="8077200" y="4312027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9906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990600" y="9906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077200" y="4312027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9375140" y="2428747"/>
            <a:ext cx="1171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75140" y="3419347"/>
            <a:ext cx="17170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75140" y="4571492"/>
            <a:ext cx="1342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1813" y="1401571"/>
            <a:ext cx="4903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No</a:t>
            </a:r>
            <a:r>
              <a:rPr spc="-140" dirty="0"/>
              <a:t> </a:t>
            </a:r>
            <a:r>
              <a:rPr spc="-25" dirty="0"/>
              <a:t>easy</a:t>
            </a:r>
            <a:r>
              <a:rPr spc="-135" dirty="0"/>
              <a:t> </a:t>
            </a:r>
            <a:r>
              <a:rPr spc="-25" dirty="0"/>
              <a:t>answer</a:t>
            </a:r>
            <a:r>
              <a:rPr spc="-140" dirty="0"/>
              <a:t> </a:t>
            </a:r>
            <a:r>
              <a:rPr spc="60" dirty="0"/>
              <a:t>to</a:t>
            </a:r>
            <a:r>
              <a:rPr spc="-135" dirty="0"/>
              <a:t> </a:t>
            </a:r>
            <a:r>
              <a:rPr spc="-5" dirty="0"/>
              <a:t>this</a:t>
            </a:r>
            <a:r>
              <a:rPr spc="-130" dirty="0"/>
              <a:t> </a:t>
            </a:r>
            <a:r>
              <a:rPr spc="20" dirty="0"/>
              <a:t>question</a:t>
            </a:r>
            <a:endParaRPr spc="20" dirty="0"/>
          </a:p>
        </p:txBody>
      </p:sp>
      <p:sp>
        <p:nvSpPr>
          <p:cNvPr id="4" name="object 4"/>
          <p:cNvSpPr txBox="1"/>
          <p:nvPr/>
        </p:nvSpPr>
        <p:spPr>
          <a:xfrm>
            <a:off x="5081813" y="1916683"/>
            <a:ext cx="6610984" cy="35064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offers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mixture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garbage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collectors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serial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29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-6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Picking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collector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simple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job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481330">
              <a:lnSpc>
                <a:spcPct val="100000"/>
              </a:lnSpc>
              <a:spcBef>
                <a:spcPts val="1825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Profile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under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close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production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load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possible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under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different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garbage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collectors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1856" y="2849371"/>
            <a:ext cx="2301240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840740">
              <a:lnSpc>
                <a:spcPts val="4300"/>
              </a:lnSpc>
              <a:spcBef>
                <a:spcPts val="215"/>
              </a:spcBef>
            </a:pPr>
            <a:r>
              <a:rPr sz="3600" spc="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6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  </a:t>
            </a:r>
            <a:r>
              <a:rPr sz="36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ll</a:t>
            </a:r>
            <a:r>
              <a:rPr sz="3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?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158" y="1525524"/>
            <a:ext cx="10920095" cy="1277620"/>
          </a:xfrm>
          <a:prstGeom prst="rect">
            <a:avLst/>
          </a:prstGeom>
        </p:spPr>
        <p:txBody>
          <a:bodyPr vert="horz" wrap="square" lIns="0" tIns="238125" rIns="0" bIns="0" rtlCol="0">
            <a:spAutoFit/>
          </a:bodyPr>
          <a:lstStyle/>
          <a:p>
            <a:pPr marL="309880" indent="-297180">
              <a:lnSpc>
                <a:spcPct val="100000"/>
              </a:lnSpc>
              <a:spcBef>
                <a:spcPts val="1875"/>
              </a:spcBef>
              <a:buClr>
                <a:srgbClr val="F05A28"/>
              </a:buClr>
              <a:buSzPct val="69000"/>
              <a:buFont typeface="Wingdings" panose="05000000000000000000"/>
              <a:buChar char=""/>
              <a:tabLst>
                <a:tab pos="309245" algn="l"/>
                <a:tab pos="309880" algn="l"/>
              </a:tabLst>
            </a:pPr>
            <a:r>
              <a:rPr sz="2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https://docs.oracle.com/en/java/javase/11/gctuning/index.html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2065" marR="31750" indent="0">
              <a:lnSpc>
                <a:spcPts val="3100"/>
              </a:lnSpc>
              <a:spcBef>
                <a:spcPts val="1890"/>
              </a:spcBef>
              <a:buClr>
                <a:srgbClr val="F05A28"/>
              </a:buClr>
              <a:buSzPct val="69000"/>
              <a:buFont typeface="Wingdings" panose="05000000000000000000"/>
              <a:buNone/>
              <a:tabLst>
                <a:tab pos="309245" algn="l"/>
                <a:tab pos="309880" algn="l"/>
              </a:tabLst>
            </a:pP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07710" y="624332"/>
            <a:ext cx="2510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404040"/>
                </a:solidFill>
              </a:rPr>
              <a:t>References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3" y="2886625"/>
            <a:ext cx="6686550" cy="142684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2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2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objects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live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very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short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time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598805" indent="-288925">
              <a:lnSpc>
                <a:spcPct val="100000"/>
              </a:lnSpc>
              <a:spcBef>
                <a:spcPts val="640"/>
              </a:spcBef>
              <a:buSzPct val="75000"/>
              <a:buFont typeface="Lucida Sans Unicode" panose="020B0602030504020204"/>
              <a:buChar char="-"/>
              <a:tabLst>
                <a:tab pos="598170" algn="l"/>
                <a:tab pos="598805" algn="l"/>
              </a:tabLst>
            </a:pP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'turtle'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theory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garbage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collection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8805" indent="-288925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98170" algn="l"/>
                <a:tab pos="598805" algn="l"/>
              </a:tabLst>
            </a:pP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2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24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24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‘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’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3743" y="2087371"/>
            <a:ext cx="52012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20" dirty="0">
                <a:solidFill>
                  <a:srgbClr val="9BC850"/>
                </a:solidFill>
              </a:rPr>
              <a:t>Y</a:t>
            </a:r>
            <a:r>
              <a:rPr sz="4800" spc="200" dirty="0">
                <a:solidFill>
                  <a:srgbClr val="9BC850"/>
                </a:solidFill>
              </a:rPr>
              <a:t>o</a:t>
            </a:r>
            <a:r>
              <a:rPr sz="4800" spc="-220" dirty="0">
                <a:solidFill>
                  <a:srgbClr val="9BC850"/>
                </a:solidFill>
              </a:rPr>
              <a:t>un</a:t>
            </a:r>
            <a:r>
              <a:rPr sz="4800" spc="175" dirty="0">
                <a:solidFill>
                  <a:srgbClr val="9BC850"/>
                </a:solidFill>
              </a:rPr>
              <a:t>g</a:t>
            </a:r>
            <a:r>
              <a:rPr sz="4800" spc="-480" dirty="0">
                <a:solidFill>
                  <a:srgbClr val="9BC850"/>
                </a:solidFill>
              </a:rPr>
              <a:t> </a:t>
            </a:r>
            <a:r>
              <a:rPr sz="4800" spc="-75" dirty="0">
                <a:solidFill>
                  <a:srgbClr val="9BC850"/>
                </a:solidFill>
              </a:rPr>
              <a:t>G</a:t>
            </a:r>
            <a:r>
              <a:rPr sz="4800" spc="-180" dirty="0">
                <a:solidFill>
                  <a:srgbClr val="9BC850"/>
                </a:solidFill>
              </a:rPr>
              <a:t>e</a:t>
            </a:r>
            <a:r>
              <a:rPr sz="4800" spc="-220" dirty="0">
                <a:solidFill>
                  <a:srgbClr val="9BC850"/>
                </a:solidFill>
              </a:rPr>
              <a:t>n</a:t>
            </a:r>
            <a:r>
              <a:rPr sz="4800" spc="-180" dirty="0">
                <a:solidFill>
                  <a:srgbClr val="9BC850"/>
                </a:solidFill>
              </a:rPr>
              <a:t>e</a:t>
            </a:r>
            <a:r>
              <a:rPr sz="4800" spc="-360" dirty="0">
                <a:solidFill>
                  <a:srgbClr val="9BC850"/>
                </a:solidFill>
              </a:rPr>
              <a:t>r</a:t>
            </a:r>
            <a:r>
              <a:rPr sz="4800" spc="-275" dirty="0">
                <a:solidFill>
                  <a:srgbClr val="9BC850"/>
                </a:solidFill>
              </a:rPr>
              <a:t>a</a:t>
            </a:r>
            <a:r>
              <a:rPr sz="4800" spc="-85" dirty="0">
                <a:solidFill>
                  <a:srgbClr val="9BC850"/>
                </a:solidFill>
              </a:rPr>
              <a:t>t</a:t>
            </a:r>
            <a:r>
              <a:rPr sz="4800" spc="-235" dirty="0">
                <a:solidFill>
                  <a:srgbClr val="9BC850"/>
                </a:solidFill>
              </a:rPr>
              <a:t>i</a:t>
            </a:r>
            <a:r>
              <a:rPr sz="4800" spc="40" dirty="0">
                <a:solidFill>
                  <a:srgbClr val="9BC850"/>
                </a:solidFill>
              </a:rPr>
              <a:t>o</a:t>
            </a:r>
            <a:r>
              <a:rPr sz="4800" spc="-100" dirty="0">
                <a:solidFill>
                  <a:srgbClr val="9BC850"/>
                </a:solidFill>
              </a:rPr>
              <a:t>n</a:t>
            </a:r>
            <a:endParaRPr sz="4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1813" y="1889252"/>
            <a:ext cx="5265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Objects</a:t>
            </a:r>
            <a:r>
              <a:rPr spc="-130" dirty="0"/>
              <a:t> </a:t>
            </a:r>
            <a:r>
              <a:rPr spc="35" dirty="0"/>
              <a:t>allocated</a:t>
            </a:r>
            <a:r>
              <a:rPr spc="-120" dirty="0"/>
              <a:t> </a:t>
            </a:r>
            <a:r>
              <a:rPr spc="25" dirty="0"/>
              <a:t>into</a:t>
            </a:r>
            <a:r>
              <a:rPr spc="-130" dirty="0"/>
              <a:t> </a:t>
            </a:r>
            <a:r>
              <a:rPr spc="40" dirty="0"/>
              <a:t>Eden</a:t>
            </a:r>
            <a:r>
              <a:rPr spc="-125" dirty="0"/>
              <a:t> </a:t>
            </a:r>
            <a:r>
              <a:rPr spc="25" dirty="0"/>
              <a:t>space</a:t>
            </a:r>
            <a:endParaRPr spc="25" dirty="0"/>
          </a:p>
        </p:txBody>
      </p:sp>
      <p:sp>
        <p:nvSpPr>
          <p:cNvPr id="4" name="object 4"/>
          <p:cNvSpPr txBox="1"/>
          <p:nvPr/>
        </p:nvSpPr>
        <p:spPr>
          <a:xfrm>
            <a:off x="5081813" y="2331211"/>
            <a:ext cx="6543675" cy="26009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41020" marR="503555" indent="-288925">
              <a:lnSpc>
                <a:spcPct val="101000"/>
              </a:lnSpc>
              <a:spcBef>
                <a:spcPts val="7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When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GC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copied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‘newer’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survivor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space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8925">
              <a:lnSpc>
                <a:spcPct val="101000"/>
              </a:lnSpc>
              <a:spcBef>
                <a:spcPts val="50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‘older’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survivor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space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also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copied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‘newer’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survivor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space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Survivor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spaces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swapped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allocated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Eden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4929" y="2849371"/>
            <a:ext cx="3369945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310"/>
              </a:lnSpc>
              <a:spcBef>
                <a:spcPts val="100"/>
              </a:spcBef>
            </a:pPr>
            <a:r>
              <a:rPr sz="3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Minor</a:t>
            </a:r>
            <a:r>
              <a:rPr sz="3600" spc="-2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Garbage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6985" algn="r">
              <a:lnSpc>
                <a:spcPts val="4310"/>
              </a:lnSpc>
            </a:pPr>
            <a:r>
              <a:rPr sz="3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Collection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3353" y="517651"/>
            <a:ext cx="6477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404040"/>
                </a:solidFill>
              </a:rPr>
              <a:t>Young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50" dirty="0">
                <a:solidFill>
                  <a:srgbClr val="404040"/>
                </a:solidFill>
              </a:rPr>
              <a:t>Generation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Allocation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890837" y="2668587"/>
            <a:ext cx="2403475" cy="569595"/>
            <a:chOff x="2890837" y="2668587"/>
            <a:chExt cx="2403475" cy="569595"/>
          </a:xfrm>
        </p:grpSpPr>
        <p:sp>
          <p:nvSpPr>
            <p:cNvPr id="4" name="object 4"/>
            <p:cNvSpPr/>
            <p:nvPr/>
          </p:nvSpPr>
          <p:spPr>
            <a:xfrm>
              <a:off x="2895600" y="2719537"/>
              <a:ext cx="2393950" cy="443230"/>
            </a:xfrm>
            <a:custGeom>
              <a:avLst/>
              <a:gdLst/>
              <a:ahLst/>
              <a:cxnLst/>
              <a:rect l="l" t="t" r="r" b="b"/>
              <a:pathLst>
                <a:path w="2393950" h="443230">
                  <a:moveTo>
                    <a:pt x="0" y="0"/>
                  </a:moveTo>
                  <a:lnTo>
                    <a:pt x="2393431" y="0"/>
                  </a:lnTo>
                  <a:lnTo>
                    <a:pt x="2393431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657600" y="2731750"/>
              <a:ext cx="290195" cy="443230"/>
            </a:xfrm>
            <a:custGeom>
              <a:avLst/>
              <a:gdLst/>
              <a:ahLst/>
              <a:cxnLst/>
              <a:rect l="l" t="t" r="r" b="b"/>
              <a:pathLst>
                <a:path w="290195" h="443230">
                  <a:moveTo>
                    <a:pt x="0" y="442939"/>
                  </a:moveTo>
                  <a:lnTo>
                    <a:pt x="290135" y="442939"/>
                  </a:lnTo>
                  <a:lnTo>
                    <a:pt x="290135" y="0"/>
                  </a:lnTo>
                  <a:lnTo>
                    <a:pt x="0" y="0"/>
                  </a:lnTo>
                  <a:lnTo>
                    <a:pt x="0" y="442939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657600" y="2731750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0" y="0"/>
                  </a:moveTo>
                  <a:lnTo>
                    <a:pt x="368220" y="0"/>
                  </a:lnTo>
                  <a:lnTo>
                    <a:pt x="368220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947735" y="267335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947735" y="267335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947735" y="2804667"/>
            <a:ext cx="736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311192" y="2668587"/>
            <a:ext cx="1114425" cy="569595"/>
            <a:chOff x="4311192" y="2668587"/>
            <a:chExt cx="1114425" cy="569595"/>
          </a:xfrm>
        </p:grpSpPr>
        <p:sp>
          <p:nvSpPr>
            <p:cNvPr id="11" name="object 11"/>
            <p:cNvSpPr/>
            <p:nvPr/>
          </p:nvSpPr>
          <p:spPr>
            <a:xfrm>
              <a:off x="4315955" y="2731750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368219" y="0"/>
                  </a:moveTo>
                  <a:lnTo>
                    <a:pt x="0" y="0"/>
                  </a:lnTo>
                  <a:lnTo>
                    <a:pt x="0" y="442939"/>
                  </a:lnTo>
                  <a:lnTo>
                    <a:pt x="368219" y="442939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315955" y="2731750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0" y="0"/>
                  </a:moveTo>
                  <a:lnTo>
                    <a:pt x="368220" y="0"/>
                  </a:lnTo>
                  <a:lnTo>
                    <a:pt x="368220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684175" y="267335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684175" y="267335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52395" y="267335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052395" y="267335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4762915" y="2804667"/>
            <a:ext cx="5410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16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6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16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271837" y="2668587"/>
            <a:ext cx="377825" cy="569595"/>
            <a:chOff x="3271837" y="2668587"/>
            <a:chExt cx="377825" cy="569595"/>
          </a:xfrm>
        </p:grpSpPr>
        <p:sp>
          <p:nvSpPr>
            <p:cNvPr id="19" name="object 19"/>
            <p:cNvSpPr/>
            <p:nvPr/>
          </p:nvSpPr>
          <p:spPr>
            <a:xfrm>
              <a:off x="3276600" y="267335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276600" y="267335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3276600" y="2696443"/>
            <a:ext cx="368300" cy="461645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1206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50"/>
              </a:spcBef>
            </a:pPr>
            <a:r>
              <a:rPr sz="16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890837" y="2444750"/>
            <a:ext cx="2383790" cy="2670175"/>
            <a:chOff x="2890837" y="2444750"/>
            <a:chExt cx="2383790" cy="2670175"/>
          </a:xfrm>
        </p:grpSpPr>
        <p:sp>
          <p:nvSpPr>
            <p:cNvPr id="23" name="object 23"/>
            <p:cNvSpPr/>
            <p:nvPr/>
          </p:nvSpPr>
          <p:spPr>
            <a:xfrm>
              <a:off x="2895600" y="2731750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368219" y="0"/>
                  </a:moveTo>
                  <a:lnTo>
                    <a:pt x="0" y="0"/>
                  </a:lnTo>
                  <a:lnTo>
                    <a:pt x="0" y="442939"/>
                  </a:lnTo>
                  <a:lnTo>
                    <a:pt x="368219" y="442939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95600" y="2731750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0" y="0"/>
                  </a:moveTo>
                  <a:lnTo>
                    <a:pt x="368220" y="0"/>
                  </a:lnTo>
                  <a:lnTo>
                    <a:pt x="368220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158286" y="2444749"/>
              <a:ext cx="2116455" cy="2670175"/>
            </a:xfrm>
            <a:custGeom>
              <a:avLst/>
              <a:gdLst/>
              <a:ahLst/>
              <a:cxnLst/>
              <a:rect l="l" t="t" r="r" b="b"/>
              <a:pathLst>
                <a:path w="2116454" h="2670175">
                  <a:moveTo>
                    <a:pt x="340512" y="864552"/>
                  </a:moveTo>
                  <a:lnTo>
                    <a:pt x="334162" y="851852"/>
                  </a:lnTo>
                  <a:lnTo>
                    <a:pt x="302412" y="788352"/>
                  </a:lnTo>
                  <a:lnTo>
                    <a:pt x="264312" y="864552"/>
                  </a:lnTo>
                  <a:lnTo>
                    <a:pt x="296062" y="864552"/>
                  </a:lnTo>
                  <a:lnTo>
                    <a:pt x="296062" y="2200173"/>
                  </a:lnTo>
                  <a:lnTo>
                    <a:pt x="0" y="2200173"/>
                  </a:lnTo>
                  <a:lnTo>
                    <a:pt x="0" y="2212860"/>
                  </a:lnTo>
                  <a:lnTo>
                    <a:pt x="308762" y="2212860"/>
                  </a:lnTo>
                  <a:lnTo>
                    <a:pt x="308762" y="2206510"/>
                  </a:lnTo>
                  <a:lnTo>
                    <a:pt x="308762" y="2200173"/>
                  </a:lnTo>
                  <a:lnTo>
                    <a:pt x="308762" y="864552"/>
                  </a:lnTo>
                  <a:lnTo>
                    <a:pt x="340512" y="864552"/>
                  </a:lnTo>
                  <a:close/>
                </a:path>
                <a:path w="2116454" h="2670175">
                  <a:moveTo>
                    <a:pt x="1018006" y="146050"/>
                  </a:moveTo>
                  <a:lnTo>
                    <a:pt x="986256" y="146050"/>
                  </a:lnTo>
                  <a:lnTo>
                    <a:pt x="986256" y="12700"/>
                  </a:lnTo>
                  <a:lnTo>
                    <a:pt x="986256" y="6350"/>
                  </a:lnTo>
                  <a:lnTo>
                    <a:pt x="986256" y="0"/>
                  </a:lnTo>
                  <a:lnTo>
                    <a:pt x="302412" y="0"/>
                  </a:lnTo>
                  <a:lnTo>
                    <a:pt x="302412" y="234950"/>
                  </a:lnTo>
                  <a:lnTo>
                    <a:pt x="315112" y="234950"/>
                  </a:lnTo>
                  <a:lnTo>
                    <a:pt x="315112" y="12700"/>
                  </a:lnTo>
                  <a:lnTo>
                    <a:pt x="973556" y="12700"/>
                  </a:lnTo>
                  <a:lnTo>
                    <a:pt x="973556" y="146050"/>
                  </a:lnTo>
                  <a:lnTo>
                    <a:pt x="941806" y="146050"/>
                  </a:lnTo>
                  <a:lnTo>
                    <a:pt x="979906" y="222250"/>
                  </a:lnTo>
                  <a:lnTo>
                    <a:pt x="1011656" y="158750"/>
                  </a:lnTo>
                  <a:lnTo>
                    <a:pt x="1018006" y="146050"/>
                  </a:lnTo>
                  <a:close/>
                </a:path>
                <a:path w="2116454" h="2670175">
                  <a:moveTo>
                    <a:pt x="1748091" y="866444"/>
                  </a:moveTo>
                  <a:lnTo>
                    <a:pt x="1741741" y="853744"/>
                  </a:lnTo>
                  <a:lnTo>
                    <a:pt x="1709991" y="790244"/>
                  </a:lnTo>
                  <a:lnTo>
                    <a:pt x="1671891" y="866444"/>
                  </a:lnTo>
                  <a:lnTo>
                    <a:pt x="1703641" y="866444"/>
                  </a:lnTo>
                  <a:lnTo>
                    <a:pt x="1703641" y="1056030"/>
                  </a:lnTo>
                  <a:lnTo>
                    <a:pt x="979906" y="1056030"/>
                  </a:lnTo>
                  <a:lnTo>
                    <a:pt x="979906" y="788352"/>
                  </a:lnTo>
                  <a:lnTo>
                    <a:pt x="967206" y="788352"/>
                  </a:lnTo>
                  <a:lnTo>
                    <a:pt x="967206" y="1068730"/>
                  </a:lnTo>
                  <a:lnTo>
                    <a:pt x="1716341" y="1068730"/>
                  </a:lnTo>
                  <a:lnTo>
                    <a:pt x="1716341" y="1062380"/>
                  </a:lnTo>
                  <a:lnTo>
                    <a:pt x="1716341" y="1056030"/>
                  </a:lnTo>
                  <a:lnTo>
                    <a:pt x="1716341" y="866444"/>
                  </a:lnTo>
                  <a:lnTo>
                    <a:pt x="1748091" y="866444"/>
                  </a:lnTo>
                  <a:close/>
                </a:path>
                <a:path w="2116454" h="2670175">
                  <a:moveTo>
                    <a:pt x="2116315" y="864552"/>
                  </a:moveTo>
                  <a:lnTo>
                    <a:pt x="2109965" y="851852"/>
                  </a:lnTo>
                  <a:lnTo>
                    <a:pt x="2078215" y="788352"/>
                  </a:lnTo>
                  <a:lnTo>
                    <a:pt x="2040115" y="864552"/>
                  </a:lnTo>
                  <a:lnTo>
                    <a:pt x="2071865" y="864552"/>
                  </a:lnTo>
                  <a:lnTo>
                    <a:pt x="2071865" y="2657094"/>
                  </a:lnTo>
                  <a:lnTo>
                    <a:pt x="0" y="2657094"/>
                  </a:lnTo>
                  <a:lnTo>
                    <a:pt x="0" y="2669794"/>
                  </a:lnTo>
                  <a:lnTo>
                    <a:pt x="2084565" y="2669794"/>
                  </a:lnTo>
                  <a:lnTo>
                    <a:pt x="2084565" y="2663444"/>
                  </a:lnTo>
                  <a:lnTo>
                    <a:pt x="2084565" y="2657094"/>
                  </a:lnTo>
                  <a:lnTo>
                    <a:pt x="2084565" y="864552"/>
                  </a:lnTo>
                  <a:lnTo>
                    <a:pt x="2116315" y="864552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1667564" y="5065267"/>
            <a:ext cx="9982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oo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165998" y="4285763"/>
            <a:ext cx="305435" cy="295275"/>
            <a:chOff x="8165998" y="4285763"/>
            <a:chExt cx="305435" cy="295275"/>
          </a:xfrm>
        </p:grpSpPr>
        <p:sp>
          <p:nvSpPr>
            <p:cNvPr id="28" name="object 28"/>
            <p:cNvSpPr/>
            <p:nvPr/>
          </p:nvSpPr>
          <p:spPr>
            <a:xfrm>
              <a:off x="8170760" y="4290526"/>
              <a:ext cx="295910" cy="285750"/>
            </a:xfrm>
            <a:custGeom>
              <a:avLst/>
              <a:gdLst/>
              <a:ahLst/>
              <a:cxnLst/>
              <a:rect l="l" t="t" r="r" b="b"/>
              <a:pathLst>
                <a:path w="295909" h="285750">
                  <a:moveTo>
                    <a:pt x="295342" y="0"/>
                  </a:moveTo>
                  <a:lnTo>
                    <a:pt x="0" y="0"/>
                  </a:lnTo>
                  <a:lnTo>
                    <a:pt x="0" y="285582"/>
                  </a:lnTo>
                  <a:lnTo>
                    <a:pt x="295342" y="285582"/>
                  </a:lnTo>
                  <a:lnTo>
                    <a:pt x="295342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170760" y="4290526"/>
              <a:ext cx="295910" cy="285750"/>
            </a:xfrm>
            <a:custGeom>
              <a:avLst/>
              <a:gdLst/>
              <a:ahLst/>
              <a:cxnLst/>
              <a:rect l="l" t="t" r="r" b="b"/>
              <a:pathLst>
                <a:path w="295909" h="285750">
                  <a:moveTo>
                    <a:pt x="0" y="0"/>
                  </a:moveTo>
                  <a:lnTo>
                    <a:pt x="295343" y="0"/>
                  </a:lnTo>
                  <a:lnTo>
                    <a:pt x="295343" y="285583"/>
                  </a:lnTo>
                  <a:lnTo>
                    <a:pt x="0" y="28558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1374139" y="2760979"/>
            <a:ext cx="1342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517723" y="3617467"/>
            <a:ext cx="1116965" cy="1435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space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 marR="645160" indent="11430">
              <a:lnSpc>
                <a:spcPct val="220000"/>
              </a:lnSpc>
              <a:spcBef>
                <a:spcPts val="485"/>
              </a:spcBef>
            </a:pP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live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dead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164080" y="4820756"/>
            <a:ext cx="305435" cy="295275"/>
            <a:chOff x="8164080" y="4820756"/>
            <a:chExt cx="305435" cy="295275"/>
          </a:xfrm>
        </p:grpSpPr>
        <p:sp>
          <p:nvSpPr>
            <p:cNvPr id="33" name="object 33"/>
            <p:cNvSpPr/>
            <p:nvPr/>
          </p:nvSpPr>
          <p:spPr>
            <a:xfrm>
              <a:off x="8168843" y="4825518"/>
              <a:ext cx="295910" cy="285750"/>
            </a:xfrm>
            <a:custGeom>
              <a:avLst/>
              <a:gdLst/>
              <a:ahLst/>
              <a:cxnLst/>
              <a:rect l="l" t="t" r="r" b="b"/>
              <a:pathLst>
                <a:path w="295909" h="285750">
                  <a:moveTo>
                    <a:pt x="295342" y="0"/>
                  </a:moveTo>
                  <a:lnTo>
                    <a:pt x="0" y="0"/>
                  </a:lnTo>
                  <a:lnTo>
                    <a:pt x="0" y="285583"/>
                  </a:lnTo>
                  <a:lnTo>
                    <a:pt x="295342" y="285583"/>
                  </a:lnTo>
                  <a:lnTo>
                    <a:pt x="295342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8168843" y="4825518"/>
              <a:ext cx="295910" cy="285750"/>
            </a:xfrm>
            <a:custGeom>
              <a:avLst/>
              <a:gdLst/>
              <a:ahLst/>
              <a:cxnLst/>
              <a:rect l="l" t="t" r="r" b="b"/>
              <a:pathLst>
                <a:path w="295909" h="285750">
                  <a:moveTo>
                    <a:pt x="0" y="0"/>
                  </a:moveTo>
                  <a:lnTo>
                    <a:pt x="295343" y="0"/>
                  </a:lnTo>
                  <a:lnTo>
                    <a:pt x="295343" y="285583"/>
                  </a:lnTo>
                  <a:lnTo>
                    <a:pt x="0" y="28558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/>
          <p:cNvGrpSpPr/>
          <p:nvPr/>
        </p:nvGrpSpPr>
        <p:grpSpPr>
          <a:xfrm>
            <a:off x="6018046" y="1824037"/>
            <a:ext cx="2403475" cy="569595"/>
            <a:chOff x="6018046" y="1824037"/>
            <a:chExt cx="2403475" cy="569595"/>
          </a:xfrm>
        </p:grpSpPr>
        <p:sp>
          <p:nvSpPr>
            <p:cNvPr id="36" name="object 36"/>
            <p:cNvSpPr/>
            <p:nvPr/>
          </p:nvSpPr>
          <p:spPr>
            <a:xfrm>
              <a:off x="6022808" y="1905000"/>
              <a:ext cx="2393950" cy="443230"/>
            </a:xfrm>
            <a:custGeom>
              <a:avLst/>
              <a:gdLst/>
              <a:ahLst/>
              <a:cxnLst/>
              <a:rect l="l" t="t" r="r" b="b"/>
              <a:pathLst>
                <a:path w="2393950" h="443230">
                  <a:moveTo>
                    <a:pt x="0" y="0"/>
                  </a:moveTo>
                  <a:lnTo>
                    <a:pt x="2393431" y="0"/>
                  </a:lnTo>
                  <a:lnTo>
                    <a:pt x="2393431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031914" y="182880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031914" y="182880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2930367" y="4425027"/>
          <a:ext cx="237490" cy="1370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85"/>
              </a:tblGrid>
              <a:tr h="4499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  <a:tr h="459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  <a:tr h="4522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</a:tbl>
          </a:graphicData>
        </a:graphic>
      </p:graphicFrame>
      <p:sp>
        <p:nvSpPr>
          <p:cNvPr id="40" name="object 40"/>
          <p:cNvSpPr txBox="1"/>
          <p:nvPr/>
        </p:nvSpPr>
        <p:spPr>
          <a:xfrm>
            <a:off x="8617721" y="1934971"/>
            <a:ext cx="1304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165007" y="5368126"/>
            <a:ext cx="295910" cy="285750"/>
          </a:xfrm>
          <a:custGeom>
            <a:avLst/>
            <a:gdLst/>
            <a:ahLst/>
            <a:cxnLst/>
            <a:rect l="l" t="t" r="r" b="b"/>
            <a:pathLst>
              <a:path w="295909" h="285750">
                <a:moveTo>
                  <a:pt x="0" y="0"/>
                </a:moveTo>
                <a:lnTo>
                  <a:pt x="295343" y="0"/>
                </a:lnTo>
                <a:lnTo>
                  <a:pt x="295343" y="285583"/>
                </a:lnTo>
                <a:lnTo>
                  <a:pt x="0" y="28558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8513888" y="5325364"/>
            <a:ext cx="3771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solidFill>
                  <a:srgbClr val="404040"/>
                </a:solidFill>
                <a:latin typeface="Arial MT"/>
                <a:cs typeface="Arial MT"/>
              </a:rPr>
              <a:t>fr</a:t>
            </a: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038321" y="3587427"/>
            <a:ext cx="2393950" cy="443230"/>
          </a:xfrm>
          <a:custGeom>
            <a:avLst/>
            <a:gdLst/>
            <a:ahLst/>
            <a:cxnLst/>
            <a:rect l="l" t="t" r="r" b="b"/>
            <a:pathLst>
              <a:path w="2393950" h="443229">
                <a:moveTo>
                  <a:pt x="0" y="0"/>
                </a:moveTo>
                <a:lnTo>
                  <a:pt x="2393431" y="0"/>
                </a:lnTo>
                <a:lnTo>
                  <a:pt x="2393431" y="442939"/>
                </a:lnTo>
                <a:lnTo>
                  <a:pt x="0" y="44293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6027361" y="1905000"/>
            <a:ext cx="373380" cy="443230"/>
          </a:xfrm>
          <a:prstGeom prst="rect">
            <a:avLst/>
          </a:prstGeom>
          <a:solidFill>
            <a:srgbClr val="CCFFCC"/>
          </a:solidFill>
          <a:ln w="9525">
            <a:solidFill>
              <a:srgbClr val="404040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535"/>
              </a:spcBef>
            </a:pPr>
            <a:r>
              <a:rPr sz="1600" spc="-3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158298" y="2088370"/>
            <a:ext cx="2865120" cy="3488054"/>
          </a:xfrm>
          <a:custGeom>
            <a:avLst/>
            <a:gdLst/>
            <a:ahLst/>
            <a:cxnLst/>
            <a:rect l="l" t="t" r="r" b="b"/>
            <a:pathLst>
              <a:path w="2865120" h="3488054">
                <a:moveTo>
                  <a:pt x="2502876" y="3475010"/>
                </a:moveTo>
                <a:lnTo>
                  <a:pt x="0" y="3475010"/>
                </a:lnTo>
                <a:lnTo>
                  <a:pt x="0" y="3487710"/>
                </a:lnTo>
                <a:lnTo>
                  <a:pt x="2515576" y="3487710"/>
                </a:lnTo>
                <a:lnTo>
                  <a:pt x="2515576" y="3481360"/>
                </a:lnTo>
                <a:lnTo>
                  <a:pt x="2502876" y="3481360"/>
                </a:lnTo>
                <a:lnTo>
                  <a:pt x="2502876" y="3475010"/>
                </a:lnTo>
                <a:close/>
              </a:path>
              <a:path w="2865120" h="3488054">
                <a:moveTo>
                  <a:pt x="2788310" y="31750"/>
                </a:moveTo>
                <a:lnTo>
                  <a:pt x="2502876" y="31750"/>
                </a:lnTo>
                <a:lnTo>
                  <a:pt x="2502876" y="3481360"/>
                </a:lnTo>
                <a:lnTo>
                  <a:pt x="2509226" y="3475010"/>
                </a:lnTo>
                <a:lnTo>
                  <a:pt x="2515576" y="3475010"/>
                </a:lnTo>
                <a:lnTo>
                  <a:pt x="2515576" y="44450"/>
                </a:lnTo>
                <a:lnTo>
                  <a:pt x="2509226" y="44450"/>
                </a:lnTo>
                <a:lnTo>
                  <a:pt x="2515576" y="38100"/>
                </a:lnTo>
                <a:lnTo>
                  <a:pt x="2788310" y="38100"/>
                </a:lnTo>
                <a:lnTo>
                  <a:pt x="2788310" y="31750"/>
                </a:lnTo>
                <a:close/>
              </a:path>
              <a:path w="2865120" h="3488054">
                <a:moveTo>
                  <a:pt x="2515576" y="3475010"/>
                </a:moveTo>
                <a:lnTo>
                  <a:pt x="2509226" y="3475010"/>
                </a:lnTo>
                <a:lnTo>
                  <a:pt x="2502876" y="3481360"/>
                </a:lnTo>
                <a:lnTo>
                  <a:pt x="2515576" y="3481360"/>
                </a:lnTo>
                <a:lnTo>
                  <a:pt x="2515576" y="3475010"/>
                </a:lnTo>
                <a:close/>
              </a:path>
              <a:path w="2865120" h="3488054">
                <a:moveTo>
                  <a:pt x="2788310" y="0"/>
                </a:moveTo>
                <a:lnTo>
                  <a:pt x="2788310" y="76200"/>
                </a:lnTo>
                <a:lnTo>
                  <a:pt x="2851810" y="44450"/>
                </a:lnTo>
                <a:lnTo>
                  <a:pt x="2801010" y="44450"/>
                </a:lnTo>
                <a:lnTo>
                  <a:pt x="2801010" y="31750"/>
                </a:lnTo>
                <a:lnTo>
                  <a:pt x="2851810" y="31750"/>
                </a:lnTo>
                <a:lnTo>
                  <a:pt x="2788310" y="0"/>
                </a:lnTo>
                <a:close/>
              </a:path>
              <a:path w="2865120" h="3488054">
                <a:moveTo>
                  <a:pt x="2515576" y="38100"/>
                </a:moveTo>
                <a:lnTo>
                  <a:pt x="2509226" y="44450"/>
                </a:lnTo>
                <a:lnTo>
                  <a:pt x="2515576" y="44450"/>
                </a:lnTo>
                <a:lnTo>
                  <a:pt x="2515576" y="38100"/>
                </a:lnTo>
                <a:close/>
              </a:path>
              <a:path w="2865120" h="3488054">
                <a:moveTo>
                  <a:pt x="2788310" y="38100"/>
                </a:moveTo>
                <a:lnTo>
                  <a:pt x="2515576" y="38100"/>
                </a:lnTo>
                <a:lnTo>
                  <a:pt x="2515576" y="44450"/>
                </a:lnTo>
                <a:lnTo>
                  <a:pt x="2788310" y="44450"/>
                </a:lnTo>
                <a:lnTo>
                  <a:pt x="2788310" y="38100"/>
                </a:lnTo>
                <a:close/>
              </a:path>
              <a:path w="2865120" h="3488054">
                <a:moveTo>
                  <a:pt x="2851810" y="31750"/>
                </a:moveTo>
                <a:lnTo>
                  <a:pt x="2801010" y="31750"/>
                </a:lnTo>
                <a:lnTo>
                  <a:pt x="2801010" y="44450"/>
                </a:lnTo>
                <a:lnTo>
                  <a:pt x="2851810" y="44450"/>
                </a:lnTo>
                <a:lnTo>
                  <a:pt x="2864510" y="38100"/>
                </a:lnTo>
                <a:lnTo>
                  <a:pt x="2851810" y="3175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3353" y="517651"/>
            <a:ext cx="6477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404040"/>
                </a:solidFill>
              </a:rPr>
              <a:t>Young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50" dirty="0">
                <a:solidFill>
                  <a:srgbClr val="404040"/>
                </a:solidFill>
              </a:rPr>
              <a:t>Generation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Allocation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890837" y="2668587"/>
            <a:ext cx="5546090" cy="1367155"/>
            <a:chOff x="2890837" y="2668587"/>
            <a:chExt cx="5546090" cy="1367155"/>
          </a:xfrm>
        </p:grpSpPr>
        <p:sp>
          <p:nvSpPr>
            <p:cNvPr id="4" name="object 4"/>
            <p:cNvSpPr/>
            <p:nvPr/>
          </p:nvSpPr>
          <p:spPr>
            <a:xfrm>
              <a:off x="6038321" y="3587427"/>
              <a:ext cx="2393950" cy="443230"/>
            </a:xfrm>
            <a:custGeom>
              <a:avLst/>
              <a:gdLst/>
              <a:ahLst/>
              <a:cxnLst/>
              <a:rect l="l" t="t" r="r" b="b"/>
              <a:pathLst>
                <a:path w="2393950" h="443229">
                  <a:moveTo>
                    <a:pt x="0" y="0"/>
                  </a:moveTo>
                  <a:lnTo>
                    <a:pt x="2393431" y="0"/>
                  </a:lnTo>
                  <a:lnTo>
                    <a:pt x="2393431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895600" y="2719537"/>
              <a:ext cx="2393950" cy="443230"/>
            </a:xfrm>
            <a:custGeom>
              <a:avLst/>
              <a:gdLst/>
              <a:ahLst/>
              <a:cxnLst/>
              <a:rect l="l" t="t" r="r" b="b"/>
              <a:pathLst>
                <a:path w="2393950" h="443230">
                  <a:moveTo>
                    <a:pt x="0" y="0"/>
                  </a:moveTo>
                  <a:lnTo>
                    <a:pt x="2393431" y="0"/>
                  </a:lnTo>
                  <a:lnTo>
                    <a:pt x="2393431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657600" y="2731750"/>
              <a:ext cx="290195" cy="443230"/>
            </a:xfrm>
            <a:custGeom>
              <a:avLst/>
              <a:gdLst/>
              <a:ahLst/>
              <a:cxnLst/>
              <a:rect l="l" t="t" r="r" b="b"/>
              <a:pathLst>
                <a:path w="290195" h="443230">
                  <a:moveTo>
                    <a:pt x="0" y="442939"/>
                  </a:moveTo>
                  <a:lnTo>
                    <a:pt x="290135" y="442939"/>
                  </a:lnTo>
                  <a:lnTo>
                    <a:pt x="290135" y="0"/>
                  </a:lnTo>
                  <a:lnTo>
                    <a:pt x="0" y="0"/>
                  </a:lnTo>
                  <a:lnTo>
                    <a:pt x="0" y="442939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657600" y="2731750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0" y="0"/>
                  </a:moveTo>
                  <a:lnTo>
                    <a:pt x="368220" y="0"/>
                  </a:lnTo>
                  <a:lnTo>
                    <a:pt x="368220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947735" y="267335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947735" y="267335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947735" y="2804667"/>
            <a:ext cx="736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311192" y="2668587"/>
            <a:ext cx="1114425" cy="569595"/>
            <a:chOff x="4311192" y="2668587"/>
            <a:chExt cx="1114425" cy="569595"/>
          </a:xfrm>
        </p:grpSpPr>
        <p:sp>
          <p:nvSpPr>
            <p:cNvPr id="12" name="object 12"/>
            <p:cNvSpPr/>
            <p:nvPr/>
          </p:nvSpPr>
          <p:spPr>
            <a:xfrm>
              <a:off x="4315955" y="2731750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368219" y="0"/>
                  </a:moveTo>
                  <a:lnTo>
                    <a:pt x="0" y="0"/>
                  </a:lnTo>
                  <a:lnTo>
                    <a:pt x="0" y="442939"/>
                  </a:lnTo>
                  <a:lnTo>
                    <a:pt x="368219" y="442939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315955" y="2731750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0" y="0"/>
                  </a:moveTo>
                  <a:lnTo>
                    <a:pt x="368220" y="0"/>
                  </a:lnTo>
                  <a:lnTo>
                    <a:pt x="368220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684175" y="267335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684175" y="267335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052395" y="267335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052395" y="267335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4762915" y="2804667"/>
            <a:ext cx="5410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16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6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16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002982" y="3524262"/>
            <a:ext cx="377825" cy="569595"/>
            <a:chOff x="6002982" y="3524262"/>
            <a:chExt cx="377825" cy="569595"/>
          </a:xfrm>
        </p:grpSpPr>
        <p:sp>
          <p:nvSpPr>
            <p:cNvPr id="20" name="object 20"/>
            <p:cNvSpPr/>
            <p:nvPr/>
          </p:nvSpPr>
          <p:spPr>
            <a:xfrm>
              <a:off x="6007745" y="3529025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007745" y="3529025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6007745" y="3592190"/>
            <a:ext cx="363855" cy="433705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812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40"/>
              </a:spcBef>
            </a:pPr>
            <a:r>
              <a:rPr sz="1600" spc="-3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890837" y="2438398"/>
            <a:ext cx="5580380" cy="2677795"/>
            <a:chOff x="2890837" y="2438398"/>
            <a:chExt cx="5580380" cy="2677795"/>
          </a:xfrm>
        </p:grpSpPr>
        <p:sp>
          <p:nvSpPr>
            <p:cNvPr id="24" name="object 24"/>
            <p:cNvSpPr/>
            <p:nvPr/>
          </p:nvSpPr>
          <p:spPr>
            <a:xfrm>
              <a:off x="3158298" y="4088767"/>
              <a:ext cx="3072130" cy="568960"/>
            </a:xfrm>
            <a:custGeom>
              <a:avLst/>
              <a:gdLst/>
              <a:ahLst/>
              <a:cxnLst/>
              <a:rect l="l" t="t" r="r" b="b"/>
              <a:pathLst>
                <a:path w="3072129" h="568960">
                  <a:moveTo>
                    <a:pt x="3027206" y="556143"/>
                  </a:moveTo>
                  <a:lnTo>
                    <a:pt x="0" y="556143"/>
                  </a:lnTo>
                  <a:lnTo>
                    <a:pt x="0" y="568843"/>
                  </a:lnTo>
                  <a:lnTo>
                    <a:pt x="3039906" y="568843"/>
                  </a:lnTo>
                  <a:lnTo>
                    <a:pt x="3039906" y="562493"/>
                  </a:lnTo>
                  <a:lnTo>
                    <a:pt x="3027206" y="562493"/>
                  </a:lnTo>
                  <a:lnTo>
                    <a:pt x="3027206" y="556143"/>
                  </a:lnTo>
                  <a:close/>
                </a:path>
                <a:path w="3072129" h="568960">
                  <a:moveTo>
                    <a:pt x="3039906" y="63500"/>
                  </a:moveTo>
                  <a:lnTo>
                    <a:pt x="3027206" y="63500"/>
                  </a:lnTo>
                  <a:lnTo>
                    <a:pt x="3027206" y="562493"/>
                  </a:lnTo>
                  <a:lnTo>
                    <a:pt x="3033556" y="556143"/>
                  </a:lnTo>
                  <a:lnTo>
                    <a:pt x="3039906" y="556143"/>
                  </a:lnTo>
                  <a:lnTo>
                    <a:pt x="3039906" y="63500"/>
                  </a:lnTo>
                  <a:close/>
                </a:path>
                <a:path w="3072129" h="568960">
                  <a:moveTo>
                    <a:pt x="3039906" y="556143"/>
                  </a:moveTo>
                  <a:lnTo>
                    <a:pt x="3033556" y="556143"/>
                  </a:lnTo>
                  <a:lnTo>
                    <a:pt x="3027206" y="562493"/>
                  </a:lnTo>
                  <a:lnTo>
                    <a:pt x="3039906" y="562493"/>
                  </a:lnTo>
                  <a:lnTo>
                    <a:pt x="3039906" y="556143"/>
                  </a:lnTo>
                  <a:close/>
                </a:path>
                <a:path w="3072129" h="568960">
                  <a:moveTo>
                    <a:pt x="3033556" y="0"/>
                  </a:moveTo>
                  <a:lnTo>
                    <a:pt x="2995456" y="76200"/>
                  </a:lnTo>
                  <a:lnTo>
                    <a:pt x="3027206" y="76200"/>
                  </a:lnTo>
                  <a:lnTo>
                    <a:pt x="3027206" y="63500"/>
                  </a:lnTo>
                  <a:lnTo>
                    <a:pt x="3065306" y="63500"/>
                  </a:lnTo>
                  <a:lnTo>
                    <a:pt x="3033556" y="0"/>
                  </a:lnTo>
                  <a:close/>
                </a:path>
                <a:path w="3072129" h="568960">
                  <a:moveTo>
                    <a:pt x="3065306" y="63500"/>
                  </a:moveTo>
                  <a:lnTo>
                    <a:pt x="3039906" y="63500"/>
                  </a:lnTo>
                  <a:lnTo>
                    <a:pt x="3039906" y="76200"/>
                  </a:lnTo>
                  <a:lnTo>
                    <a:pt x="3071656" y="76200"/>
                  </a:lnTo>
                  <a:lnTo>
                    <a:pt x="3065306" y="6350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95600" y="2731750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368219" y="0"/>
                  </a:moveTo>
                  <a:lnTo>
                    <a:pt x="0" y="0"/>
                  </a:lnTo>
                  <a:lnTo>
                    <a:pt x="0" y="442939"/>
                  </a:lnTo>
                  <a:lnTo>
                    <a:pt x="368219" y="442939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895600" y="2731750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0" y="0"/>
                  </a:moveTo>
                  <a:lnTo>
                    <a:pt x="368220" y="0"/>
                  </a:lnTo>
                  <a:lnTo>
                    <a:pt x="368220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158286" y="2438399"/>
              <a:ext cx="3040380" cy="2676525"/>
            </a:xfrm>
            <a:custGeom>
              <a:avLst/>
              <a:gdLst/>
              <a:ahLst/>
              <a:cxnLst/>
              <a:rect l="l" t="t" r="r" b="b"/>
              <a:pathLst>
                <a:path w="3040379" h="2676525">
                  <a:moveTo>
                    <a:pt x="1748091" y="872794"/>
                  </a:moveTo>
                  <a:lnTo>
                    <a:pt x="1741741" y="860094"/>
                  </a:lnTo>
                  <a:lnTo>
                    <a:pt x="1709991" y="796594"/>
                  </a:lnTo>
                  <a:lnTo>
                    <a:pt x="1671891" y="872794"/>
                  </a:lnTo>
                  <a:lnTo>
                    <a:pt x="1703641" y="872794"/>
                  </a:lnTo>
                  <a:lnTo>
                    <a:pt x="1703641" y="1062380"/>
                  </a:lnTo>
                  <a:lnTo>
                    <a:pt x="979906" y="1062380"/>
                  </a:lnTo>
                  <a:lnTo>
                    <a:pt x="979906" y="794702"/>
                  </a:lnTo>
                  <a:lnTo>
                    <a:pt x="967206" y="794702"/>
                  </a:lnTo>
                  <a:lnTo>
                    <a:pt x="967206" y="1075080"/>
                  </a:lnTo>
                  <a:lnTo>
                    <a:pt x="1716341" y="1075080"/>
                  </a:lnTo>
                  <a:lnTo>
                    <a:pt x="1716341" y="1068730"/>
                  </a:lnTo>
                  <a:lnTo>
                    <a:pt x="1716341" y="1062380"/>
                  </a:lnTo>
                  <a:lnTo>
                    <a:pt x="1716341" y="872794"/>
                  </a:lnTo>
                  <a:lnTo>
                    <a:pt x="1748091" y="872794"/>
                  </a:lnTo>
                  <a:close/>
                </a:path>
                <a:path w="3040379" h="2676525">
                  <a:moveTo>
                    <a:pt x="2116315" y="870902"/>
                  </a:moveTo>
                  <a:lnTo>
                    <a:pt x="2109965" y="858202"/>
                  </a:lnTo>
                  <a:lnTo>
                    <a:pt x="2078215" y="794702"/>
                  </a:lnTo>
                  <a:lnTo>
                    <a:pt x="2040115" y="870902"/>
                  </a:lnTo>
                  <a:lnTo>
                    <a:pt x="2071865" y="870902"/>
                  </a:lnTo>
                  <a:lnTo>
                    <a:pt x="2071865" y="2663444"/>
                  </a:lnTo>
                  <a:lnTo>
                    <a:pt x="0" y="2663444"/>
                  </a:lnTo>
                  <a:lnTo>
                    <a:pt x="0" y="2676144"/>
                  </a:lnTo>
                  <a:lnTo>
                    <a:pt x="2084565" y="2676144"/>
                  </a:lnTo>
                  <a:lnTo>
                    <a:pt x="2084565" y="2669794"/>
                  </a:lnTo>
                  <a:lnTo>
                    <a:pt x="2084565" y="2663444"/>
                  </a:lnTo>
                  <a:lnTo>
                    <a:pt x="2084565" y="870902"/>
                  </a:lnTo>
                  <a:lnTo>
                    <a:pt x="2116315" y="870902"/>
                  </a:lnTo>
                  <a:close/>
                </a:path>
                <a:path w="3040379" h="2676525">
                  <a:moveTo>
                    <a:pt x="3039910" y="0"/>
                  </a:moveTo>
                  <a:lnTo>
                    <a:pt x="967206" y="0"/>
                  </a:lnTo>
                  <a:lnTo>
                    <a:pt x="967206" y="158750"/>
                  </a:lnTo>
                  <a:lnTo>
                    <a:pt x="935456" y="158750"/>
                  </a:lnTo>
                  <a:lnTo>
                    <a:pt x="973556" y="234950"/>
                  </a:lnTo>
                  <a:lnTo>
                    <a:pt x="1005306" y="171450"/>
                  </a:lnTo>
                  <a:lnTo>
                    <a:pt x="1011656" y="158750"/>
                  </a:lnTo>
                  <a:lnTo>
                    <a:pt x="979906" y="158750"/>
                  </a:lnTo>
                  <a:lnTo>
                    <a:pt x="979906" y="12700"/>
                  </a:lnTo>
                  <a:lnTo>
                    <a:pt x="3027210" y="12700"/>
                  </a:lnTo>
                  <a:lnTo>
                    <a:pt x="3027210" y="1090625"/>
                  </a:lnTo>
                  <a:lnTo>
                    <a:pt x="3039910" y="1090625"/>
                  </a:lnTo>
                  <a:lnTo>
                    <a:pt x="3039910" y="12700"/>
                  </a:lnTo>
                  <a:lnTo>
                    <a:pt x="3039910" y="6350"/>
                  </a:lnTo>
                  <a:lnTo>
                    <a:pt x="303991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170760" y="4290526"/>
              <a:ext cx="295910" cy="285750"/>
            </a:xfrm>
            <a:custGeom>
              <a:avLst/>
              <a:gdLst/>
              <a:ahLst/>
              <a:cxnLst/>
              <a:rect l="l" t="t" r="r" b="b"/>
              <a:pathLst>
                <a:path w="295909" h="285750">
                  <a:moveTo>
                    <a:pt x="295342" y="0"/>
                  </a:moveTo>
                  <a:lnTo>
                    <a:pt x="0" y="0"/>
                  </a:lnTo>
                  <a:lnTo>
                    <a:pt x="0" y="285582"/>
                  </a:lnTo>
                  <a:lnTo>
                    <a:pt x="295342" y="285582"/>
                  </a:lnTo>
                  <a:lnTo>
                    <a:pt x="295342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170760" y="4290526"/>
              <a:ext cx="295910" cy="285750"/>
            </a:xfrm>
            <a:custGeom>
              <a:avLst/>
              <a:gdLst/>
              <a:ahLst/>
              <a:cxnLst/>
              <a:rect l="l" t="t" r="r" b="b"/>
              <a:pathLst>
                <a:path w="295909" h="285750">
                  <a:moveTo>
                    <a:pt x="0" y="0"/>
                  </a:moveTo>
                  <a:lnTo>
                    <a:pt x="295343" y="0"/>
                  </a:lnTo>
                  <a:lnTo>
                    <a:pt x="295343" y="285583"/>
                  </a:lnTo>
                  <a:lnTo>
                    <a:pt x="0" y="28558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168843" y="4825518"/>
              <a:ext cx="295910" cy="285750"/>
            </a:xfrm>
            <a:custGeom>
              <a:avLst/>
              <a:gdLst/>
              <a:ahLst/>
              <a:cxnLst/>
              <a:rect l="l" t="t" r="r" b="b"/>
              <a:pathLst>
                <a:path w="295909" h="285750">
                  <a:moveTo>
                    <a:pt x="295342" y="0"/>
                  </a:moveTo>
                  <a:lnTo>
                    <a:pt x="0" y="0"/>
                  </a:lnTo>
                  <a:lnTo>
                    <a:pt x="0" y="285583"/>
                  </a:lnTo>
                  <a:lnTo>
                    <a:pt x="295342" y="285583"/>
                  </a:lnTo>
                  <a:lnTo>
                    <a:pt x="295342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168843" y="4825518"/>
              <a:ext cx="295910" cy="285750"/>
            </a:xfrm>
            <a:custGeom>
              <a:avLst/>
              <a:gdLst/>
              <a:ahLst/>
              <a:cxnLst/>
              <a:rect l="l" t="t" r="r" b="b"/>
              <a:pathLst>
                <a:path w="295909" h="285750">
                  <a:moveTo>
                    <a:pt x="0" y="0"/>
                  </a:moveTo>
                  <a:lnTo>
                    <a:pt x="295343" y="0"/>
                  </a:lnTo>
                  <a:lnTo>
                    <a:pt x="295343" y="285583"/>
                  </a:lnTo>
                  <a:lnTo>
                    <a:pt x="0" y="28558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1667564" y="5065267"/>
            <a:ext cx="9982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oo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74139" y="2760979"/>
            <a:ext cx="1342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517723" y="4246372"/>
            <a:ext cx="476884" cy="805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live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dead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018046" y="1824037"/>
            <a:ext cx="2403475" cy="569595"/>
            <a:chOff x="6018046" y="1824037"/>
            <a:chExt cx="2403475" cy="569595"/>
          </a:xfrm>
        </p:grpSpPr>
        <p:sp>
          <p:nvSpPr>
            <p:cNvPr id="36" name="object 36"/>
            <p:cNvSpPr/>
            <p:nvPr/>
          </p:nvSpPr>
          <p:spPr>
            <a:xfrm>
              <a:off x="6022808" y="1905000"/>
              <a:ext cx="2393950" cy="443230"/>
            </a:xfrm>
            <a:custGeom>
              <a:avLst/>
              <a:gdLst/>
              <a:ahLst/>
              <a:cxnLst/>
              <a:rect l="l" t="t" r="r" b="b"/>
              <a:pathLst>
                <a:path w="2393950" h="443230">
                  <a:moveTo>
                    <a:pt x="0" y="0"/>
                  </a:moveTo>
                  <a:lnTo>
                    <a:pt x="2393431" y="0"/>
                  </a:lnTo>
                  <a:lnTo>
                    <a:pt x="2393431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031914" y="182880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031914" y="182880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2930367" y="4425027"/>
          <a:ext cx="237490" cy="1370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85"/>
              </a:tblGrid>
              <a:tr h="4499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  <a:tr h="459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  <a:tr h="4522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</a:tbl>
          </a:graphicData>
        </a:graphic>
      </p:graphicFrame>
      <p:sp>
        <p:nvSpPr>
          <p:cNvPr id="40" name="object 40"/>
          <p:cNvSpPr txBox="1"/>
          <p:nvPr/>
        </p:nvSpPr>
        <p:spPr>
          <a:xfrm>
            <a:off x="8617721" y="1934971"/>
            <a:ext cx="1304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165007" y="5368126"/>
            <a:ext cx="295910" cy="285750"/>
          </a:xfrm>
          <a:custGeom>
            <a:avLst/>
            <a:gdLst/>
            <a:ahLst/>
            <a:cxnLst/>
            <a:rect l="l" t="t" r="r" b="b"/>
            <a:pathLst>
              <a:path w="295909" h="285750">
                <a:moveTo>
                  <a:pt x="0" y="0"/>
                </a:moveTo>
                <a:lnTo>
                  <a:pt x="295343" y="0"/>
                </a:lnTo>
                <a:lnTo>
                  <a:pt x="295343" y="285583"/>
                </a:lnTo>
                <a:lnTo>
                  <a:pt x="0" y="28558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8513888" y="5325364"/>
            <a:ext cx="3771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solidFill>
                  <a:srgbClr val="404040"/>
                </a:solidFill>
                <a:latin typeface="Arial MT"/>
                <a:cs typeface="Arial MT"/>
              </a:rPr>
              <a:t>fr</a:t>
            </a: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633234" y="3617467"/>
            <a:ext cx="10013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space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027361" y="1905000"/>
            <a:ext cx="373380" cy="443230"/>
          </a:xfrm>
          <a:prstGeom prst="rect">
            <a:avLst/>
          </a:prstGeom>
          <a:solidFill>
            <a:srgbClr val="CCFFCC"/>
          </a:solidFill>
          <a:ln w="9525">
            <a:solidFill>
              <a:srgbClr val="404040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535"/>
              </a:spcBef>
            </a:pPr>
            <a:r>
              <a:rPr sz="1600" spc="-3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158298" y="2088370"/>
            <a:ext cx="2865120" cy="3488054"/>
          </a:xfrm>
          <a:custGeom>
            <a:avLst/>
            <a:gdLst/>
            <a:ahLst/>
            <a:cxnLst/>
            <a:rect l="l" t="t" r="r" b="b"/>
            <a:pathLst>
              <a:path w="2865120" h="3488054">
                <a:moveTo>
                  <a:pt x="2502876" y="3475010"/>
                </a:moveTo>
                <a:lnTo>
                  <a:pt x="0" y="3475010"/>
                </a:lnTo>
                <a:lnTo>
                  <a:pt x="0" y="3487710"/>
                </a:lnTo>
                <a:lnTo>
                  <a:pt x="2515576" y="3487710"/>
                </a:lnTo>
                <a:lnTo>
                  <a:pt x="2515576" y="3481360"/>
                </a:lnTo>
                <a:lnTo>
                  <a:pt x="2502876" y="3481360"/>
                </a:lnTo>
                <a:lnTo>
                  <a:pt x="2502876" y="3475010"/>
                </a:lnTo>
                <a:close/>
              </a:path>
              <a:path w="2865120" h="3488054">
                <a:moveTo>
                  <a:pt x="2788310" y="31750"/>
                </a:moveTo>
                <a:lnTo>
                  <a:pt x="2502876" y="31750"/>
                </a:lnTo>
                <a:lnTo>
                  <a:pt x="2502876" y="3481360"/>
                </a:lnTo>
                <a:lnTo>
                  <a:pt x="2509226" y="3475010"/>
                </a:lnTo>
                <a:lnTo>
                  <a:pt x="2515576" y="3475010"/>
                </a:lnTo>
                <a:lnTo>
                  <a:pt x="2515576" y="44450"/>
                </a:lnTo>
                <a:lnTo>
                  <a:pt x="2509226" y="44450"/>
                </a:lnTo>
                <a:lnTo>
                  <a:pt x="2515576" y="38100"/>
                </a:lnTo>
                <a:lnTo>
                  <a:pt x="2788310" y="38100"/>
                </a:lnTo>
                <a:lnTo>
                  <a:pt x="2788310" y="31750"/>
                </a:lnTo>
                <a:close/>
              </a:path>
              <a:path w="2865120" h="3488054">
                <a:moveTo>
                  <a:pt x="2515576" y="3475010"/>
                </a:moveTo>
                <a:lnTo>
                  <a:pt x="2509226" y="3475010"/>
                </a:lnTo>
                <a:lnTo>
                  <a:pt x="2502876" y="3481360"/>
                </a:lnTo>
                <a:lnTo>
                  <a:pt x="2515576" y="3481360"/>
                </a:lnTo>
                <a:lnTo>
                  <a:pt x="2515576" y="3475010"/>
                </a:lnTo>
                <a:close/>
              </a:path>
              <a:path w="2865120" h="3488054">
                <a:moveTo>
                  <a:pt x="2788310" y="0"/>
                </a:moveTo>
                <a:lnTo>
                  <a:pt x="2788310" y="76200"/>
                </a:lnTo>
                <a:lnTo>
                  <a:pt x="2851810" y="44450"/>
                </a:lnTo>
                <a:lnTo>
                  <a:pt x="2801010" y="44450"/>
                </a:lnTo>
                <a:lnTo>
                  <a:pt x="2801010" y="31750"/>
                </a:lnTo>
                <a:lnTo>
                  <a:pt x="2851810" y="31750"/>
                </a:lnTo>
                <a:lnTo>
                  <a:pt x="2788310" y="0"/>
                </a:lnTo>
                <a:close/>
              </a:path>
              <a:path w="2865120" h="3488054">
                <a:moveTo>
                  <a:pt x="2515576" y="38100"/>
                </a:moveTo>
                <a:lnTo>
                  <a:pt x="2509226" y="44450"/>
                </a:lnTo>
                <a:lnTo>
                  <a:pt x="2515576" y="44450"/>
                </a:lnTo>
                <a:lnTo>
                  <a:pt x="2515576" y="38100"/>
                </a:lnTo>
                <a:close/>
              </a:path>
              <a:path w="2865120" h="3488054">
                <a:moveTo>
                  <a:pt x="2788310" y="38100"/>
                </a:moveTo>
                <a:lnTo>
                  <a:pt x="2515576" y="38100"/>
                </a:lnTo>
                <a:lnTo>
                  <a:pt x="2515576" y="44450"/>
                </a:lnTo>
                <a:lnTo>
                  <a:pt x="2788310" y="44450"/>
                </a:lnTo>
                <a:lnTo>
                  <a:pt x="2788310" y="38100"/>
                </a:lnTo>
                <a:close/>
              </a:path>
              <a:path w="2865120" h="3488054">
                <a:moveTo>
                  <a:pt x="2851810" y="31750"/>
                </a:moveTo>
                <a:lnTo>
                  <a:pt x="2801010" y="31750"/>
                </a:lnTo>
                <a:lnTo>
                  <a:pt x="2801010" y="44450"/>
                </a:lnTo>
                <a:lnTo>
                  <a:pt x="2851810" y="44450"/>
                </a:lnTo>
                <a:lnTo>
                  <a:pt x="2864510" y="38100"/>
                </a:lnTo>
                <a:lnTo>
                  <a:pt x="2851810" y="3175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3353" y="517651"/>
            <a:ext cx="6477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404040"/>
                </a:solidFill>
              </a:rPr>
              <a:t>Young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50" dirty="0">
                <a:solidFill>
                  <a:srgbClr val="404040"/>
                </a:solidFill>
              </a:rPr>
              <a:t>Generation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Allocation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890837" y="2668587"/>
            <a:ext cx="5546090" cy="1425575"/>
            <a:chOff x="2890837" y="2668587"/>
            <a:chExt cx="5546090" cy="1425575"/>
          </a:xfrm>
        </p:grpSpPr>
        <p:sp>
          <p:nvSpPr>
            <p:cNvPr id="4" name="object 4"/>
            <p:cNvSpPr/>
            <p:nvPr/>
          </p:nvSpPr>
          <p:spPr>
            <a:xfrm>
              <a:off x="6038321" y="3587427"/>
              <a:ext cx="2393950" cy="443230"/>
            </a:xfrm>
            <a:custGeom>
              <a:avLst/>
              <a:gdLst/>
              <a:ahLst/>
              <a:cxnLst/>
              <a:rect l="l" t="t" r="r" b="b"/>
              <a:pathLst>
                <a:path w="2393950" h="443229">
                  <a:moveTo>
                    <a:pt x="0" y="0"/>
                  </a:moveTo>
                  <a:lnTo>
                    <a:pt x="2393431" y="0"/>
                  </a:lnTo>
                  <a:lnTo>
                    <a:pt x="2393431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387002" y="352938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387002" y="352938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895600" y="2719537"/>
              <a:ext cx="2393950" cy="443230"/>
            </a:xfrm>
            <a:custGeom>
              <a:avLst/>
              <a:gdLst/>
              <a:ahLst/>
              <a:cxnLst/>
              <a:rect l="l" t="t" r="r" b="b"/>
              <a:pathLst>
                <a:path w="2393950" h="443230">
                  <a:moveTo>
                    <a:pt x="0" y="0"/>
                  </a:moveTo>
                  <a:lnTo>
                    <a:pt x="2393431" y="0"/>
                  </a:lnTo>
                  <a:lnTo>
                    <a:pt x="2393431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657600" y="2731750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368219" y="0"/>
                  </a:moveTo>
                  <a:lnTo>
                    <a:pt x="0" y="0"/>
                  </a:lnTo>
                  <a:lnTo>
                    <a:pt x="0" y="442939"/>
                  </a:lnTo>
                  <a:lnTo>
                    <a:pt x="368219" y="442939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657600" y="2731750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0" y="0"/>
                  </a:moveTo>
                  <a:lnTo>
                    <a:pt x="368220" y="0"/>
                  </a:lnTo>
                  <a:lnTo>
                    <a:pt x="368220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315955" y="2731750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368219" y="0"/>
                  </a:moveTo>
                  <a:lnTo>
                    <a:pt x="0" y="0"/>
                  </a:lnTo>
                  <a:lnTo>
                    <a:pt x="0" y="442939"/>
                  </a:lnTo>
                  <a:lnTo>
                    <a:pt x="368219" y="442939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15955" y="2731750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0" y="0"/>
                  </a:moveTo>
                  <a:lnTo>
                    <a:pt x="368220" y="0"/>
                  </a:lnTo>
                  <a:lnTo>
                    <a:pt x="368220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684175" y="267335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684175" y="267335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052395" y="267335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52395" y="267335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762915" y="2804667"/>
            <a:ext cx="5410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16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6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16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002982" y="3524262"/>
            <a:ext cx="377825" cy="569595"/>
            <a:chOff x="6002982" y="3524262"/>
            <a:chExt cx="377825" cy="569595"/>
          </a:xfrm>
        </p:grpSpPr>
        <p:sp>
          <p:nvSpPr>
            <p:cNvPr id="18" name="object 18"/>
            <p:cNvSpPr/>
            <p:nvPr/>
          </p:nvSpPr>
          <p:spPr>
            <a:xfrm>
              <a:off x="6007745" y="3529025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007745" y="3529025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70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6099185" y="3661155"/>
            <a:ext cx="4724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79095" algn="l"/>
              </a:tabLst>
            </a:pPr>
            <a:r>
              <a:rPr sz="1600" spc="-3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600" spc="-3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1600" spc="-3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890837" y="2726988"/>
            <a:ext cx="5580380" cy="2388870"/>
            <a:chOff x="2890837" y="2726988"/>
            <a:chExt cx="5580380" cy="2388870"/>
          </a:xfrm>
        </p:grpSpPr>
        <p:sp>
          <p:nvSpPr>
            <p:cNvPr id="22" name="object 22"/>
            <p:cNvSpPr/>
            <p:nvPr/>
          </p:nvSpPr>
          <p:spPr>
            <a:xfrm>
              <a:off x="3158298" y="4088767"/>
              <a:ext cx="3072130" cy="568960"/>
            </a:xfrm>
            <a:custGeom>
              <a:avLst/>
              <a:gdLst/>
              <a:ahLst/>
              <a:cxnLst/>
              <a:rect l="l" t="t" r="r" b="b"/>
              <a:pathLst>
                <a:path w="3072129" h="568960">
                  <a:moveTo>
                    <a:pt x="3027206" y="556143"/>
                  </a:moveTo>
                  <a:lnTo>
                    <a:pt x="0" y="556143"/>
                  </a:lnTo>
                  <a:lnTo>
                    <a:pt x="0" y="568843"/>
                  </a:lnTo>
                  <a:lnTo>
                    <a:pt x="3039906" y="568843"/>
                  </a:lnTo>
                  <a:lnTo>
                    <a:pt x="3039906" y="562493"/>
                  </a:lnTo>
                  <a:lnTo>
                    <a:pt x="3027206" y="562493"/>
                  </a:lnTo>
                  <a:lnTo>
                    <a:pt x="3027206" y="556143"/>
                  </a:lnTo>
                  <a:close/>
                </a:path>
                <a:path w="3072129" h="568960">
                  <a:moveTo>
                    <a:pt x="3039906" y="63500"/>
                  </a:moveTo>
                  <a:lnTo>
                    <a:pt x="3027206" y="63500"/>
                  </a:lnTo>
                  <a:lnTo>
                    <a:pt x="3027206" y="562493"/>
                  </a:lnTo>
                  <a:lnTo>
                    <a:pt x="3033556" y="556143"/>
                  </a:lnTo>
                  <a:lnTo>
                    <a:pt x="3039906" y="556143"/>
                  </a:lnTo>
                  <a:lnTo>
                    <a:pt x="3039906" y="63500"/>
                  </a:lnTo>
                  <a:close/>
                </a:path>
                <a:path w="3072129" h="568960">
                  <a:moveTo>
                    <a:pt x="3039906" y="556143"/>
                  </a:moveTo>
                  <a:lnTo>
                    <a:pt x="3033556" y="556143"/>
                  </a:lnTo>
                  <a:lnTo>
                    <a:pt x="3027206" y="562493"/>
                  </a:lnTo>
                  <a:lnTo>
                    <a:pt x="3039906" y="562493"/>
                  </a:lnTo>
                  <a:lnTo>
                    <a:pt x="3039906" y="556143"/>
                  </a:lnTo>
                  <a:close/>
                </a:path>
                <a:path w="3072129" h="568960">
                  <a:moveTo>
                    <a:pt x="3033556" y="0"/>
                  </a:moveTo>
                  <a:lnTo>
                    <a:pt x="2995456" y="76200"/>
                  </a:lnTo>
                  <a:lnTo>
                    <a:pt x="3027206" y="76200"/>
                  </a:lnTo>
                  <a:lnTo>
                    <a:pt x="3027206" y="63500"/>
                  </a:lnTo>
                  <a:lnTo>
                    <a:pt x="3065306" y="63500"/>
                  </a:lnTo>
                  <a:lnTo>
                    <a:pt x="3033556" y="0"/>
                  </a:lnTo>
                  <a:close/>
                </a:path>
                <a:path w="3072129" h="568960">
                  <a:moveTo>
                    <a:pt x="3065306" y="63500"/>
                  </a:moveTo>
                  <a:lnTo>
                    <a:pt x="3039906" y="63500"/>
                  </a:lnTo>
                  <a:lnTo>
                    <a:pt x="3039906" y="76200"/>
                  </a:lnTo>
                  <a:lnTo>
                    <a:pt x="3071656" y="76200"/>
                  </a:lnTo>
                  <a:lnTo>
                    <a:pt x="3065306" y="6350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895600" y="2731750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368219" y="0"/>
                  </a:moveTo>
                  <a:lnTo>
                    <a:pt x="0" y="0"/>
                  </a:lnTo>
                  <a:lnTo>
                    <a:pt x="0" y="442939"/>
                  </a:lnTo>
                  <a:lnTo>
                    <a:pt x="368219" y="442939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95600" y="2731750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0" y="0"/>
                  </a:moveTo>
                  <a:lnTo>
                    <a:pt x="368220" y="0"/>
                  </a:lnTo>
                  <a:lnTo>
                    <a:pt x="368220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158286" y="3233102"/>
              <a:ext cx="3451225" cy="1881505"/>
            </a:xfrm>
            <a:custGeom>
              <a:avLst/>
              <a:gdLst/>
              <a:ahLst/>
              <a:cxnLst/>
              <a:rect l="l" t="t" r="r" b="b"/>
              <a:pathLst>
                <a:path w="3451225" h="1881504">
                  <a:moveTo>
                    <a:pt x="3419170" y="856030"/>
                  </a:moveTo>
                  <a:lnTo>
                    <a:pt x="3406470" y="856030"/>
                  </a:lnTo>
                  <a:lnTo>
                    <a:pt x="3406470" y="1078280"/>
                  </a:lnTo>
                  <a:lnTo>
                    <a:pt x="2084565" y="1078280"/>
                  </a:lnTo>
                  <a:lnTo>
                    <a:pt x="2084565" y="76200"/>
                  </a:lnTo>
                  <a:lnTo>
                    <a:pt x="2116315" y="76200"/>
                  </a:lnTo>
                  <a:lnTo>
                    <a:pt x="2109965" y="63500"/>
                  </a:lnTo>
                  <a:lnTo>
                    <a:pt x="2078215" y="0"/>
                  </a:lnTo>
                  <a:lnTo>
                    <a:pt x="2040115" y="76200"/>
                  </a:lnTo>
                  <a:lnTo>
                    <a:pt x="2071865" y="76200"/>
                  </a:lnTo>
                  <a:lnTo>
                    <a:pt x="2071865" y="1078280"/>
                  </a:lnTo>
                  <a:lnTo>
                    <a:pt x="1716341" y="1078280"/>
                  </a:lnTo>
                  <a:lnTo>
                    <a:pt x="1716341" y="76200"/>
                  </a:lnTo>
                  <a:lnTo>
                    <a:pt x="1748091" y="76200"/>
                  </a:lnTo>
                  <a:lnTo>
                    <a:pt x="1741741" y="63500"/>
                  </a:lnTo>
                  <a:lnTo>
                    <a:pt x="1709991" y="0"/>
                  </a:lnTo>
                  <a:lnTo>
                    <a:pt x="1671891" y="76200"/>
                  </a:lnTo>
                  <a:lnTo>
                    <a:pt x="1703641" y="76200"/>
                  </a:lnTo>
                  <a:lnTo>
                    <a:pt x="1703641" y="1090980"/>
                  </a:lnTo>
                  <a:lnTo>
                    <a:pt x="2071865" y="1090980"/>
                  </a:lnTo>
                  <a:lnTo>
                    <a:pt x="2071865" y="1868741"/>
                  </a:lnTo>
                  <a:lnTo>
                    <a:pt x="0" y="1868741"/>
                  </a:lnTo>
                  <a:lnTo>
                    <a:pt x="0" y="1881441"/>
                  </a:lnTo>
                  <a:lnTo>
                    <a:pt x="2084565" y="1881441"/>
                  </a:lnTo>
                  <a:lnTo>
                    <a:pt x="2084565" y="1875091"/>
                  </a:lnTo>
                  <a:lnTo>
                    <a:pt x="2084565" y="1868741"/>
                  </a:lnTo>
                  <a:lnTo>
                    <a:pt x="2084565" y="1090980"/>
                  </a:lnTo>
                  <a:lnTo>
                    <a:pt x="3419170" y="1090980"/>
                  </a:lnTo>
                  <a:lnTo>
                    <a:pt x="3419170" y="1084630"/>
                  </a:lnTo>
                  <a:lnTo>
                    <a:pt x="3419170" y="1078280"/>
                  </a:lnTo>
                  <a:lnTo>
                    <a:pt x="3419170" y="856030"/>
                  </a:lnTo>
                  <a:close/>
                </a:path>
                <a:path w="3451225" h="1881504">
                  <a:moveTo>
                    <a:pt x="3450920" y="220078"/>
                  </a:moveTo>
                  <a:lnTo>
                    <a:pt x="3419170" y="220078"/>
                  </a:lnTo>
                  <a:lnTo>
                    <a:pt x="3419170" y="73672"/>
                  </a:lnTo>
                  <a:lnTo>
                    <a:pt x="3419170" y="67322"/>
                  </a:lnTo>
                  <a:lnTo>
                    <a:pt x="3419170" y="60972"/>
                  </a:lnTo>
                  <a:lnTo>
                    <a:pt x="3027210" y="60972"/>
                  </a:lnTo>
                  <a:lnTo>
                    <a:pt x="3027210" y="295922"/>
                  </a:lnTo>
                  <a:lnTo>
                    <a:pt x="3039910" y="295922"/>
                  </a:lnTo>
                  <a:lnTo>
                    <a:pt x="3039910" y="73672"/>
                  </a:lnTo>
                  <a:lnTo>
                    <a:pt x="3406470" y="73672"/>
                  </a:lnTo>
                  <a:lnTo>
                    <a:pt x="3406470" y="220078"/>
                  </a:lnTo>
                  <a:lnTo>
                    <a:pt x="3374720" y="220078"/>
                  </a:lnTo>
                  <a:lnTo>
                    <a:pt x="3412820" y="296278"/>
                  </a:lnTo>
                  <a:lnTo>
                    <a:pt x="3444570" y="232778"/>
                  </a:lnTo>
                  <a:lnTo>
                    <a:pt x="3450920" y="22007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170760" y="4290525"/>
              <a:ext cx="295910" cy="285750"/>
            </a:xfrm>
            <a:custGeom>
              <a:avLst/>
              <a:gdLst/>
              <a:ahLst/>
              <a:cxnLst/>
              <a:rect l="l" t="t" r="r" b="b"/>
              <a:pathLst>
                <a:path w="295909" h="285750">
                  <a:moveTo>
                    <a:pt x="295342" y="0"/>
                  </a:moveTo>
                  <a:lnTo>
                    <a:pt x="0" y="0"/>
                  </a:lnTo>
                  <a:lnTo>
                    <a:pt x="0" y="285582"/>
                  </a:lnTo>
                  <a:lnTo>
                    <a:pt x="295342" y="285582"/>
                  </a:lnTo>
                  <a:lnTo>
                    <a:pt x="295342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170760" y="4290525"/>
              <a:ext cx="295910" cy="285750"/>
            </a:xfrm>
            <a:custGeom>
              <a:avLst/>
              <a:gdLst/>
              <a:ahLst/>
              <a:cxnLst/>
              <a:rect l="l" t="t" r="r" b="b"/>
              <a:pathLst>
                <a:path w="295909" h="285750">
                  <a:moveTo>
                    <a:pt x="0" y="0"/>
                  </a:moveTo>
                  <a:lnTo>
                    <a:pt x="295343" y="0"/>
                  </a:lnTo>
                  <a:lnTo>
                    <a:pt x="295343" y="285583"/>
                  </a:lnTo>
                  <a:lnTo>
                    <a:pt x="0" y="28558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168843" y="4825518"/>
              <a:ext cx="295910" cy="285750"/>
            </a:xfrm>
            <a:custGeom>
              <a:avLst/>
              <a:gdLst/>
              <a:ahLst/>
              <a:cxnLst/>
              <a:rect l="l" t="t" r="r" b="b"/>
              <a:pathLst>
                <a:path w="295909" h="285750">
                  <a:moveTo>
                    <a:pt x="295342" y="0"/>
                  </a:moveTo>
                  <a:lnTo>
                    <a:pt x="0" y="0"/>
                  </a:lnTo>
                  <a:lnTo>
                    <a:pt x="0" y="285583"/>
                  </a:lnTo>
                  <a:lnTo>
                    <a:pt x="295342" y="285583"/>
                  </a:lnTo>
                  <a:lnTo>
                    <a:pt x="295342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168843" y="4825518"/>
              <a:ext cx="295910" cy="285750"/>
            </a:xfrm>
            <a:custGeom>
              <a:avLst/>
              <a:gdLst/>
              <a:ahLst/>
              <a:cxnLst/>
              <a:rect l="l" t="t" r="r" b="b"/>
              <a:pathLst>
                <a:path w="295909" h="285750">
                  <a:moveTo>
                    <a:pt x="0" y="0"/>
                  </a:moveTo>
                  <a:lnTo>
                    <a:pt x="295343" y="0"/>
                  </a:lnTo>
                  <a:lnTo>
                    <a:pt x="295343" y="285583"/>
                  </a:lnTo>
                  <a:lnTo>
                    <a:pt x="0" y="28558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1667564" y="5065267"/>
            <a:ext cx="9982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oo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74139" y="2760979"/>
            <a:ext cx="1342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517723" y="4246372"/>
            <a:ext cx="476884" cy="805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live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dead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018046" y="1824037"/>
            <a:ext cx="2403475" cy="569595"/>
            <a:chOff x="6018046" y="1824037"/>
            <a:chExt cx="2403475" cy="569595"/>
          </a:xfrm>
        </p:grpSpPr>
        <p:sp>
          <p:nvSpPr>
            <p:cNvPr id="34" name="object 34"/>
            <p:cNvSpPr/>
            <p:nvPr/>
          </p:nvSpPr>
          <p:spPr>
            <a:xfrm>
              <a:off x="6022808" y="1905000"/>
              <a:ext cx="2393950" cy="443230"/>
            </a:xfrm>
            <a:custGeom>
              <a:avLst/>
              <a:gdLst/>
              <a:ahLst/>
              <a:cxnLst/>
              <a:rect l="l" t="t" r="r" b="b"/>
              <a:pathLst>
                <a:path w="2393950" h="443230">
                  <a:moveTo>
                    <a:pt x="0" y="0"/>
                  </a:moveTo>
                  <a:lnTo>
                    <a:pt x="2393431" y="0"/>
                  </a:lnTo>
                  <a:lnTo>
                    <a:pt x="2393431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031914" y="182880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031914" y="1828800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2930367" y="4425027"/>
          <a:ext cx="237490" cy="1370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85"/>
              </a:tblGrid>
              <a:tr h="4499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  <a:tr h="459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  <a:tr h="4522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</a:tbl>
          </a:graphicData>
        </a:graphic>
      </p:graphicFrame>
      <p:sp>
        <p:nvSpPr>
          <p:cNvPr id="38" name="object 38"/>
          <p:cNvSpPr txBox="1"/>
          <p:nvPr/>
        </p:nvSpPr>
        <p:spPr>
          <a:xfrm>
            <a:off x="8617721" y="1934971"/>
            <a:ext cx="1304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165007" y="5368126"/>
            <a:ext cx="295910" cy="285750"/>
          </a:xfrm>
          <a:custGeom>
            <a:avLst/>
            <a:gdLst/>
            <a:ahLst/>
            <a:cxnLst/>
            <a:rect l="l" t="t" r="r" b="b"/>
            <a:pathLst>
              <a:path w="295909" h="285750">
                <a:moveTo>
                  <a:pt x="0" y="0"/>
                </a:moveTo>
                <a:lnTo>
                  <a:pt x="295343" y="0"/>
                </a:lnTo>
                <a:lnTo>
                  <a:pt x="295343" y="285583"/>
                </a:lnTo>
                <a:lnTo>
                  <a:pt x="0" y="28558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8513888" y="5325364"/>
            <a:ext cx="3771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solidFill>
                  <a:srgbClr val="404040"/>
                </a:solidFill>
                <a:latin typeface="Arial MT"/>
                <a:cs typeface="Arial MT"/>
              </a:rPr>
              <a:t>fr</a:t>
            </a: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633234" y="3617467"/>
            <a:ext cx="10013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space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027361" y="1905000"/>
            <a:ext cx="373380" cy="443230"/>
          </a:xfrm>
          <a:prstGeom prst="rect">
            <a:avLst/>
          </a:prstGeom>
          <a:solidFill>
            <a:srgbClr val="CCFFCC"/>
          </a:solidFill>
          <a:ln w="9525">
            <a:solidFill>
              <a:srgbClr val="404040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535"/>
              </a:spcBef>
            </a:pPr>
            <a:r>
              <a:rPr sz="1600" spc="-3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158298" y="2088370"/>
            <a:ext cx="2865120" cy="3488054"/>
          </a:xfrm>
          <a:custGeom>
            <a:avLst/>
            <a:gdLst/>
            <a:ahLst/>
            <a:cxnLst/>
            <a:rect l="l" t="t" r="r" b="b"/>
            <a:pathLst>
              <a:path w="2865120" h="3488054">
                <a:moveTo>
                  <a:pt x="2502876" y="3475010"/>
                </a:moveTo>
                <a:lnTo>
                  <a:pt x="0" y="3475010"/>
                </a:lnTo>
                <a:lnTo>
                  <a:pt x="0" y="3487710"/>
                </a:lnTo>
                <a:lnTo>
                  <a:pt x="2515576" y="3487710"/>
                </a:lnTo>
                <a:lnTo>
                  <a:pt x="2515576" y="3481360"/>
                </a:lnTo>
                <a:lnTo>
                  <a:pt x="2502876" y="3481360"/>
                </a:lnTo>
                <a:lnTo>
                  <a:pt x="2502876" y="3475010"/>
                </a:lnTo>
                <a:close/>
              </a:path>
              <a:path w="2865120" h="3488054">
                <a:moveTo>
                  <a:pt x="2788310" y="31750"/>
                </a:moveTo>
                <a:lnTo>
                  <a:pt x="2502876" y="31750"/>
                </a:lnTo>
                <a:lnTo>
                  <a:pt x="2502876" y="3481360"/>
                </a:lnTo>
                <a:lnTo>
                  <a:pt x="2509226" y="3475010"/>
                </a:lnTo>
                <a:lnTo>
                  <a:pt x="2515576" y="3475010"/>
                </a:lnTo>
                <a:lnTo>
                  <a:pt x="2515576" y="44450"/>
                </a:lnTo>
                <a:lnTo>
                  <a:pt x="2509226" y="44450"/>
                </a:lnTo>
                <a:lnTo>
                  <a:pt x="2515576" y="38100"/>
                </a:lnTo>
                <a:lnTo>
                  <a:pt x="2788310" y="38100"/>
                </a:lnTo>
                <a:lnTo>
                  <a:pt x="2788310" y="31750"/>
                </a:lnTo>
                <a:close/>
              </a:path>
              <a:path w="2865120" h="3488054">
                <a:moveTo>
                  <a:pt x="2515576" y="3475010"/>
                </a:moveTo>
                <a:lnTo>
                  <a:pt x="2509226" y="3475010"/>
                </a:lnTo>
                <a:lnTo>
                  <a:pt x="2502876" y="3481360"/>
                </a:lnTo>
                <a:lnTo>
                  <a:pt x="2515576" y="3481360"/>
                </a:lnTo>
                <a:lnTo>
                  <a:pt x="2515576" y="3475010"/>
                </a:lnTo>
                <a:close/>
              </a:path>
              <a:path w="2865120" h="3488054">
                <a:moveTo>
                  <a:pt x="2788310" y="0"/>
                </a:moveTo>
                <a:lnTo>
                  <a:pt x="2788310" y="76200"/>
                </a:lnTo>
                <a:lnTo>
                  <a:pt x="2851810" y="44450"/>
                </a:lnTo>
                <a:lnTo>
                  <a:pt x="2801010" y="44450"/>
                </a:lnTo>
                <a:lnTo>
                  <a:pt x="2801010" y="31750"/>
                </a:lnTo>
                <a:lnTo>
                  <a:pt x="2851810" y="31750"/>
                </a:lnTo>
                <a:lnTo>
                  <a:pt x="2788310" y="0"/>
                </a:lnTo>
                <a:close/>
              </a:path>
              <a:path w="2865120" h="3488054">
                <a:moveTo>
                  <a:pt x="2515576" y="38100"/>
                </a:moveTo>
                <a:lnTo>
                  <a:pt x="2509226" y="44450"/>
                </a:lnTo>
                <a:lnTo>
                  <a:pt x="2515576" y="44450"/>
                </a:lnTo>
                <a:lnTo>
                  <a:pt x="2515576" y="38100"/>
                </a:lnTo>
                <a:close/>
              </a:path>
              <a:path w="2865120" h="3488054">
                <a:moveTo>
                  <a:pt x="2788310" y="38100"/>
                </a:moveTo>
                <a:lnTo>
                  <a:pt x="2515576" y="38100"/>
                </a:lnTo>
                <a:lnTo>
                  <a:pt x="2515576" y="44450"/>
                </a:lnTo>
                <a:lnTo>
                  <a:pt x="2788310" y="44450"/>
                </a:lnTo>
                <a:lnTo>
                  <a:pt x="2788310" y="38100"/>
                </a:lnTo>
                <a:close/>
              </a:path>
              <a:path w="2865120" h="3488054">
                <a:moveTo>
                  <a:pt x="2851810" y="31750"/>
                </a:moveTo>
                <a:lnTo>
                  <a:pt x="2801010" y="31750"/>
                </a:lnTo>
                <a:lnTo>
                  <a:pt x="2801010" y="44450"/>
                </a:lnTo>
                <a:lnTo>
                  <a:pt x="2851810" y="44450"/>
                </a:lnTo>
                <a:lnTo>
                  <a:pt x="2864510" y="38100"/>
                </a:lnTo>
                <a:lnTo>
                  <a:pt x="2851810" y="3175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6029</Words>
  <Application>WPS Presentation</Application>
  <PresentationFormat>On-screen Show (4:3)</PresentationFormat>
  <Paragraphs>691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8" baseType="lpstr">
      <vt:lpstr>Arial</vt:lpstr>
      <vt:lpstr>SimSun</vt:lpstr>
      <vt:lpstr>Wingdings</vt:lpstr>
      <vt:lpstr>Verdana</vt:lpstr>
      <vt:lpstr>Lucida Sans Unicode</vt:lpstr>
      <vt:lpstr>Times New Roman</vt:lpstr>
      <vt:lpstr>Arial MT</vt:lpstr>
      <vt:lpstr>Microsoft YaHei</vt:lpstr>
      <vt:lpstr>Arial Unicode MS</vt:lpstr>
      <vt:lpstr>Calibri</vt:lpstr>
      <vt:lpstr>Wingdings</vt:lpstr>
      <vt:lpstr>Office Theme</vt:lpstr>
      <vt:lpstr>How Garbage Collection Works in the  Oracle JVM</vt:lpstr>
      <vt:lpstr>Things to consider</vt:lpstr>
      <vt:lpstr>Has a ‘young generation' and an ‘old  generation’</vt:lpstr>
      <vt:lpstr>Memory – The Players</vt:lpstr>
      <vt:lpstr>Young Generation</vt:lpstr>
      <vt:lpstr>Objects allocated into Eden space</vt:lpstr>
      <vt:lpstr>Young Generation Allocation</vt:lpstr>
      <vt:lpstr>Young Generation Allocation</vt:lpstr>
      <vt:lpstr>Young Generation Allocation</vt:lpstr>
      <vt:lpstr>Young Generation Allocation</vt:lpstr>
      <vt:lpstr>Young Generation Allocation</vt:lpstr>
      <vt:lpstr>Young Generation Allocation</vt:lpstr>
      <vt:lpstr>Young Generation Allocation</vt:lpstr>
      <vt:lpstr>Young Generation Allocation</vt:lpstr>
      <vt:lpstr>Collects old and young generations</vt:lpstr>
      <vt:lpstr>JVM will eventually promote to old  generation</vt:lpstr>
      <vt:lpstr>Promotion</vt:lpstr>
      <vt:lpstr>Promotion</vt:lpstr>
      <vt:lpstr>Objects over a certain size will be allocated  directly in old space</vt:lpstr>
      <vt:lpstr>Memory Allocation</vt:lpstr>
      <vt:lpstr>However, have to be aware of multi  threading issues</vt:lpstr>
      <vt:lpstr>Live roots</vt:lpstr>
      <vt:lpstr>References From Old Generation</vt:lpstr>
      <vt:lpstr>Sort of defeats the purpose  Enter ‘card tables’</vt:lpstr>
      <vt:lpstr>Each write to a reference to a young object  goes through a write barrier</vt:lpstr>
      <vt:lpstr>Card Table</vt:lpstr>
      <vt:lpstr>Serial generational collector</vt:lpstr>
      <vt:lpstr>Concurrent mark sweep with serial young  space collector</vt:lpstr>
      <vt:lpstr>Serial Collector</vt:lpstr>
      <vt:lpstr>Parallel Collector</vt:lpstr>
      <vt:lpstr>Parallel Old Collector</vt:lpstr>
      <vt:lpstr>Concurrent Mark And Sweep</vt:lpstr>
      <vt:lpstr>Concurrent Mark Sweep Details</vt:lpstr>
      <vt:lpstr>CMS GC Steps</vt:lpstr>
      <vt:lpstr>CMS GC Steps</vt:lpstr>
      <vt:lpstr>CMS GC Steps</vt:lpstr>
      <vt:lpstr>New in Java 6</vt:lpstr>
      <vt:lpstr>Meant for server applications</vt:lpstr>
      <vt:lpstr>G1 Collector Memory Layout</vt:lpstr>
      <vt:lpstr>Objects are 'evacuated'</vt:lpstr>
      <vt:lpstr>G1 Young GC</vt:lpstr>
      <vt:lpstr>G1 Young GC</vt:lpstr>
      <vt:lpstr>G1 Old GC</vt:lpstr>
      <vt:lpstr>G1 Old GC</vt:lpstr>
      <vt:lpstr>No easy answer to this question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Garbage Collection Works in the  Oracle JVM</dc:title>
  <dc:creator/>
  <cp:lastModifiedBy>Steve Sam</cp:lastModifiedBy>
  <cp:revision>2</cp:revision>
  <dcterms:created xsi:type="dcterms:W3CDTF">2022-04-02T08:12:14Z</dcterms:created>
  <dcterms:modified xsi:type="dcterms:W3CDTF">2022-04-02T08:13:51Z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BB8E5F3E5C264083A068081A28CA66D2</vt:lpwstr>
  </property>
  <property fmtid="{D5CDD505-2E9C-101B-9397-08002B2CF9AE}" pid="3" name="KSOProductBuildVer">
    <vt:lpwstr>1033-11.2.0.11042</vt:lpwstr>
  </property>
</Properties>
</file>