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51230" y="3267710"/>
            <a:ext cx="10529570" cy="874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WRITING CODE THAT EXPLICITLY MAKES OBJECTS ELIGIBLE FOR GARBAGE COLLECTIONS</a:t>
            </a:r>
            <a:endParaRPr lang="en-US" sz="2800" spc="20" dirty="0">
              <a:solidFill>
                <a:srgbClr val="171717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1384" y="843723"/>
            <a:ext cx="8383905" cy="188214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35"/>
              </a:spcBef>
            </a:pPr>
            <a:r>
              <a:rPr sz="4500" spc="-100" dirty="0">
                <a:solidFill>
                  <a:srgbClr val="171717"/>
                </a:solidFill>
              </a:rPr>
              <a:t>U</a:t>
            </a:r>
            <a:r>
              <a:rPr sz="4500" spc="-95" dirty="0">
                <a:solidFill>
                  <a:srgbClr val="171717"/>
                </a:solidFill>
              </a:rPr>
              <a:t>n</a:t>
            </a:r>
            <a:r>
              <a:rPr sz="4500" spc="65" dirty="0">
                <a:solidFill>
                  <a:srgbClr val="171717"/>
                </a:solidFill>
              </a:rPr>
              <a:t>d</a:t>
            </a:r>
            <a:r>
              <a:rPr sz="4500" spc="-190" dirty="0">
                <a:solidFill>
                  <a:srgbClr val="171717"/>
                </a:solidFill>
              </a:rPr>
              <a:t>e</a:t>
            </a:r>
            <a:r>
              <a:rPr sz="4500" spc="-165" dirty="0">
                <a:solidFill>
                  <a:srgbClr val="171717"/>
                </a:solidFill>
              </a:rPr>
              <a:t>r</a:t>
            </a:r>
            <a:r>
              <a:rPr sz="4500" spc="-27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195" dirty="0">
                <a:solidFill>
                  <a:srgbClr val="171717"/>
                </a:solidFill>
              </a:rPr>
              <a:t>n</a:t>
            </a:r>
            <a:r>
              <a:rPr sz="4500" spc="65" dirty="0">
                <a:solidFill>
                  <a:srgbClr val="171717"/>
                </a:solidFill>
              </a:rPr>
              <a:t>d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5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95" dirty="0">
                <a:solidFill>
                  <a:srgbClr val="171717"/>
                </a:solidFill>
              </a:rPr>
              <a:t>h</a:t>
            </a:r>
            <a:r>
              <a:rPr sz="4500" spc="-20" dirty="0">
                <a:solidFill>
                  <a:srgbClr val="171717"/>
                </a:solidFill>
              </a:rPr>
              <a:t>e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325" dirty="0">
                <a:solidFill>
                  <a:srgbClr val="171717"/>
                </a:solidFill>
              </a:rPr>
              <a:t>J</a:t>
            </a:r>
            <a:r>
              <a:rPr sz="4500" spc="-310" dirty="0">
                <a:solidFill>
                  <a:srgbClr val="171717"/>
                </a:solidFill>
              </a:rPr>
              <a:t>a</a:t>
            </a:r>
            <a:r>
              <a:rPr sz="4500" spc="-254" dirty="0">
                <a:solidFill>
                  <a:srgbClr val="171717"/>
                </a:solidFill>
              </a:rPr>
              <a:t>v</a:t>
            </a:r>
            <a:r>
              <a:rPr sz="4500" spc="-100" dirty="0">
                <a:solidFill>
                  <a:srgbClr val="171717"/>
                </a:solidFill>
              </a:rPr>
              <a:t>a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90" dirty="0">
                <a:solidFill>
                  <a:srgbClr val="171717"/>
                </a:solidFill>
              </a:rPr>
              <a:t>V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215" dirty="0">
                <a:solidFill>
                  <a:srgbClr val="171717"/>
                </a:solidFill>
              </a:rPr>
              <a:t>r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95" dirty="0">
                <a:solidFill>
                  <a:srgbClr val="171717"/>
                </a:solidFill>
              </a:rPr>
              <a:t>u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65" dirty="0">
                <a:solidFill>
                  <a:srgbClr val="171717"/>
                </a:solidFill>
              </a:rPr>
              <a:t>l  </a:t>
            </a:r>
            <a:r>
              <a:rPr sz="4500" spc="-95" dirty="0">
                <a:solidFill>
                  <a:srgbClr val="171717"/>
                </a:solidFill>
              </a:rPr>
              <a:t>Machine</a:t>
            </a:r>
            <a:r>
              <a:rPr lang="en-US" sz="4500" spc="-95" dirty="0">
                <a:solidFill>
                  <a:srgbClr val="171717"/>
                </a:solidFill>
              </a:rPr>
              <a:t>: </a:t>
            </a:r>
            <a:endParaRPr sz="4500"/>
          </a:p>
          <a:p>
            <a:pPr marL="12700">
              <a:lnSpc>
                <a:spcPts val="4595"/>
              </a:lnSpc>
            </a:pPr>
            <a:r>
              <a:rPr sz="4500" spc="-65" dirty="0">
                <a:solidFill>
                  <a:srgbClr val="171717"/>
                </a:solidFill>
              </a:rPr>
              <a:t>M</a:t>
            </a:r>
            <a:r>
              <a:rPr sz="4500" spc="-75" dirty="0">
                <a:solidFill>
                  <a:srgbClr val="171717"/>
                </a:solidFill>
              </a:rPr>
              <a:t>e</a:t>
            </a:r>
            <a:r>
              <a:rPr sz="4500" spc="-75" dirty="0">
                <a:solidFill>
                  <a:srgbClr val="171717"/>
                </a:solidFill>
              </a:rPr>
              <a:t>m</a:t>
            </a:r>
            <a:r>
              <a:rPr sz="4500" spc="-75" dirty="0">
                <a:solidFill>
                  <a:srgbClr val="171717"/>
                </a:solidFill>
              </a:rPr>
              <a:t>o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5" dirty="0">
                <a:solidFill>
                  <a:srgbClr val="171717"/>
                </a:solidFill>
              </a:rPr>
              <a:t>y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145" dirty="0">
                <a:solidFill>
                  <a:srgbClr val="171717"/>
                </a:solidFill>
              </a:rPr>
              <a:t>Ma</a:t>
            </a:r>
            <a:r>
              <a:rPr sz="4500" spc="-130" dirty="0">
                <a:solidFill>
                  <a:srgbClr val="171717"/>
                </a:solidFill>
              </a:rPr>
              <a:t>n</a:t>
            </a:r>
            <a:r>
              <a:rPr sz="4500" spc="-80" dirty="0">
                <a:solidFill>
                  <a:srgbClr val="171717"/>
                </a:solidFill>
              </a:rPr>
              <a:t>a</a:t>
            </a:r>
            <a:r>
              <a:rPr sz="4500" spc="-75" dirty="0">
                <a:solidFill>
                  <a:srgbClr val="171717"/>
                </a:solidFill>
              </a:rPr>
              <a:t>g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95" dirty="0">
                <a:solidFill>
                  <a:srgbClr val="171717"/>
                </a:solidFill>
              </a:rPr>
              <a:t>m</a:t>
            </a:r>
            <a:r>
              <a:rPr sz="4500" spc="-160" dirty="0">
                <a:solidFill>
                  <a:srgbClr val="171717"/>
                </a:solidFill>
              </a:rPr>
              <a:t>e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40" dirty="0">
                <a:solidFill>
                  <a:srgbClr val="171717"/>
                </a:solidFill>
              </a:rPr>
              <a:t>t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5" name="Text Box 24"/>
          <p:cNvSpPr txBox="1"/>
          <p:nvPr/>
        </p:nvSpPr>
        <p:spPr>
          <a:xfrm>
            <a:off x="5264785" y="2496820"/>
            <a:ext cx="5269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00B0F0"/>
                </a:solidFill>
              </a:rPr>
              <a:t>Object created inside a method</a:t>
            </a:r>
            <a:endParaRPr lang="en-US" sz="2800" b="1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5" name="Text Box 24"/>
          <p:cNvSpPr txBox="1"/>
          <p:nvPr/>
        </p:nvSpPr>
        <p:spPr>
          <a:xfrm>
            <a:off x="5264785" y="2496820"/>
            <a:ext cx="5269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00B0F0"/>
                </a:solidFill>
              </a:rPr>
              <a:t>Reassigning the reference variable</a:t>
            </a:r>
            <a:endParaRPr lang="en-US" sz="2800" b="1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5" name="Text Box 24"/>
          <p:cNvSpPr txBox="1"/>
          <p:nvPr/>
        </p:nvSpPr>
        <p:spPr>
          <a:xfrm>
            <a:off x="5264785" y="2496820"/>
            <a:ext cx="5269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00B0F0"/>
                </a:solidFill>
              </a:rPr>
              <a:t>Nullifying the reference variable</a:t>
            </a:r>
            <a:endParaRPr lang="en-US" sz="2800" b="1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5" name="Text Box 24"/>
          <p:cNvSpPr txBox="1"/>
          <p:nvPr/>
        </p:nvSpPr>
        <p:spPr>
          <a:xfrm>
            <a:off x="5264785" y="2496820"/>
            <a:ext cx="5269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00B0F0"/>
                </a:solidFill>
              </a:rPr>
              <a:t>Anonymous object</a:t>
            </a:r>
            <a:endParaRPr lang="en-US" sz="2800" b="1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WPS Presentation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Verdana</vt:lpstr>
      <vt:lpstr>Office Theme</vt:lpstr>
      <vt:lpstr>Memory Management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Java Virtual  Machine: Memory Management</dc:title>
  <dc:creator/>
  <cp:lastModifiedBy>Steve Sam</cp:lastModifiedBy>
  <cp:revision>1</cp:revision>
  <dcterms:created xsi:type="dcterms:W3CDTF">2022-04-03T15:05:06Z</dcterms:created>
  <dcterms:modified xsi:type="dcterms:W3CDTF">2022-04-03T15:05:06Z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55FA8284BACC41A893510F2A7186F743</vt:lpwstr>
  </property>
  <property fmtid="{D5CDD505-2E9C-101B-9397-08002B2CF9AE}" pid="3" name="KSOProductBuildVer">
    <vt:lpwstr>1033-11.2.0.11042</vt:lpwstr>
  </property>
</Properties>
</file>