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  <p:sldId id="296" r:id="rId3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27494" y="2619783"/>
            <a:ext cx="8537011" cy="98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44104" y="2254024"/>
            <a:ext cx="690379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3370" y="1957236"/>
            <a:ext cx="5530215" cy="3893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10699"/>
            <a:ext cx="57308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60" dirty="0">
                <a:solidFill>
                  <a:srgbClr val="161616"/>
                </a:solidFill>
              </a:rPr>
              <a:t>L</a:t>
            </a:r>
            <a:r>
              <a:rPr sz="4500" spc="-175" dirty="0">
                <a:solidFill>
                  <a:srgbClr val="161616"/>
                </a:solidFill>
              </a:rPr>
              <a:t>i</a:t>
            </a:r>
            <a:r>
              <a:rPr sz="4500" spc="-220" dirty="0">
                <a:solidFill>
                  <a:srgbClr val="161616"/>
                </a:solidFill>
              </a:rPr>
              <a:t>m</a:t>
            </a:r>
            <a:r>
              <a:rPr sz="4500" spc="-175" dirty="0">
                <a:solidFill>
                  <a:srgbClr val="161616"/>
                </a:solidFill>
              </a:rPr>
              <a:t>i</a:t>
            </a:r>
            <a:r>
              <a:rPr sz="4500" spc="-120" dirty="0">
                <a:solidFill>
                  <a:srgbClr val="161616"/>
                </a:solidFill>
              </a:rPr>
              <a:t>t</a:t>
            </a:r>
            <a:r>
              <a:rPr sz="4500" spc="-125" dirty="0">
                <a:solidFill>
                  <a:srgbClr val="161616"/>
                </a:solidFill>
              </a:rPr>
              <a:t>i</a:t>
            </a:r>
            <a:r>
              <a:rPr sz="4500" spc="-65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30" dirty="0">
                <a:solidFill>
                  <a:srgbClr val="161616"/>
                </a:solidFill>
              </a:rPr>
              <a:t> </a:t>
            </a:r>
            <a:r>
              <a:rPr sz="4500" spc="-165" dirty="0">
                <a:solidFill>
                  <a:srgbClr val="161616"/>
                </a:solidFill>
              </a:rPr>
              <a:t>Y</a:t>
            </a:r>
            <a:r>
              <a:rPr sz="4500" spc="-114" dirty="0">
                <a:solidFill>
                  <a:srgbClr val="161616"/>
                </a:solidFill>
              </a:rPr>
              <a:t>ou</a:t>
            </a:r>
            <a:r>
              <a:rPr sz="4500" dirty="0">
                <a:solidFill>
                  <a:srgbClr val="161616"/>
                </a:solidFill>
              </a:rPr>
              <a:t>r</a:t>
            </a:r>
            <a:r>
              <a:rPr sz="4500" spc="-434" dirty="0">
                <a:solidFill>
                  <a:srgbClr val="161616"/>
                </a:solidFill>
              </a:rPr>
              <a:t> </a:t>
            </a:r>
            <a:r>
              <a:rPr sz="4500" spc="-45" dirty="0">
                <a:solidFill>
                  <a:srgbClr val="161616"/>
                </a:solidFill>
              </a:rPr>
              <a:t>R</a:t>
            </a:r>
            <a:r>
              <a:rPr sz="4500" spc="-190" dirty="0">
                <a:solidFill>
                  <a:srgbClr val="161616"/>
                </a:solidFill>
              </a:rPr>
              <a:t>esu</a:t>
            </a:r>
            <a:r>
              <a:rPr sz="4500" spc="-155" dirty="0">
                <a:solidFill>
                  <a:srgbClr val="161616"/>
                </a:solidFill>
              </a:rPr>
              <a:t>l</a:t>
            </a:r>
            <a:r>
              <a:rPr sz="4500" spc="-145" dirty="0">
                <a:solidFill>
                  <a:srgbClr val="161616"/>
                </a:solidFill>
              </a:rPr>
              <a:t>ts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995" y="754380"/>
            <a:ext cx="16624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2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city,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739" y="1318162"/>
            <a:ext cx="321691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state,</a:t>
            </a:r>
            <a:endParaRPr sz="2200">
              <a:latin typeface="Arial MT"/>
              <a:cs typeface="Arial MT"/>
            </a:endParaRPr>
          </a:p>
          <a:p>
            <a:pPr marL="479425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population</a:t>
            </a:r>
            <a:endParaRPr sz="2200">
              <a:latin typeface="Arial MT"/>
              <a:cs typeface="Arial MT"/>
            </a:endParaRPr>
          </a:p>
          <a:p>
            <a:pPr marL="12700" marR="5080" indent="77470">
              <a:lnSpc>
                <a:spcPts val="4440"/>
              </a:lnSpc>
              <a:spcBef>
                <a:spcPts val="24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city_population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Arial MT"/>
                <a:cs typeface="Arial MT"/>
              </a:rPr>
              <a:t>WHERE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city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“Louisville”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9BC750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state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“KY”;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8430" y="5354397"/>
            <a:ext cx="4481195" cy="6146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6545" marR="5080" indent="-284480">
              <a:lnSpc>
                <a:spcPct val="76000"/>
              </a:lnSpc>
              <a:spcBef>
                <a:spcPts val="740"/>
              </a:spcBef>
            </a:pPr>
            <a:r>
              <a:rPr sz="155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14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combine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criteria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566916" y="1811115"/>
          <a:ext cx="4559935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"/>
                <a:gridCol w="1563370"/>
                <a:gridCol w="937894"/>
                <a:gridCol w="1716405"/>
                <a:gridCol w="146050"/>
              </a:tblGrid>
              <a:tr h="409822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Population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</a:tr>
              <a:tr h="409817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Boise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226,570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</a:tr>
              <a:tr h="409818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Cincinnati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301,301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</a:tr>
              <a:tr h="409818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Cleveland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385,525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</a:tr>
              <a:tr h="409644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Louisville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9BC750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9BC750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0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21,128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9BC750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</a:tr>
              <a:tr h="3914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9BC7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Louisville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  <a:lnB w="38100">
                      <a:solidFill>
                        <a:srgbClr val="9BC750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  <a:lnB w="38100">
                      <a:solidFill>
                        <a:srgbClr val="9BC750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616,261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  <a:lnB w="38100">
                      <a:solidFill>
                        <a:srgbClr val="9BC750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9BC750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  <a:lnB w="38100">
                      <a:solidFill>
                        <a:srgbClr val="9BC750"/>
                      </a:solidFill>
                      <a:prstDash val="solid"/>
                    </a:lnB>
                  </a:tcPr>
                </a:tc>
              </a:tr>
              <a:tr h="42837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Marquette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8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20,629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9BC750"/>
                      </a:solidFill>
                      <a:prstDash val="solid"/>
                    </a:lnT>
                  </a:tcPr>
                </a:tc>
              </a:tr>
              <a:tr h="409817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9BC7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Seattle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724.745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9BC75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34556" y="774954"/>
            <a:ext cx="752093" cy="6819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717567" y="810296"/>
            <a:ext cx="2562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Population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46345" y="4859028"/>
          <a:ext cx="4236720" cy="832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370"/>
                <a:gridCol w="937894"/>
                <a:gridCol w="1716405"/>
              </a:tblGrid>
              <a:tr h="4098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Population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</a:tr>
              <a:tr h="4098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Louisville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8705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616,261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621" y="2818490"/>
            <a:ext cx="481647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comparison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operators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Filtering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conditions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2734083"/>
            <a:ext cx="623506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7355" indent="4445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Relational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operators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match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matches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7660" y="2499387"/>
            <a:ext cx="2110105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 marR="5080" indent="-193675">
              <a:lnSpc>
                <a:spcPct val="142000"/>
              </a:lnSpc>
              <a:spcBef>
                <a:spcPts val="95"/>
              </a:spcBef>
            </a:pPr>
            <a:r>
              <a:rPr sz="3600" spc="10" dirty="0">
                <a:solidFill>
                  <a:srgbClr val="404040"/>
                </a:solidFill>
              </a:rPr>
              <a:t>Matching  </a:t>
            </a:r>
            <a:r>
              <a:rPr sz="3600" spc="-15" dirty="0">
                <a:solidFill>
                  <a:srgbClr val="404040"/>
                </a:solidFill>
              </a:rPr>
              <a:t>Patterns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604" y="519066"/>
            <a:ext cx="4730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Functionality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4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LIKE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3370" y="1957236"/>
          <a:ext cx="5530215" cy="3893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"/>
                <a:gridCol w="2604770"/>
                <a:gridCol w="2604769"/>
                <a:gridCol w="138429"/>
              </a:tblGrid>
              <a:tr h="48511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  <a:tr h="485110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Katie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  <a:tr h="494215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Brenna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Davis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  <a:tr h="4538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  <a:tr h="4995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Brenda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Jones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  <a:tr h="4762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  <a:tr h="50161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Stephens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</a:tr>
              <a:tr h="485110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Elmo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Nathanson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536435" y="1963673"/>
            <a:ext cx="5210175" cy="101600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38100" rIns="0" bIns="0" rtlCol="0">
            <a:spAutoFit/>
          </a:bodyPr>
          <a:lstStyle/>
          <a:p>
            <a:pPr marL="231775" marR="1560195" indent="-14097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first_name,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last_name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person</a:t>
            </a:r>
            <a:endParaRPr sz="2000">
              <a:latin typeface="Arial MT"/>
              <a:cs typeface="Arial MT"/>
            </a:endParaRPr>
          </a:p>
          <a:p>
            <a:pPr marL="16129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=</a:t>
            </a:r>
            <a:r>
              <a:rPr sz="2000" spc="-25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“Shelby”;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30155" y="4743458"/>
          <a:ext cx="5229225" cy="110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4770"/>
                <a:gridCol w="2604770"/>
              </a:tblGrid>
              <a:tr h="36575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65761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536435" y="3365753"/>
            <a:ext cx="5210175" cy="101600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38735" rIns="0" bIns="0" rtlCol="0">
            <a:spAutoFit/>
          </a:bodyPr>
          <a:lstStyle/>
          <a:p>
            <a:pPr marL="231775" marR="1560195" indent="-14097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first_name,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last_name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person</a:t>
            </a:r>
            <a:endParaRPr sz="2000">
              <a:latin typeface="Arial MT"/>
              <a:cs typeface="Arial MT"/>
            </a:endParaRPr>
          </a:p>
          <a:p>
            <a:pPr marL="16129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LIKE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“Shelby”;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6385" y="2619783"/>
            <a:ext cx="603377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match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include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wildcards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zero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characters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_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exactly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character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8437" y="2499387"/>
            <a:ext cx="2290445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99440">
              <a:lnSpc>
                <a:spcPct val="142000"/>
              </a:lnSpc>
              <a:spcBef>
                <a:spcPts val="95"/>
              </a:spcBef>
            </a:pPr>
            <a:r>
              <a:rPr sz="3600" spc="-5" dirty="0">
                <a:solidFill>
                  <a:srgbClr val="404040"/>
                </a:solidFill>
              </a:rPr>
              <a:t>Pattern  </a:t>
            </a:r>
            <a:r>
              <a:rPr sz="3600" spc="35" dirty="0">
                <a:solidFill>
                  <a:srgbClr val="404040"/>
                </a:solidFill>
              </a:rPr>
              <a:t>Wildcards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621" y="2818490"/>
            <a:ext cx="497713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400" spc="-1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Criteria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matching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" y="727710"/>
            <a:ext cx="11878310" cy="53759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6385" y="2619783"/>
            <a:ext cx="449072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Dealing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messy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Fuzzy-matching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6385" y="3808503"/>
            <a:ext cx="3117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Regular</a:t>
            </a:r>
            <a:r>
              <a:rPr sz="2400" spc="-1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expressions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0762" y="3116607"/>
            <a:ext cx="242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Usefulness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491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Null</a:t>
            </a:r>
            <a:r>
              <a:rPr spc="-135" dirty="0"/>
              <a:t> </a:t>
            </a:r>
            <a:r>
              <a:rPr spc="-15" dirty="0"/>
              <a:t>is</a:t>
            </a:r>
            <a:r>
              <a:rPr spc="-130" dirty="0"/>
              <a:t> </a:t>
            </a:r>
            <a:r>
              <a:rPr spc="40" dirty="0"/>
              <a:t>not</a:t>
            </a:r>
            <a:r>
              <a:rPr spc="-130" dirty="0"/>
              <a:t> </a:t>
            </a:r>
            <a:r>
              <a:rPr spc="15" dirty="0"/>
              <a:t>equivalent</a:t>
            </a:r>
            <a:r>
              <a:rPr spc="-130" dirty="0"/>
              <a:t> </a:t>
            </a:r>
            <a:r>
              <a:rPr spc="75" dirty="0"/>
              <a:t>to</a:t>
            </a:r>
            <a:r>
              <a:rPr spc="-130" dirty="0"/>
              <a:t> </a:t>
            </a:r>
            <a:r>
              <a:rPr spc="45" dirty="0"/>
              <a:t>zero</a:t>
            </a:r>
            <a:endParaRPr spc="45" dirty="0"/>
          </a:p>
        </p:txBody>
      </p:sp>
      <p:sp>
        <p:nvSpPr>
          <p:cNvPr id="4" name="object 4"/>
          <p:cNvSpPr txBox="1"/>
          <p:nvPr/>
        </p:nvSpPr>
        <p:spPr>
          <a:xfrm>
            <a:off x="5081813" y="2848383"/>
            <a:ext cx="628396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6690" indent="4445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missing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unknown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4445">
              <a:lnSpc>
                <a:spcPct val="100000"/>
              </a:lnSpc>
              <a:spcBef>
                <a:spcPts val="1800"/>
              </a:spcBef>
            </a:pPr>
            <a:r>
              <a:rPr sz="2400" spc="25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exists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field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7260" y="2499387"/>
            <a:ext cx="151638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91820">
              <a:lnSpc>
                <a:spcPct val="142000"/>
              </a:lnSpc>
              <a:spcBef>
                <a:spcPts val="95"/>
              </a:spcBef>
            </a:pP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Null </a:t>
            </a:r>
            <a:r>
              <a:rPr sz="3600" spc="-12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4179" y="1806192"/>
            <a:ext cx="4517390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84275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Substituting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could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skew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calculations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 marR="407035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blank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space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character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poor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practice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SQL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recognizes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empty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9573" y="519066"/>
            <a:ext cx="6004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Representing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Missing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Data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11250" y="1822450"/>
          <a:ext cx="4872990" cy="4148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330"/>
                <a:gridCol w="1624330"/>
                <a:gridCol w="1624330"/>
              </a:tblGrid>
              <a:tr h="51856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age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518556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Katie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F5A28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EF5A28"/>
                      </a:solidFill>
                      <a:prstDash val="solid"/>
                    </a:lnL>
                    <a:lnR w="38100">
                      <a:solidFill>
                        <a:srgbClr val="EF5A28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EF5A28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518557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Brenna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Davis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F5A28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EF5A28"/>
                      </a:solidFill>
                      <a:prstDash val="solid"/>
                    </a:lnL>
                    <a:lnR w="38100">
                      <a:solidFill>
                        <a:srgbClr val="EF5A28"/>
                      </a:solidFill>
                      <a:prstDash val="solid"/>
                    </a:lnR>
                    <a:lnT w="127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EF5A28"/>
                      </a:solidFill>
                      <a:prstDash val="solid"/>
                    </a:lnB>
                    <a:solidFill>
                      <a:srgbClr val="F7B49E"/>
                    </a:solidFill>
                  </a:tcPr>
                </a:tc>
              </a:tr>
              <a:tr h="518556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F5A28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26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EF5A28"/>
                      </a:solidFill>
                      <a:prstDash val="solid"/>
                    </a:lnL>
                    <a:lnR w="38100">
                      <a:solidFill>
                        <a:srgbClr val="EF5A28"/>
                      </a:solidFill>
                      <a:prstDash val="solid"/>
                    </a:lnR>
                    <a:lnT w="127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518556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Brenda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Jones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518557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518556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Stephens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518554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Elmo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Nathanson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620" y="2224130"/>
            <a:ext cx="440309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clause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Relational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operators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matching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LIKE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5422" y="1916483"/>
            <a:ext cx="214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rv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091" y="1828800"/>
            <a:ext cx="4268470" cy="243014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 panose="02020603050405020304"/>
              <a:cs typeface="Times New Roman" panose="02020603050405020304"/>
            </a:endParaRPr>
          </a:p>
          <a:p>
            <a:pPr marR="635" algn="ctr">
              <a:lnSpc>
                <a:spcPct val="100000"/>
              </a:lnSpc>
            </a:pPr>
            <a:r>
              <a:rPr sz="24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8754" y="4469365"/>
            <a:ext cx="331025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2195" marR="5080" indent="-104013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saying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6724" y="4469365"/>
            <a:ext cx="331025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2820" marR="5080" indent="-960755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saying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&lt;&gt;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9231" y="1829561"/>
            <a:ext cx="4265295" cy="242951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 panose="02020603050405020304"/>
              <a:cs typeface="Times New Roman" panose="02020603050405020304"/>
            </a:endParaRPr>
          </a:p>
          <a:p>
            <a:pPr marL="1090295">
              <a:lnSpc>
                <a:spcPct val="100000"/>
              </a:lnSpc>
            </a:pPr>
            <a:r>
              <a:rPr sz="24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47693" y="519066"/>
            <a:ext cx="5608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Keywords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for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Null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Values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734083"/>
            <a:ext cx="5387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cannot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relational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operators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6385" y="3694203"/>
            <a:ext cx="6329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8594" y="2842287"/>
            <a:ext cx="30626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3240" marR="5080" indent="-51054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Keywords</a:t>
            </a:r>
            <a:r>
              <a:rPr sz="3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600" spc="-12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</a:rPr>
              <a:t>D</a:t>
            </a:r>
            <a:r>
              <a:rPr sz="3600" spc="-55" dirty="0">
                <a:solidFill>
                  <a:srgbClr val="FFFFFF"/>
                </a:solidFill>
              </a:rPr>
              <a:t>e</a:t>
            </a:r>
            <a:r>
              <a:rPr sz="3600" spc="-75" dirty="0">
                <a:solidFill>
                  <a:srgbClr val="FFFFFF"/>
                </a:solidFill>
              </a:rPr>
              <a:t>m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230621" y="2818490"/>
            <a:ext cx="479425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Finding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Finding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158" y="2183129"/>
            <a:ext cx="5257800" cy="348869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294640" marR="287020" algn="ctr">
              <a:lnSpc>
                <a:spcPct val="100000"/>
              </a:lnSpc>
              <a:spcBef>
                <a:spcPts val="2185"/>
              </a:spcBef>
            </a:pP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Arithmetic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always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373" y="2183129"/>
            <a:ext cx="5257800" cy="348869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L="485140" marR="477520" indent="346075">
              <a:lnSpc>
                <a:spcPct val="100000"/>
              </a:lnSpc>
              <a:spcBef>
                <a:spcPts val="5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null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diagnose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issues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dataset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7627" y="519066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Checking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for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Nulls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091" y="1828800"/>
            <a:ext cx="4268470" cy="243014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Times New Roman" panose="02020603050405020304"/>
              <a:cs typeface="Times New Roman" panose="02020603050405020304"/>
            </a:endParaRPr>
          </a:p>
          <a:p>
            <a:pPr marR="1270" algn="ctr">
              <a:lnSpc>
                <a:spcPct val="100000"/>
              </a:lnSpc>
            </a:pPr>
            <a:r>
              <a:rPr sz="240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046" y="4545742"/>
            <a:ext cx="4733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3395" marR="5080" indent="-481330">
              <a:lnSpc>
                <a:spcPct val="100000"/>
              </a:lnSpc>
              <a:spcBef>
                <a:spcPts val="95"/>
              </a:spcBef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8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oth 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conditions,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7850" y="4545742"/>
            <a:ext cx="4507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0030">
              <a:lnSpc>
                <a:spcPct val="100000"/>
              </a:lnSpc>
              <a:spcBef>
                <a:spcPts val="95"/>
              </a:spcBef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either</a:t>
            </a:r>
            <a:r>
              <a:rPr sz="2000" spc="-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condition,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9231" y="1829561"/>
            <a:ext cx="4265295" cy="242951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25727" y="519066"/>
            <a:ext cx="4051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404040"/>
                </a:solidFill>
              </a:rPr>
              <a:t>Logical</a:t>
            </a:r>
            <a:r>
              <a:rPr sz="3600" spc="-24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Operators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486"/>
                </a:lnTo>
                <a:lnTo>
                  <a:pt x="12192000" y="38884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835652"/>
            <a:ext cx="27952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first_name,</a:t>
            </a:r>
            <a:endParaRPr spc="-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60071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endParaRPr spc="-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95885" marR="99060" indent="84455">
              <a:lnSpc>
                <a:spcPct val="163000"/>
              </a:lnSpc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FROM person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WHERE</a:t>
            </a:r>
            <a:r>
              <a:rPr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r>
              <a:rPr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&gt;=</a:t>
            </a:r>
            <a:r>
              <a:rPr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19 </a:t>
            </a:r>
            <a:r>
              <a:rPr spc="-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&lt;=</a:t>
            </a:r>
            <a:r>
              <a:rPr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35;</a:t>
            </a:r>
            <a:endParaRPr spc="-5" dirty="0">
              <a:solidFill>
                <a:srgbClr val="FFFFFF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8802370" cy="17348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31115">
              <a:lnSpc>
                <a:spcPct val="100000"/>
              </a:lnSpc>
              <a:spcBef>
                <a:spcPts val="630"/>
              </a:spcBef>
            </a:pPr>
            <a:r>
              <a:rPr sz="24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looks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boundaries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1115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Boundaries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inclusive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4668" y="835652"/>
            <a:ext cx="495300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first_name,</a:t>
            </a:r>
            <a:endParaRPr sz="2400">
              <a:latin typeface="Arial MT"/>
              <a:cs typeface="Arial MT"/>
            </a:endParaRPr>
          </a:p>
          <a:p>
            <a:pPr marL="60071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endParaRPr sz="2400">
              <a:latin typeface="Arial MT"/>
              <a:cs typeface="Arial MT"/>
            </a:endParaRPr>
          </a:p>
          <a:p>
            <a:pPr marL="18034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person</a:t>
            </a:r>
            <a:endParaRPr sz="2400">
              <a:latin typeface="Arial MT"/>
              <a:cs typeface="Arial MT"/>
            </a:endParaRPr>
          </a:p>
          <a:p>
            <a:pPr marL="9588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age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Arial MT"/>
                <a:cs typeface="Arial MT"/>
              </a:rPr>
              <a:t>BETWEEN</a:t>
            </a:r>
            <a:r>
              <a:rPr sz="2400" spc="-30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19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35;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4446" y="4378274"/>
            <a:ext cx="3304540" cy="832485"/>
          </a:xfrm>
          <a:custGeom>
            <a:avLst/>
            <a:gdLst/>
            <a:ahLst/>
            <a:cxnLst/>
            <a:rect l="l" t="t" r="r" b="b"/>
            <a:pathLst>
              <a:path w="3304540" h="832485">
                <a:moveTo>
                  <a:pt x="0" y="832281"/>
                </a:moveTo>
                <a:lnTo>
                  <a:pt x="3304032" y="832281"/>
                </a:lnTo>
                <a:lnTo>
                  <a:pt x="3304032" y="0"/>
                </a:lnTo>
                <a:lnTo>
                  <a:pt x="0" y="0"/>
                </a:lnTo>
                <a:lnTo>
                  <a:pt x="0" y="8322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202173" y="3342894"/>
            <a:ext cx="6054090" cy="1139190"/>
            <a:chOff x="5202173" y="3342894"/>
            <a:chExt cx="6054090" cy="1139190"/>
          </a:xfrm>
        </p:grpSpPr>
        <p:sp>
          <p:nvSpPr>
            <p:cNvPr id="4" name="object 4"/>
            <p:cNvSpPr/>
            <p:nvPr/>
          </p:nvSpPr>
          <p:spPr>
            <a:xfrm>
              <a:off x="5854445" y="3342894"/>
              <a:ext cx="3304540" cy="984885"/>
            </a:xfrm>
            <a:custGeom>
              <a:avLst/>
              <a:gdLst/>
              <a:ahLst/>
              <a:cxnLst/>
              <a:rect l="l" t="t" r="r" b="b"/>
              <a:pathLst>
                <a:path w="3304540" h="984885">
                  <a:moveTo>
                    <a:pt x="0" y="984503"/>
                  </a:moveTo>
                  <a:lnTo>
                    <a:pt x="3304032" y="984503"/>
                  </a:lnTo>
                  <a:lnTo>
                    <a:pt x="3304032" y="0"/>
                  </a:lnTo>
                  <a:lnTo>
                    <a:pt x="0" y="0"/>
                  </a:lnTo>
                  <a:lnTo>
                    <a:pt x="0" y="9845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221223" y="4346447"/>
              <a:ext cx="6015990" cy="13335"/>
            </a:xfrm>
            <a:custGeom>
              <a:avLst/>
              <a:gdLst/>
              <a:ahLst/>
              <a:cxnLst/>
              <a:rect l="l" t="t" r="r" b="b"/>
              <a:pathLst>
                <a:path w="6015990" h="13335">
                  <a:moveTo>
                    <a:pt x="0" y="0"/>
                  </a:moveTo>
                  <a:lnTo>
                    <a:pt x="6015672" y="12776"/>
                  </a:lnTo>
                </a:path>
              </a:pathLst>
            </a:custGeom>
            <a:ln w="38100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574791" y="4263390"/>
              <a:ext cx="218694" cy="2186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4227" y="4243577"/>
              <a:ext cx="219455" cy="2186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8469" y="4237482"/>
              <a:ext cx="218694" cy="2194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2738" y="4243577"/>
              <a:ext cx="218694" cy="21869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7361" y="4237482"/>
              <a:ext cx="218694" cy="21945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88873" y="519066"/>
            <a:ext cx="5526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170" dirty="0">
                <a:solidFill>
                  <a:srgbClr val="404040"/>
                </a:solidFill>
              </a:rPr>
              <a:t>BETWEEN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Keyword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5221223" y="2300477"/>
            <a:ext cx="6015355" cy="626745"/>
          </a:xfrm>
          <a:prstGeom prst="rect">
            <a:avLst/>
          </a:prstGeom>
          <a:solidFill>
            <a:srgbClr val="D1EDF5"/>
          </a:solidFill>
          <a:ln w="38100">
            <a:solidFill>
              <a:srgbClr val="2A9FBB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sz="1800" spc="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HERE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2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7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EEN</a:t>
            </a:r>
            <a:r>
              <a:rPr sz="18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19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6413" y="3623022"/>
            <a:ext cx="155575" cy="3257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0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42068" y="4541823"/>
            <a:ext cx="2857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18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5941" y="4847305"/>
            <a:ext cx="619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1822" y="2029081"/>
          <a:ext cx="4037965" cy="3520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370"/>
                <a:gridCol w="1563370"/>
                <a:gridCol w="892810"/>
              </a:tblGrid>
              <a:tr h="501102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age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50110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Katie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50109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26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50110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Brenda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Jones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50110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501098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Stephens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501098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Elmo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Nathanson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6492880" y="4556733"/>
            <a:ext cx="848994" cy="60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2000" spc="-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25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spc="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Brenda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54446" y="3524516"/>
            <a:ext cx="3304540" cy="60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12775" algn="ctr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26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612775" algn="ctr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Shelby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40695" y="4244340"/>
            <a:ext cx="218694" cy="21869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892216" y="4541743"/>
            <a:ext cx="3378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4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35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03823" y="4847305"/>
            <a:ext cx="5149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6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47836" y="3524516"/>
            <a:ext cx="611505" cy="60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38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49810" y="4541743"/>
            <a:ext cx="800735" cy="60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41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Shelby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152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Instead</a:t>
            </a:r>
            <a:r>
              <a:rPr spc="-130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20" dirty="0"/>
              <a:t>multiple</a:t>
            </a:r>
            <a:r>
              <a:rPr spc="-125" dirty="0"/>
              <a:t> </a:t>
            </a:r>
            <a:r>
              <a:rPr spc="105" dirty="0"/>
              <a:t>OR</a:t>
            </a:r>
            <a:r>
              <a:rPr spc="-125" dirty="0"/>
              <a:t> </a:t>
            </a:r>
            <a:r>
              <a:rPr spc="-10" dirty="0"/>
              <a:t>statements</a:t>
            </a:r>
            <a:endParaRPr spc="-10" dirty="0"/>
          </a:p>
          <a:p>
            <a:pPr marL="3271520">
              <a:lnSpc>
                <a:spcPct val="100000"/>
              </a:lnSpc>
              <a:spcBef>
                <a:spcPts val="1800"/>
              </a:spcBef>
            </a:pPr>
            <a:r>
              <a:rPr spc="10" dirty="0"/>
              <a:t>Can</a:t>
            </a:r>
            <a:r>
              <a:rPr spc="-135" dirty="0"/>
              <a:t> </a:t>
            </a:r>
            <a:r>
              <a:rPr spc="-25" dirty="0"/>
              <a:t>use</a:t>
            </a:r>
            <a:r>
              <a:rPr spc="-130" dirty="0"/>
              <a:t> </a:t>
            </a:r>
            <a:r>
              <a:rPr spc="5" dirty="0"/>
              <a:t>the</a:t>
            </a:r>
            <a:r>
              <a:rPr spc="-130" dirty="0"/>
              <a:t> </a:t>
            </a:r>
            <a:r>
              <a:rPr spc="65" dirty="0"/>
              <a:t>SQL</a:t>
            </a:r>
            <a:r>
              <a:rPr spc="-135" dirty="0"/>
              <a:t> </a:t>
            </a:r>
            <a:r>
              <a:rPr spc="40" dirty="0"/>
              <a:t>keyword</a:t>
            </a:r>
            <a:r>
              <a:rPr spc="-130" dirty="0"/>
              <a:t> </a:t>
            </a:r>
            <a:r>
              <a:rPr spc="-75" dirty="0"/>
              <a:t>IN</a:t>
            </a:r>
            <a:endParaRPr spc="-75" dirty="0"/>
          </a:p>
        </p:txBody>
      </p:sp>
      <p:sp>
        <p:nvSpPr>
          <p:cNvPr id="4" name="object 4"/>
          <p:cNvSpPr txBox="1"/>
          <p:nvPr/>
        </p:nvSpPr>
        <p:spPr>
          <a:xfrm>
            <a:off x="5086385" y="3808503"/>
            <a:ext cx="618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options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field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966" y="2499387"/>
            <a:ext cx="201422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21970">
              <a:lnSpc>
                <a:spcPct val="142000"/>
              </a:lnSpc>
              <a:spcBef>
                <a:spcPts val="95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3600" spc="-12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60405" y="2358770"/>
            <a:ext cx="4921885" cy="213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0"/>
              </a:spcBef>
            </a:pPr>
            <a:r>
              <a:rPr sz="155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matching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appears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296545" marR="829310">
              <a:lnSpc>
                <a:spcPct val="76000"/>
              </a:lnSpc>
              <a:spcBef>
                <a:spcPts val="315"/>
              </a:spcBef>
            </a:pP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variable </a:t>
            </a:r>
            <a:r>
              <a:rPr sz="2200" spc="-7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296545" marR="313690" indent="-284480">
              <a:lnSpc>
                <a:spcPct val="76000"/>
              </a:lnSpc>
              <a:spcBef>
                <a:spcPts val="1995"/>
              </a:spcBef>
            </a:pPr>
            <a:r>
              <a:rPr sz="155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7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replaces</a:t>
            </a:r>
            <a:r>
              <a:rPr sz="22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statements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55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7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checks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equality</a:t>
            </a:r>
            <a:r>
              <a:rPr sz="2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conditions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152400"/>
            <a:ext cx="4457700" cy="3619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5200"/>
            <a:ext cx="437197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2734083"/>
            <a:ext cx="636524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2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4445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records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match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listed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966" y="2499387"/>
            <a:ext cx="201422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21970">
              <a:lnSpc>
                <a:spcPct val="142000"/>
              </a:lnSpc>
              <a:spcBef>
                <a:spcPts val="95"/>
              </a:spcBef>
            </a:pPr>
            <a:r>
              <a:rPr sz="3600" spc="-5" dirty="0">
                <a:solidFill>
                  <a:srgbClr val="404040"/>
                </a:solidFill>
              </a:rPr>
              <a:t>The</a:t>
            </a:r>
            <a:r>
              <a:rPr sz="3600" spc="-275" dirty="0">
                <a:solidFill>
                  <a:srgbClr val="404040"/>
                </a:solidFill>
              </a:rPr>
              <a:t> </a:t>
            </a:r>
            <a:r>
              <a:rPr sz="3600" spc="-195" dirty="0">
                <a:solidFill>
                  <a:srgbClr val="404040"/>
                </a:solidFill>
              </a:rPr>
              <a:t>IN </a:t>
            </a:r>
            <a:r>
              <a:rPr sz="3600" spc="-1255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Keyword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486"/>
                </a:lnTo>
                <a:lnTo>
                  <a:pt x="12192000" y="38884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024372"/>
            <a:ext cx="428625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SELECT</a:t>
            </a:r>
            <a:r>
              <a:rPr spc="-85" dirty="0"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first_name,</a:t>
            </a:r>
            <a:r>
              <a:rPr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last_name</a:t>
            </a:r>
            <a:endParaRPr spc="-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8034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2A9FBB"/>
                </a:solidFill>
                <a:latin typeface="Arial MT"/>
                <a:cs typeface="Arial MT"/>
              </a:rPr>
              <a:t>FROM</a:t>
            </a:r>
            <a:r>
              <a:rPr spc="-55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person;</a:t>
            </a:r>
            <a:endParaRPr spc="-5" dirty="0">
              <a:solidFill>
                <a:srgbClr val="FFFFFF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10873740" cy="232918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Querying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31115">
              <a:lnSpc>
                <a:spcPct val="100000"/>
              </a:lnSpc>
              <a:spcBef>
                <a:spcPts val="630"/>
              </a:spcBef>
            </a:pP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person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1115" marR="3660140">
              <a:lnSpc>
                <a:spcPct val="163000"/>
              </a:lnSpc>
            </a:pP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SELECT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interest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092811"/>
            <a:ext cx="6177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Ope</a:t>
            </a:r>
            <a:r>
              <a:rPr sz="4800" spc="-3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7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10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45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3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8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eden</a:t>
            </a:r>
            <a:r>
              <a:rPr sz="4800" spc="-15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980244"/>
            <a:ext cx="8667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sequence</a:t>
            </a:r>
            <a:r>
              <a:rPr sz="2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2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r>
              <a:rPr sz="2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8995" y="754380"/>
            <a:ext cx="3886835" cy="374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2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first_name,</a:t>
            </a:r>
            <a:endParaRPr sz="2200">
              <a:latin typeface="Arial MT"/>
              <a:cs typeface="Arial MT"/>
            </a:endParaRPr>
          </a:p>
          <a:p>
            <a:pPr marL="167640" marR="1952625" indent="389255" algn="r">
              <a:lnSpc>
                <a:spcPts val="4440"/>
              </a:lnSpc>
              <a:spcBef>
                <a:spcPts val="45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st_nam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, 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hometown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person</a:t>
            </a:r>
            <a:endParaRPr sz="22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  <a:spcBef>
                <a:spcPts val="134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first_name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“Shelby”</a:t>
            </a:r>
            <a:endParaRPr sz="2200">
              <a:latin typeface="Arial MT"/>
              <a:cs typeface="Arial MT"/>
            </a:endParaRPr>
          </a:p>
          <a:p>
            <a:pPr marL="230505" marR="236220" indent="92710">
              <a:lnSpc>
                <a:spcPts val="4440"/>
              </a:lnSpc>
              <a:spcBef>
                <a:spcPts val="250"/>
              </a:spcBef>
            </a:pPr>
            <a:r>
              <a:rPr sz="2200" spc="-5" dirty="0">
                <a:solidFill>
                  <a:srgbClr val="9BC750"/>
                </a:solidFill>
                <a:latin typeface="Arial MT"/>
                <a:cs typeface="Arial MT"/>
              </a:rPr>
              <a:t>OR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first_name = </a:t>
            </a:r>
            <a:r>
              <a:rPr sz="2200" spc="-55" dirty="0">
                <a:solidFill>
                  <a:srgbClr val="FFFFFF"/>
                </a:solidFill>
                <a:latin typeface="Arial MT"/>
                <a:cs typeface="Arial MT"/>
              </a:rPr>
              <a:t>“Tom” 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hometown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“Boston”;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6425" y="672845"/>
            <a:ext cx="3816350" cy="6146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6545" marR="5080" indent="-284480">
              <a:lnSpc>
                <a:spcPct val="76000"/>
              </a:lnSpc>
              <a:spcBef>
                <a:spcPts val="740"/>
              </a:spcBef>
            </a:pPr>
            <a:r>
              <a:rPr sz="155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higher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operator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precedence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78757" y="1583769"/>
          <a:ext cx="4708525" cy="3980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370"/>
                <a:gridCol w="1563370"/>
                <a:gridCol w="1563369"/>
              </a:tblGrid>
              <a:tr h="495866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6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hometown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95863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Katie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Detroit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95863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Brenna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Davis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Sacramento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95863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Boston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95863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Brenda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Jones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Baltimore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95863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Denver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9586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Stephens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Boston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9586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Elmo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Nathanson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Orlando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46346" y="4865188"/>
          <a:ext cx="4236720" cy="1652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890"/>
                <a:gridCol w="1405890"/>
                <a:gridCol w="1405890"/>
              </a:tblGrid>
              <a:tr h="4098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6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hometown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  <a:tr h="4098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Stephens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Boston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098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Boston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409818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Denver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8995" y="754380"/>
            <a:ext cx="3980815" cy="374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2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first_name,</a:t>
            </a:r>
            <a:endParaRPr sz="2200">
              <a:latin typeface="Arial MT"/>
              <a:cs typeface="Arial MT"/>
            </a:endParaRPr>
          </a:p>
          <a:p>
            <a:pPr marL="167640" marR="2045970" indent="389255" algn="r">
              <a:lnSpc>
                <a:spcPts val="4440"/>
              </a:lnSpc>
              <a:spcBef>
                <a:spcPts val="45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st_nam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, 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hometown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person</a:t>
            </a:r>
            <a:endParaRPr sz="22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  <a:spcBef>
                <a:spcPts val="134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EF5A28"/>
                </a:solidFill>
                <a:latin typeface="Arial MT"/>
                <a:cs typeface="Arial MT"/>
              </a:rPr>
              <a:t>(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first_name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“Shelby”</a:t>
            </a:r>
            <a:endParaRPr sz="2200">
              <a:latin typeface="Arial MT"/>
              <a:cs typeface="Arial MT"/>
            </a:endParaRPr>
          </a:p>
          <a:p>
            <a:pPr marL="230505" marR="330200" indent="92710">
              <a:lnSpc>
                <a:spcPts val="4440"/>
              </a:lnSpc>
              <a:spcBef>
                <a:spcPts val="250"/>
              </a:spcBef>
            </a:pPr>
            <a:r>
              <a:rPr sz="2200" spc="-5" dirty="0">
                <a:solidFill>
                  <a:srgbClr val="9BC750"/>
                </a:solidFill>
                <a:latin typeface="Arial MT"/>
                <a:cs typeface="Arial MT"/>
              </a:rPr>
              <a:t>OR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first_name = </a:t>
            </a:r>
            <a:r>
              <a:rPr sz="2200" spc="-45" dirty="0">
                <a:solidFill>
                  <a:srgbClr val="FFFFFF"/>
                </a:solidFill>
                <a:latin typeface="Arial MT"/>
                <a:cs typeface="Arial MT"/>
              </a:rPr>
              <a:t>“Tom”</a:t>
            </a:r>
            <a:r>
              <a:rPr sz="2200" spc="-45" dirty="0">
                <a:solidFill>
                  <a:srgbClr val="EF5A28"/>
                </a:solidFill>
                <a:latin typeface="Arial MT"/>
                <a:cs typeface="Arial MT"/>
              </a:rPr>
              <a:t>) </a:t>
            </a:r>
            <a:r>
              <a:rPr sz="2200" spc="-40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hometown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“Boston”;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6425" y="672845"/>
            <a:ext cx="4399280" cy="6146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6545" marR="5080" indent="-284480">
              <a:lnSpc>
                <a:spcPct val="76000"/>
              </a:lnSpc>
              <a:spcBef>
                <a:spcPts val="740"/>
              </a:spcBef>
            </a:pPr>
            <a:r>
              <a:rPr sz="155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SQL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evaluate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contents</a:t>
            </a:r>
            <a:r>
              <a:rPr sz="22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parentheses</a:t>
            </a:r>
            <a:r>
              <a:rPr sz="22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78757" y="1583769"/>
          <a:ext cx="4708525" cy="3980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370"/>
                <a:gridCol w="1563370"/>
                <a:gridCol w="1563369"/>
              </a:tblGrid>
              <a:tr h="495866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6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hometown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95863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Katie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Detroit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95863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Brenna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Davis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Sacramento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95863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Boston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95863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Brenda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Jones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Baltimore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95863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Denver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9586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Stephens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Boston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95862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Elmo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Nathanson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Orlando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46346" y="4865188"/>
          <a:ext cx="4236720" cy="1242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890"/>
                <a:gridCol w="1405890"/>
                <a:gridCol w="1405890"/>
              </a:tblGrid>
              <a:tr h="4098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6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hometown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</a:tr>
              <a:tr h="4098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Stephens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Boston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4098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Boston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06501" y="2349690"/>
            <a:ext cx="6501130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6985" algn="ctr">
              <a:lnSpc>
                <a:spcPts val="4900"/>
              </a:lnSpc>
              <a:spcBef>
                <a:spcPts val="980"/>
              </a:spcBef>
            </a:pPr>
            <a:r>
              <a:rPr sz="4800" spc="-110" dirty="0">
                <a:solidFill>
                  <a:srgbClr val="FFFFFF"/>
                </a:solidFill>
              </a:rPr>
              <a:t>U</a:t>
            </a:r>
            <a:r>
              <a:rPr sz="4800" spc="-110" dirty="0">
                <a:solidFill>
                  <a:srgbClr val="FFFFFF"/>
                </a:solidFill>
              </a:rPr>
              <a:t>s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100" dirty="0">
                <a:solidFill>
                  <a:srgbClr val="FFFFFF"/>
                </a:solidFill>
              </a:rPr>
              <a:t>pa</a:t>
            </a:r>
            <a:r>
              <a:rPr sz="4800" spc="-365" dirty="0">
                <a:solidFill>
                  <a:srgbClr val="FFFFFF"/>
                </a:solidFill>
              </a:rPr>
              <a:t>r</a:t>
            </a:r>
            <a:r>
              <a:rPr sz="4800" spc="-190" dirty="0">
                <a:solidFill>
                  <a:srgbClr val="FFFFFF"/>
                </a:solidFill>
              </a:rPr>
              <a:t>enthe</a:t>
            </a:r>
            <a:r>
              <a:rPr sz="4800" spc="-180" dirty="0">
                <a:solidFill>
                  <a:srgbClr val="FFFFFF"/>
                </a:solidFill>
              </a:rPr>
              <a:t>s</a:t>
            </a:r>
            <a:r>
              <a:rPr sz="4800" spc="-215" dirty="0">
                <a:solidFill>
                  <a:srgbClr val="FFFFFF"/>
                </a:solidFill>
              </a:rPr>
              <a:t>e</a:t>
            </a:r>
            <a:r>
              <a:rPr sz="4800" spc="-80" dirty="0">
                <a:solidFill>
                  <a:srgbClr val="FFFFFF"/>
                </a:solidFill>
              </a:rPr>
              <a:t>s</a:t>
            </a:r>
            <a:r>
              <a:rPr sz="4800" spc="-465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when  </a:t>
            </a:r>
            <a:r>
              <a:rPr sz="4800" spc="-125" dirty="0">
                <a:solidFill>
                  <a:srgbClr val="FFFFFF"/>
                </a:solidFill>
              </a:rPr>
              <a:t>wri</a:t>
            </a:r>
            <a:r>
              <a:rPr sz="4800" spc="-114" dirty="0">
                <a:solidFill>
                  <a:srgbClr val="FFFFFF"/>
                </a:solidFill>
              </a:rPr>
              <a:t>t</a:t>
            </a:r>
            <a:r>
              <a:rPr sz="4800" spc="-135" dirty="0">
                <a:solidFill>
                  <a:srgbClr val="FFFFFF"/>
                </a:solidFill>
              </a:rPr>
              <a:t>in</a:t>
            </a:r>
            <a:r>
              <a:rPr sz="4800" spc="-20" dirty="0">
                <a:solidFill>
                  <a:srgbClr val="FFFFFF"/>
                </a:solidFill>
              </a:rPr>
              <a:t>g</a:t>
            </a:r>
            <a:r>
              <a:rPr sz="4800" spc="-455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c</a:t>
            </a:r>
            <a:r>
              <a:rPr sz="4800" spc="-95" dirty="0">
                <a:solidFill>
                  <a:srgbClr val="FFFFFF"/>
                </a:solidFill>
              </a:rPr>
              <a:t>ompl</a:t>
            </a:r>
            <a:r>
              <a:rPr sz="4800" spc="-320" dirty="0">
                <a:solidFill>
                  <a:srgbClr val="FFFFFF"/>
                </a:solidFill>
              </a:rPr>
              <a:t>e</a:t>
            </a:r>
            <a:r>
              <a:rPr sz="4800" spc="-80" dirty="0">
                <a:solidFill>
                  <a:srgbClr val="FFFFFF"/>
                </a:solidFill>
              </a:rPr>
              <a:t>x  </a:t>
            </a:r>
            <a:r>
              <a:rPr sz="4800" spc="-200" dirty="0">
                <a:solidFill>
                  <a:srgbClr val="FFFFFF"/>
                </a:solidFill>
              </a:rPr>
              <a:t>expressions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620" y="2224130"/>
            <a:ext cx="504444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prescribes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criteria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Comparison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operators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LIKE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matches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specific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patterns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criteria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6374" y="1916483"/>
            <a:ext cx="2182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</a:t>
            </a:r>
            <a:r>
              <a:rPr sz="3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" y="381000"/>
            <a:ext cx="11907520" cy="5365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1965"/>
                </a:moveTo>
                <a:lnTo>
                  <a:pt x="79248" y="1251965"/>
                </a:lnTo>
                <a:lnTo>
                  <a:pt x="79248" y="0"/>
                </a:lnTo>
                <a:lnTo>
                  <a:pt x="0" y="0"/>
                </a:lnTo>
                <a:lnTo>
                  <a:pt x="0" y="12519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1965"/>
                </a:moveTo>
                <a:lnTo>
                  <a:pt x="79248" y="1251965"/>
                </a:lnTo>
                <a:lnTo>
                  <a:pt x="79248" y="0"/>
                </a:lnTo>
                <a:lnTo>
                  <a:pt x="0" y="0"/>
                </a:lnTo>
                <a:lnTo>
                  <a:pt x="0" y="12519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061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8"/>
                </a:moveTo>
                <a:lnTo>
                  <a:pt x="79248" y="1252728"/>
                </a:lnTo>
                <a:lnTo>
                  <a:pt x="79248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17804" y="1956816"/>
            <a:ext cx="894080" cy="916305"/>
            <a:chOff x="717804" y="1956816"/>
            <a:chExt cx="894080" cy="91630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7804" y="1956816"/>
              <a:ext cx="893825" cy="9159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7676" y="1969008"/>
              <a:ext cx="202933" cy="90068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44339" y="519066"/>
            <a:ext cx="4415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160" dirty="0">
                <a:solidFill>
                  <a:srgbClr val="404040"/>
                </a:solidFill>
              </a:rPr>
              <a:t>WHERE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Clause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2391578" y="2250859"/>
            <a:ext cx="4286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4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first_name,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last_name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9523" y="3680066"/>
            <a:ext cx="1936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4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person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2548" y="5139171"/>
            <a:ext cx="34582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2A9FBB"/>
                </a:solidFill>
                <a:latin typeface="Arial MT"/>
                <a:cs typeface="Arial MT"/>
              </a:rPr>
              <a:t>WHERE</a:t>
            </a:r>
            <a:r>
              <a:rPr sz="2000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“Shelby”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804" y="3469385"/>
            <a:ext cx="882395" cy="7399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381" y="4838700"/>
            <a:ext cx="776477" cy="85877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3721" y="519066"/>
            <a:ext cx="3636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Filtering</a:t>
            </a:r>
            <a:r>
              <a:rPr sz="3600" spc="-24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Results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235835" y="1426899"/>
            <a:ext cx="1698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739" y="1426899"/>
            <a:ext cx="2460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Limiting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criteria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5404" y="3375426"/>
          <a:ext cx="5949315" cy="293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4"/>
                <a:gridCol w="2344420"/>
                <a:gridCol w="2344420"/>
                <a:gridCol w="118745"/>
                <a:gridCol w="467995"/>
                <a:gridCol w="536575"/>
              </a:tblGrid>
              <a:tr h="36575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rowSpan="2" hMerge="1">
                  <a:tcPr marL="0" marR="0" marT="0" marB="0"/>
                </a:tc>
                <a:tc rowSpan="2" hMerge="1">
                  <a:tcPr marL="0" marR="0" marT="0" marB="0"/>
                </a:tc>
              </a:tr>
              <a:tr h="365761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Katie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Brown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 gridSpan="3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</a:tr>
              <a:tr h="350635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Brenna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Davis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</a:tcPr>
                </a:tc>
              </a:tr>
              <a:tr h="19112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</a:tcPr>
                </a:tc>
              </a:tr>
              <a:tr h="198002">
                <a:tc vMerge="1"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 vMerge="1"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tc vMerge="1"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</a:tcPr>
                </a:tc>
              </a:tr>
              <a:tr h="3408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Brenda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Jones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vMerge="1"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</a:tcPr>
                </a:tc>
              </a:tr>
              <a:tr h="1896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</a:tcPr>
                </a:tc>
              </a:tr>
              <a:tr h="198120">
                <a:tc vMerge="1"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 vMerge="1"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  <a:tr h="36044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Stephens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rowSpan="2" hMerge="1">
                  <a:tcPr marL="0" marR="0" marT="0" marB="0"/>
                </a:tc>
                <a:tc rowSpan="2" hMerge="1">
                  <a:tcPr marL="0" marR="0" marT="0" marB="0"/>
                </a:tc>
              </a:tr>
              <a:tr h="365760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Elmo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Nathanson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 gridSpan="3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727697" y="1990344"/>
            <a:ext cx="4689475" cy="101600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38735" rIns="0" bIns="0" rtlCol="0">
            <a:spAutoFit/>
          </a:bodyPr>
          <a:lstStyle/>
          <a:p>
            <a:pPr marL="232410" marR="1040130" indent="-14097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first_name,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last_name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person</a:t>
            </a:r>
            <a:endParaRPr sz="2000">
              <a:latin typeface="Arial MT"/>
              <a:cs typeface="Arial MT"/>
            </a:endParaRPr>
          </a:p>
          <a:p>
            <a:pPr marL="161290">
              <a:lnSpc>
                <a:spcPct val="100000"/>
              </a:lnSpc>
            </a:pPr>
            <a:r>
              <a:rPr sz="2000" spc="-10" dirty="0">
                <a:solidFill>
                  <a:srgbClr val="2A9FBB"/>
                </a:solidFill>
                <a:latin typeface="Arial MT"/>
                <a:cs typeface="Arial MT"/>
              </a:rPr>
              <a:t>WHERE</a:t>
            </a:r>
            <a:r>
              <a:rPr sz="2000" spc="10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“Shelby”;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277" y="1988820"/>
            <a:ext cx="4689475" cy="101600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38100" rIns="0" bIns="0" rtlCol="0">
            <a:spAutoFit/>
          </a:bodyPr>
          <a:lstStyle/>
          <a:p>
            <a:pPr marL="231775" marR="1040130" indent="-14097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first_name,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last_name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person;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21437" y="3375426"/>
          <a:ext cx="4708525" cy="110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4420"/>
                <a:gridCol w="2344420"/>
              </a:tblGrid>
              <a:tr h="36575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65761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Garza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6575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Shelby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499973" y="4030214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0" y="0"/>
                </a:moveTo>
                <a:lnTo>
                  <a:pt x="0" y="86868"/>
                </a:lnTo>
                <a:lnTo>
                  <a:pt x="86868" y="43434"/>
                </a:lnTo>
                <a:lnTo>
                  <a:pt x="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74650" y="2660522"/>
            <a:ext cx="657860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106680">
              <a:lnSpc>
                <a:spcPts val="4900"/>
              </a:lnSpc>
              <a:spcBef>
                <a:spcPts val="980"/>
              </a:spcBef>
            </a:pPr>
            <a:r>
              <a:rPr sz="4800" spc="-130" dirty="0">
                <a:solidFill>
                  <a:srgbClr val="FFFFFF"/>
                </a:solidFill>
              </a:rPr>
              <a:t>Cri</a:t>
            </a:r>
            <a:r>
              <a:rPr sz="4800" spc="-200" dirty="0">
                <a:solidFill>
                  <a:srgbClr val="FFFFFF"/>
                </a:solidFill>
              </a:rPr>
              <a:t>t</a:t>
            </a:r>
            <a:r>
              <a:rPr sz="4800" spc="-229" dirty="0">
                <a:solidFill>
                  <a:srgbClr val="FFFFFF"/>
                </a:solidFill>
              </a:rPr>
              <a:t>e</a:t>
            </a:r>
            <a:r>
              <a:rPr sz="4800" spc="-190" dirty="0">
                <a:solidFill>
                  <a:srgbClr val="FFFFFF"/>
                </a:solidFill>
              </a:rPr>
              <a:t>r</a:t>
            </a:r>
            <a:r>
              <a:rPr sz="4800" spc="-200" dirty="0">
                <a:solidFill>
                  <a:srgbClr val="FFFFFF"/>
                </a:solidFill>
              </a:rPr>
              <a:t>i</a:t>
            </a:r>
            <a:r>
              <a:rPr sz="4800" spc="-175" dirty="0">
                <a:solidFill>
                  <a:srgbClr val="FFFFFF"/>
                </a:solidFill>
              </a:rPr>
              <a:t>a</a:t>
            </a:r>
            <a:r>
              <a:rPr sz="4800" spc="-450" dirty="0">
                <a:solidFill>
                  <a:srgbClr val="FFFFFF"/>
                </a:solidFill>
              </a:rPr>
              <a:t> </a:t>
            </a:r>
            <a:r>
              <a:rPr sz="4800" spc="-190" dirty="0">
                <a:solidFill>
                  <a:srgbClr val="FFFFFF"/>
                </a:solidFill>
              </a:rPr>
              <a:t>i</a:t>
            </a:r>
            <a:r>
              <a:rPr sz="4800" spc="-155" dirty="0">
                <a:solidFill>
                  <a:srgbClr val="FFFFFF"/>
                </a:solidFill>
              </a:rPr>
              <a:t>n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160" dirty="0">
                <a:solidFill>
                  <a:srgbClr val="FFFFFF"/>
                </a:solidFill>
              </a:rPr>
              <a:t>th</a:t>
            </a:r>
            <a:r>
              <a:rPr sz="4800" spc="-45" dirty="0">
                <a:solidFill>
                  <a:srgbClr val="FFFFFF"/>
                </a:solidFill>
              </a:rPr>
              <a:t>e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425" dirty="0">
                <a:solidFill>
                  <a:srgbClr val="FFFFFF"/>
                </a:solidFill>
              </a:rPr>
              <a:t>W</a:t>
            </a:r>
            <a:r>
              <a:rPr sz="4800" spc="-10" dirty="0">
                <a:solidFill>
                  <a:srgbClr val="FFFFFF"/>
                </a:solidFill>
              </a:rPr>
              <a:t>HERE  </a:t>
            </a:r>
            <a:r>
              <a:rPr sz="4800" spc="-165" dirty="0">
                <a:solidFill>
                  <a:srgbClr val="FFFFFF"/>
                </a:solidFill>
              </a:rPr>
              <a:t>clau</a:t>
            </a:r>
            <a:r>
              <a:rPr sz="4800" spc="-160" dirty="0">
                <a:solidFill>
                  <a:srgbClr val="FFFFFF"/>
                </a:solidFill>
              </a:rPr>
              <a:t>s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04" dirty="0">
                <a:solidFill>
                  <a:srgbClr val="FFFFFF"/>
                </a:solidFill>
              </a:rPr>
              <a:t>i</a:t>
            </a:r>
            <a:r>
              <a:rPr sz="4800" spc="-16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25" dirty="0">
                <a:solidFill>
                  <a:srgbClr val="FFFFFF"/>
                </a:solidFill>
              </a:rPr>
              <a:t>ca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-340" dirty="0">
                <a:solidFill>
                  <a:srgbClr val="FFFFFF"/>
                </a:solidFill>
              </a:rPr>
              <a:t>-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-215" dirty="0">
                <a:solidFill>
                  <a:srgbClr val="FFFFFF"/>
                </a:solidFill>
              </a:rPr>
              <a:t>en</a:t>
            </a:r>
            <a:r>
              <a:rPr sz="4800" spc="-195" dirty="0">
                <a:solidFill>
                  <a:srgbClr val="FFFFFF"/>
                </a:solidFill>
              </a:rPr>
              <a:t>s</a:t>
            </a:r>
            <a:r>
              <a:rPr sz="4800" spc="-195" dirty="0">
                <a:solidFill>
                  <a:srgbClr val="FFFFFF"/>
                </a:solidFill>
              </a:rPr>
              <a:t>iti</a:t>
            </a:r>
            <a:r>
              <a:rPr sz="4800" spc="-310" dirty="0">
                <a:solidFill>
                  <a:srgbClr val="FFFFFF"/>
                </a:solidFill>
              </a:rPr>
              <a:t>v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214" y="1828800"/>
            <a:ext cx="3265170" cy="4300855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404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85"/>
              </a:spcBef>
            </a:pPr>
            <a:r>
              <a:rPr sz="3600" spc="-62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&gt;=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Verdana" panose="020B0604030504040204"/>
              <a:cs typeface="Verdana" panose="020B0604030504040204"/>
            </a:endParaRPr>
          </a:p>
          <a:p>
            <a:pPr marL="53975" algn="ctr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3600" spc="-62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&lt;=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Verdana" panose="020B0604030504040204"/>
              <a:cs typeface="Verdana" panose="020B0604030504040204"/>
            </a:endParaRPr>
          </a:p>
          <a:p>
            <a:pPr marL="72390" algn="ctr">
              <a:lnSpc>
                <a:spcPct val="100000"/>
              </a:lnSpc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8367" y="1828800"/>
            <a:ext cx="3265170" cy="4300855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404495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3185"/>
              </a:spcBef>
            </a:pPr>
            <a:r>
              <a:rPr sz="3600" spc="-7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Verdana" panose="020B0604030504040204"/>
              <a:cs typeface="Verdana" panose="020B0604030504040204"/>
            </a:endParaRPr>
          </a:p>
          <a:p>
            <a:pPr marL="55880" algn="ctr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R="9525" algn="ctr">
              <a:lnSpc>
                <a:spcPct val="100000"/>
              </a:lnSpc>
            </a:pPr>
            <a:r>
              <a:rPr sz="3600" spc="-7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&lt;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Verdana" panose="020B0604030504040204"/>
              <a:cs typeface="Verdana" panose="020B0604030504040204"/>
            </a:endParaRPr>
          </a:p>
          <a:p>
            <a:pPr marL="29845" algn="ctr">
              <a:lnSpc>
                <a:spcPct val="100000"/>
              </a:lnSpc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944" y="1828800"/>
            <a:ext cx="3295015" cy="4300855"/>
          </a:xfrm>
          <a:prstGeom prst="rect">
            <a:avLst/>
          </a:prstGeom>
          <a:solidFill>
            <a:srgbClr val="E4E4E4"/>
          </a:solidFill>
          <a:ln w="38100">
            <a:solidFill>
              <a:srgbClr val="EF5A28"/>
            </a:solidFill>
          </a:ln>
        </p:spPr>
        <p:txBody>
          <a:bodyPr vert="horz" wrap="square" lIns="0" tIns="404495" rIns="0" bIns="0" rtlCol="0">
            <a:spAutoFit/>
          </a:bodyPr>
          <a:lstStyle/>
          <a:p>
            <a:pPr marL="15875" algn="ctr">
              <a:lnSpc>
                <a:spcPct val="100000"/>
              </a:lnSpc>
              <a:spcBef>
                <a:spcPts val="3185"/>
              </a:spcBef>
            </a:pPr>
            <a:r>
              <a:rPr sz="3600" spc="-7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=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Verdana" panose="020B0604030504040204"/>
              <a:cs typeface="Verdana" panose="020B0604030504040204"/>
            </a:endParaRPr>
          </a:p>
          <a:p>
            <a:pPr marL="22225" algn="ctr">
              <a:lnSpc>
                <a:spcPct val="100000"/>
              </a:lnSpc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28575" algn="ctr">
              <a:lnSpc>
                <a:spcPct val="100000"/>
              </a:lnSpc>
            </a:pPr>
            <a:r>
              <a:rPr sz="3600" spc="-6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&lt;&gt;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Verdana" panose="020B0604030504040204"/>
              <a:cs typeface="Verdana" panose="020B0604030504040204"/>
            </a:endParaRPr>
          </a:p>
          <a:p>
            <a:pPr marL="80645" algn="ctr">
              <a:lnSpc>
                <a:spcPct val="100000"/>
              </a:lnSpc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7087" y="519066"/>
            <a:ext cx="5150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Comparison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Operators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995" y="754380"/>
            <a:ext cx="16624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2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city,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739" y="1318162"/>
            <a:ext cx="3294379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state,</a:t>
            </a:r>
            <a:endParaRPr sz="2200">
              <a:latin typeface="Arial MT"/>
              <a:cs typeface="Arial MT"/>
            </a:endParaRPr>
          </a:p>
          <a:p>
            <a:pPr marL="479425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population</a:t>
            </a:r>
            <a:endParaRPr sz="2200">
              <a:latin typeface="Arial MT"/>
              <a:cs typeface="Arial MT"/>
            </a:endParaRPr>
          </a:p>
          <a:p>
            <a:pPr marL="12700" marR="5080" indent="77470">
              <a:lnSpc>
                <a:spcPts val="4440"/>
              </a:lnSpc>
              <a:spcBef>
                <a:spcPts val="24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city_population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Arial MT"/>
                <a:cs typeface="Arial MT"/>
              </a:rPr>
              <a:t>WHERE</a:t>
            </a:r>
            <a:r>
              <a:rPr sz="2200" spc="-25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city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“Louisville”;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66916" y="1811115"/>
          <a:ext cx="4559935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"/>
                <a:gridCol w="1563370"/>
                <a:gridCol w="937894"/>
                <a:gridCol w="1716405"/>
                <a:gridCol w="146050"/>
              </a:tblGrid>
              <a:tr h="409822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Population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  <a:tr h="409817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Boise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226,570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  <a:tr h="409818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Cincinnati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301,301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  <a:tr h="409507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Cleveland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385,525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  <a:tr h="41012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Louisville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0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21,128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  <a:tr h="391258">
                <a:tc vMerge="1"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Louisville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616,261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  <a:tr h="42837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Marquette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8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20,629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</a:tr>
              <a:tr h="409817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Seattle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724.745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34556" y="774954"/>
            <a:ext cx="752093" cy="68198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17567" y="810296"/>
            <a:ext cx="2562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Population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46346" y="4241253"/>
          <a:ext cx="4236720" cy="1242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370"/>
                <a:gridCol w="937894"/>
                <a:gridCol w="1716405"/>
              </a:tblGrid>
              <a:tr h="409817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Population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  <a:tr h="40982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Louisville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21,128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098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Louisville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616,261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5102</Words>
  <Application>WPS Presentation</Application>
  <PresentationFormat>On-screen Show (4:3)</PresentationFormat>
  <Paragraphs>776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SimSun</vt:lpstr>
      <vt:lpstr>Wingdings</vt:lpstr>
      <vt:lpstr>Verdana</vt:lpstr>
      <vt:lpstr>Arial MT</vt:lpstr>
      <vt:lpstr>Times New Roman</vt:lpstr>
      <vt:lpstr>Microsoft YaHei</vt:lpstr>
      <vt:lpstr>Arial Unicode MS</vt:lpstr>
      <vt:lpstr>Calibri</vt:lpstr>
      <vt:lpstr>Lucida Sans Unicode</vt:lpstr>
      <vt:lpstr>Office Theme</vt:lpstr>
      <vt:lpstr>Limiting Your Results</vt:lpstr>
      <vt:lpstr>PowerPoint 演示文稿</vt:lpstr>
      <vt:lpstr>FROM person;</vt:lpstr>
      <vt:lpstr>Expanding The SELECT Framework</vt:lpstr>
      <vt:lpstr>The WHERE Clause</vt:lpstr>
      <vt:lpstr>Filtering Results</vt:lpstr>
      <vt:lpstr>Criteria in the WHERE  clause is case-sensitive</vt:lpstr>
      <vt:lpstr>Comparison Operators</vt:lpstr>
      <vt:lpstr>SELECT city,</vt:lpstr>
      <vt:lpstr>SELECT city,</vt:lpstr>
      <vt:lpstr>PowerPoint 演示文稿</vt:lpstr>
      <vt:lpstr>Matching  Patterns</vt:lpstr>
      <vt:lpstr>Functionality of LIKE</vt:lpstr>
      <vt:lpstr>Pattern  Wildcards</vt:lpstr>
      <vt:lpstr>PowerPoint 演示文稿</vt:lpstr>
      <vt:lpstr>Fields That Do Not Match Pattern</vt:lpstr>
      <vt:lpstr>PowerPoint 演示文稿</vt:lpstr>
      <vt:lpstr>Null is not equivalent to zero</vt:lpstr>
      <vt:lpstr>Representing Missing Data</vt:lpstr>
      <vt:lpstr>Keywords for Null Values</vt:lpstr>
      <vt:lpstr>PowerPoint 演示文稿</vt:lpstr>
      <vt:lpstr>Demo</vt:lpstr>
      <vt:lpstr>Checking for Nulls</vt:lpstr>
      <vt:lpstr>Logical Operators</vt:lpstr>
      <vt:lpstr>FROM person  WHERE age &gt;= 19  AND age &lt;= 35;</vt:lpstr>
      <vt:lpstr>The BETWEEN Keyword</vt:lpstr>
      <vt:lpstr>Can use the SQL keyword IN</vt:lpstr>
      <vt:lpstr>PowerPoint 演示文稿</vt:lpstr>
      <vt:lpstr>The IN  Keyword</vt:lpstr>
      <vt:lpstr>PowerPoint 演示文稿</vt:lpstr>
      <vt:lpstr>PowerPoint 演示文稿</vt:lpstr>
      <vt:lpstr>PowerPoint 演示文稿</vt:lpstr>
      <vt:lpstr>Use parentheses when  writing complex  expressions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Limiting Your Results</dc:title>
  <dc:creator>Browning, Jason</dc:creator>
  <cp:lastModifiedBy>Steve Sam</cp:lastModifiedBy>
  <cp:revision>5</cp:revision>
  <dcterms:created xsi:type="dcterms:W3CDTF">2022-02-18T16:37:19Z</dcterms:created>
  <dcterms:modified xsi:type="dcterms:W3CDTF">2022-02-18T18:10:39Z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2019-03-05T05:30:00Z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2022-02-17T05:30:00Z</vt:filetime>
  </property>
  <property fmtid="{D5CDD505-2E9C-101B-9397-08002B2CF9AE}" pid="5" name="ICV">
    <vt:lpwstr>88E2D358857C4B52A074127F143990EE</vt:lpwstr>
  </property>
  <property fmtid="{D5CDD505-2E9C-101B-9397-08002B2CF9AE}" pid="6" name="KSOProductBuildVer">
    <vt:lpwstr>1033-11.2.0.10463</vt:lpwstr>
  </property>
</Properties>
</file>