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4790" y="2692400"/>
            <a:ext cx="5646419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3540" y="647700"/>
            <a:ext cx="78689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0514" y="2912532"/>
            <a:ext cx="13414971" cy="2050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933767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80" dirty="0">
                <a:solidFill>
                  <a:srgbClr val="171717"/>
                </a:solidFill>
              </a:rPr>
              <a:t>C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35" dirty="0">
                <a:solidFill>
                  <a:srgbClr val="171717"/>
                </a:solidFill>
              </a:rPr>
              <a:t>e</a:t>
            </a:r>
            <a:r>
              <a:rPr sz="6000" spc="-26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tin</a:t>
            </a:r>
            <a:r>
              <a:rPr sz="6000" spc="4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15" dirty="0">
                <a:solidFill>
                  <a:srgbClr val="171717"/>
                </a:solidFill>
              </a:rPr>
              <a:t>Y</a:t>
            </a:r>
            <a:r>
              <a:rPr sz="6000" spc="-155" dirty="0">
                <a:solidFill>
                  <a:srgbClr val="171717"/>
                </a:solidFill>
              </a:rPr>
              <a:t>ou</a:t>
            </a:r>
            <a:r>
              <a:rPr sz="600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0" dirty="0">
                <a:solidFill>
                  <a:srgbClr val="171717"/>
                </a:solidFill>
              </a:rPr>
              <a:t>Fir</a:t>
            </a:r>
            <a:r>
              <a:rPr sz="6000" spc="-175" dirty="0">
                <a:solidFill>
                  <a:srgbClr val="171717"/>
                </a:solidFill>
              </a:rPr>
              <a:t>s</a:t>
            </a:r>
            <a:r>
              <a:rPr sz="6000" spc="5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Spring  </a:t>
            </a: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5" dirty="0">
                <a:solidFill>
                  <a:srgbClr val="171717"/>
                </a:solidFill>
              </a:rPr>
              <a:t>V</a:t>
            </a:r>
            <a:r>
              <a:rPr sz="6000" spc="235" dirty="0">
                <a:solidFill>
                  <a:srgbClr val="171717"/>
                </a:solidFill>
              </a:rPr>
              <a:t>C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5" dirty="0">
                <a:solidFill>
                  <a:srgbClr val="171717"/>
                </a:solidFill>
              </a:rPr>
              <a:t>Applic</a:t>
            </a:r>
            <a:r>
              <a:rPr sz="6000" spc="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tion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785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Prerequisites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176276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3810" algn="ctr">
              <a:lnSpc>
                <a:spcPct val="100000"/>
              </a:lnSpc>
            </a:pPr>
            <a:r>
              <a:rPr lang="en-US"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STS</a:t>
            </a:r>
            <a:endParaRPr lang="en-US" sz="32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3810" algn="ctr">
              <a:lnSpc>
                <a:spcPct val="100000"/>
              </a:lnSpc>
            </a:pPr>
            <a:endParaRPr lang="en-US" sz="32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176276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3200" spc="-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R="635" algn="ctr">
              <a:lnSpc>
                <a:spcPct val="100000"/>
              </a:lnSpc>
            </a:pP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71800"/>
            <a:ext cx="54305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No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direct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download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50" dirty="0">
                <a:latin typeface="Verdana" panose="020B0604030504040204"/>
                <a:cs typeface="Verdana" panose="020B0604030504040204"/>
              </a:rPr>
              <a:t>Source,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Javadocs,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Binaries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Transitive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18200" y="647700"/>
            <a:ext cx="4422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Getting</a:t>
            </a:r>
            <a:r>
              <a:rPr spc="-335" dirty="0"/>
              <a:t> </a:t>
            </a:r>
            <a:r>
              <a:rPr spc="-35" dirty="0"/>
              <a:t>Spring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0739" y="2762250"/>
            <a:ext cx="2621017" cy="3619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400" y="3987800"/>
            <a:ext cx="7336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60" dirty="0">
                <a:solidFill>
                  <a:srgbClr val="FFFFFF"/>
                </a:solidFill>
              </a:rPr>
              <a:t>W</a:t>
            </a:r>
            <a:r>
              <a:rPr sz="6400" spc="375" dirty="0">
                <a:solidFill>
                  <a:srgbClr val="FFFFFF"/>
                </a:solidFill>
              </a:rPr>
              <a:t>A</a:t>
            </a:r>
            <a:r>
              <a:rPr sz="6400" spc="175" dirty="0">
                <a:solidFill>
                  <a:srgbClr val="FFFFFF"/>
                </a:solidFill>
              </a:rPr>
              <a:t>R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385" dirty="0">
                <a:solidFill>
                  <a:srgbClr val="FFFFFF"/>
                </a:solidFill>
              </a:rPr>
              <a:t>v</a:t>
            </a:r>
            <a:r>
              <a:rPr sz="6400" spc="-350" dirty="0">
                <a:solidFill>
                  <a:srgbClr val="FFFFFF"/>
                </a:solidFill>
              </a:rPr>
              <a:t>s</a:t>
            </a:r>
            <a:r>
              <a:rPr sz="6400" spc="-860" dirty="0">
                <a:solidFill>
                  <a:srgbClr val="FFFFFF"/>
                </a:solidFill>
              </a:rPr>
              <a:t>.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0" dirty="0">
                <a:solidFill>
                  <a:srgbClr val="FFFFFF"/>
                </a:solidFill>
              </a:rPr>
              <a:t>C</a:t>
            </a:r>
            <a:r>
              <a:rPr sz="6400" spc="15" dirty="0">
                <a:solidFill>
                  <a:srgbClr val="FFFFFF"/>
                </a:solidFill>
              </a:rPr>
              <a:t>o</a:t>
            </a:r>
            <a:r>
              <a:rPr sz="6400" spc="-325" dirty="0">
                <a:solidFill>
                  <a:srgbClr val="FFFFFF"/>
                </a:solidFill>
              </a:rPr>
              <a:t>n</a:t>
            </a:r>
            <a:r>
              <a:rPr sz="6400" spc="-160" dirty="0">
                <a:solidFill>
                  <a:srgbClr val="FFFFFF"/>
                </a:solidFill>
              </a:rPr>
              <a:t>t</a:t>
            </a:r>
            <a:r>
              <a:rPr sz="6400" spc="-370" dirty="0">
                <a:solidFill>
                  <a:srgbClr val="FFFFFF"/>
                </a:solidFill>
              </a:rPr>
              <a:t>a</a:t>
            </a:r>
            <a:r>
              <a:rPr sz="6400" spc="-360" dirty="0">
                <a:solidFill>
                  <a:srgbClr val="FFFFFF"/>
                </a:solidFill>
              </a:rPr>
              <a:t>i</a:t>
            </a:r>
            <a:r>
              <a:rPr sz="6400" spc="-325" dirty="0">
                <a:solidFill>
                  <a:srgbClr val="FFFFFF"/>
                </a:solidFill>
              </a:rPr>
              <a:t>n</a:t>
            </a:r>
            <a:r>
              <a:rPr sz="6400" spc="-270" dirty="0">
                <a:solidFill>
                  <a:srgbClr val="FFFFFF"/>
                </a:solidFill>
              </a:rPr>
              <a:t>e</a:t>
            </a:r>
            <a:r>
              <a:rPr sz="6400" spc="235" dirty="0">
                <a:solidFill>
                  <a:srgbClr val="FFFFFF"/>
                </a:solidFill>
              </a:rPr>
              <a:t>d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0600" y="647700"/>
            <a:ext cx="41167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Configuration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3708400" y="6299200"/>
            <a:ext cx="21386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omplic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70" dirty="0">
                <a:latin typeface="Verdana" panose="020B0604030504040204"/>
                <a:cs typeface="Verdana" panose="020B0604030504040204"/>
              </a:rPr>
              <a:t>ed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24135" y="3328356"/>
            <a:ext cx="2304415" cy="2741295"/>
            <a:chOff x="3624135" y="3328356"/>
            <a:chExt cx="2304415" cy="274129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48894" y="3340645"/>
              <a:ext cx="1763563" cy="21976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4135" y="3328356"/>
              <a:ext cx="2304139" cy="27412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833100" y="6299200"/>
            <a:ext cx="1551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0" dirty="0">
                <a:latin typeface="Verdana" panose="020B0604030504040204"/>
                <a:cs typeface="Verdana" panose="020B0604030504040204"/>
              </a:rPr>
              <a:t>Blackb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x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302265" y="3328356"/>
            <a:ext cx="2609215" cy="2741295"/>
            <a:chOff x="10302265" y="3328356"/>
            <a:chExt cx="2609215" cy="27412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339" y="3632509"/>
              <a:ext cx="1649935" cy="16499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4725" y="3328356"/>
              <a:ext cx="2304139" cy="27412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2265" y="3394435"/>
              <a:ext cx="2609047" cy="2609047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75" dirty="0"/>
              <a:t> </a:t>
            </a:r>
            <a:r>
              <a:rPr spc="145" dirty="0"/>
              <a:t>MVC</a:t>
            </a:r>
            <a:r>
              <a:rPr spc="-270" dirty="0"/>
              <a:t> </a:t>
            </a:r>
            <a:r>
              <a:rPr spc="-20" dirty="0"/>
              <a:t>Configuration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3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pom.xml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0504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97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Prerequisites</a:t>
            </a:r>
            <a:endParaRPr spc="10" dirty="0"/>
          </a:p>
          <a:p>
            <a:pPr marL="1704975" marR="5080">
              <a:lnSpc>
                <a:spcPts val="6200"/>
              </a:lnSpc>
              <a:spcBef>
                <a:spcPts val="400"/>
              </a:spcBef>
            </a:pPr>
            <a:r>
              <a:rPr spc="40" dirty="0"/>
              <a:t>Getting </a:t>
            </a:r>
            <a:r>
              <a:rPr spc="15" dirty="0"/>
              <a:t>Spring </a:t>
            </a:r>
            <a:r>
              <a:rPr spc="20" dirty="0"/>
              <a:t> </a:t>
            </a:r>
            <a:r>
              <a:rPr spc="35" dirty="0"/>
              <a:t>Configuration </a:t>
            </a:r>
            <a:r>
              <a:rPr spc="40" dirty="0"/>
              <a:t> </a:t>
            </a:r>
            <a:r>
              <a:rPr spc="114" dirty="0"/>
              <a:t>W</a:t>
            </a:r>
            <a:r>
              <a:rPr spc="210" dirty="0"/>
              <a:t>AR</a:t>
            </a:r>
            <a:r>
              <a:rPr spc="-165" dirty="0"/>
              <a:t> </a:t>
            </a:r>
            <a:r>
              <a:rPr spc="-55" dirty="0"/>
              <a:t>v</a:t>
            </a:r>
            <a:r>
              <a:rPr spc="-190" dirty="0"/>
              <a:t>s.</a:t>
            </a:r>
            <a:r>
              <a:rPr spc="-165" dirty="0"/>
              <a:t> </a:t>
            </a:r>
            <a:r>
              <a:rPr spc="90" dirty="0"/>
              <a:t>C</a:t>
            </a:r>
            <a:r>
              <a:rPr spc="35" dirty="0"/>
              <a:t>ontained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6997700" y="5842000"/>
            <a:ext cx="5284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MVC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Presentation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Creating Your First Spring  MVC Application</vt:lpstr>
      <vt:lpstr>Prerequisites</vt:lpstr>
      <vt:lpstr>Getting Spring</vt:lpstr>
      <vt:lpstr>WAR vs. Contained</vt:lpstr>
      <vt:lpstr>Configuration</vt:lpstr>
      <vt:lpstr>Spring MVC Configuration</vt:lpstr>
      <vt:lpstr>Getting Spring  Configuration  WAR vs. Contained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First Spring  MVC Application</dc:title>
  <dc:creator/>
  <cp:lastModifiedBy>Steve Sam</cp:lastModifiedBy>
  <cp:revision>3</cp:revision>
  <dcterms:created xsi:type="dcterms:W3CDTF">2021-10-22T15:23:52Z</dcterms:created>
  <dcterms:modified xsi:type="dcterms:W3CDTF">2021-10-22T17:19:46Z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5BC2250EF1324EC8AB1DBC547ECA7CF7</vt:lpwstr>
  </property>
  <property fmtid="{D5CDD505-2E9C-101B-9397-08002B2CF9AE}" pid="3" name="KSOProductBuildVer">
    <vt:lpwstr>1033-11.2.0.10323</vt:lpwstr>
  </property>
</Properties>
</file>