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7895" y="647700"/>
            <a:ext cx="67602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30450" y="2298700"/>
            <a:ext cx="11595100" cy="366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1866900"/>
            <a:ext cx="11245850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-155" dirty="0">
                <a:solidFill>
                  <a:srgbClr val="171717"/>
                </a:solidFill>
              </a:rPr>
              <a:t>Under</a:t>
            </a:r>
            <a:r>
              <a:rPr sz="6000" spc="-215" dirty="0">
                <a:solidFill>
                  <a:srgbClr val="171717"/>
                </a:solidFill>
              </a:rPr>
              <a:t>s</a:t>
            </a:r>
            <a:r>
              <a:rPr sz="6000" spc="-135" dirty="0">
                <a:solidFill>
                  <a:srgbClr val="171717"/>
                </a:solidFill>
              </a:rPr>
              <a:t>tandin</a:t>
            </a:r>
            <a:r>
              <a:rPr sz="6000" spc="2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80" dirty="0">
                <a:solidFill>
                  <a:srgbClr val="171717"/>
                </a:solidFill>
              </a:rPr>
              <a:t>th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450" dirty="0">
                <a:solidFill>
                  <a:srgbClr val="171717"/>
                </a:solidFill>
              </a:rPr>
              <a:t>S</a:t>
            </a:r>
            <a:r>
              <a:rPr sz="6000" spc="-145" dirty="0">
                <a:solidFill>
                  <a:srgbClr val="171717"/>
                </a:solidFill>
              </a:rPr>
              <a:t>tructu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" dirty="0">
                <a:solidFill>
                  <a:srgbClr val="171717"/>
                </a:solidFill>
              </a:rPr>
              <a:t>of  </a:t>
            </a:r>
            <a:r>
              <a:rPr sz="6000" spc="-170" dirty="0">
                <a:solidFill>
                  <a:srgbClr val="171717"/>
                </a:solidFill>
              </a:rPr>
              <a:t>Sprin</a:t>
            </a:r>
            <a:r>
              <a:rPr sz="6000" spc="-1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5" dirty="0">
                <a:solidFill>
                  <a:srgbClr val="171717"/>
                </a:solidFill>
              </a:rPr>
              <a:t>M</a:t>
            </a:r>
            <a:r>
              <a:rPr sz="6000" spc="-5" dirty="0">
                <a:solidFill>
                  <a:srgbClr val="171717"/>
                </a:solidFill>
              </a:rPr>
              <a:t>V</a:t>
            </a:r>
            <a:r>
              <a:rPr sz="6000" spc="235" dirty="0">
                <a:solidFill>
                  <a:srgbClr val="171717"/>
                </a:solidFill>
              </a:rPr>
              <a:t>C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5" dirty="0">
                <a:solidFill>
                  <a:srgbClr val="171717"/>
                </a:solidFill>
              </a:rPr>
              <a:t>Applic</a:t>
            </a:r>
            <a:r>
              <a:rPr sz="6000" spc="5" dirty="0">
                <a:solidFill>
                  <a:srgbClr val="171717"/>
                </a:solidFill>
              </a:rPr>
              <a:t>a</a:t>
            </a:r>
            <a:r>
              <a:rPr sz="6000" spc="-160" dirty="0">
                <a:solidFill>
                  <a:srgbClr val="171717"/>
                </a:solidFill>
              </a:rPr>
              <a:t>tions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0" y="2692400"/>
            <a:ext cx="595757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solidFill>
                  <a:srgbClr val="000000"/>
                </a:solidFill>
              </a:rPr>
              <a:t>Annotated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</a:rPr>
              <a:t>with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35" dirty="0">
                <a:solidFill>
                  <a:srgbClr val="000000"/>
                </a:solidFill>
              </a:rPr>
              <a:t>@Repository</a:t>
            </a:r>
            <a:endParaRPr sz="3200"/>
          </a:p>
          <a:p>
            <a:pPr marL="12700" marR="387985">
              <a:lnSpc>
                <a:spcPts val="6200"/>
              </a:lnSpc>
              <a:spcBef>
                <a:spcPts val="400"/>
              </a:spcBef>
            </a:pPr>
            <a:r>
              <a:rPr sz="3200" spc="25" dirty="0">
                <a:solidFill>
                  <a:srgbClr val="000000"/>
                </a:solidFill>
              </a:rPr>
              <a:t>Nouns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(data)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114" dirty="0">
                <a:solidFill>
                  <a:srgbClr val="000000"/>
                </a:solidFill>
              </a:rPr>
              <a:t>of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the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-55" dirty="0">
                <a:solidFill>
                  <a:srgbClr val="000000"/>
                </a:solidFill>
              </a:rPr>
              <a:t>system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Database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interaction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908800" y="5054600"/>
            <a:ext cx="867981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One-to-one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object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Often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one-to-one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table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86122" y="2695783"/>
            <a:ext cx="3294517" cy="32945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5400" y="6159500"/>
            <a:ext cx="30867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5" dirty="0">
                <a:latin typeface="Verdana" panose="020B0604030504040204"/>
                <a:cs typeface="Verdana" panose="020B0604030504040204"/>
              </a:rPr>
              <a:t>Repository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7700" y="1905000"/>
            <a:ext cx="444246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000000"/>
                </a:solidFill>
              </a:rPr>
              <a:t>Software</a:t>
            </a:r>
            <a:r>
              <a:rPr sz="3200" spc="-229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architecture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90" dirty="0">
                <a:solidFill>
                  <a:srgbClr val="000000"/>
                </a:solidFill>
              </a:rPr>
              <a:t>MVC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997700" y="3479800"/>
            <a:ext cx="263334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N-tier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omponents 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Controller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Service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Repository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459B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51500" y="2089150"/>
            <a:ext cx="4953000" cy="4965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Model-View-Controller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10325344" y="5806501"/>
            <a:ext cx="2783205" cy="10033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985" algn="ctr">
              <a:lnSpc>
                <a:spcPct val="100000"/>
              </a:lnSpc>
              <a:spcBef>
                <a:spcPts val="5"/>
              </a:spcBef>
            </a:pP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8056" y="5806501"/>
            <a:ext cx="2783205" cy="10033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6701" y="2446595"/>
            <a:ext cx="2783205" cy="10033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43585">
              <a:lnSpc>
                <a:spcPct val="100000"/>
              </a:lnSpc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67569" y="3609768"/>
            <a:ext cx="7126605" cy="2109470"/>
            <a:chOff x="3467569" y="3609768"/>
            <a:chExt cx="7126605" cy="2109470"/>
          </a:xfrm>
        </p:grpSpPr>
        <p:sp>
          <p:nvSpPr>
            <p:cNvPr id="7" name="object 7"/>
            <p:cNvSpPr/>
            <p:nvPr/>
          </p:nvSpPr>
          <p:spPr>
            <a:xfrm>
              <a:off x="9209717" y="3628818"/>
              <a:ext cx="1298575" cy="1833880"/>
            </a:xfrm>
            <a:custGeom>
              <a:avLst/>
              <a:gdLst/>
              <a:ahLst/>
              <a:cxnLst/>
              <a:rect l="l" t="t" r="r" b="b"/>
              <a:pathLst>
                <a:path w="1298575" h="1833879">
                  <a:moveTo>
                    <a:pt x="0" y="0"/>
                  </a:moveTo>
                  <a:lnTo>
                    <a:pt x="1287155" y="1817790"/>
                  </a:lnTo>
                  <a:lnTo>
                    <a:pt x="1298164" y="1833337"/>
                  </a:lnTo>
                </a:path>
              </a:pathLst>
            </a:custGeom>
            <a:ln w="38099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428466" y="5398170"/>
              <a:ext cx="165735" cy="185420"/>
            </a:xfrm>
            <a:custGeom>
              <a:avLst/>
              <a:gdLst/>
              <a:ahLst/>
              <a:cxnLst/>
              <a:rect l="l" t="t" r="r" b="b"/>
              <a:pathLst>
                <a:path w="165734" h="185420">
                  <a:moveTo>
                    <a:pt x="136813" y="0"/>
                  </a:moveTo>
                  <a:lnTo>
                    <a:pt x="0" y="96876"/>
                  </a:lnTo>
                  <a:lnTo>
                    <a:pt x="165282" y="185252"/>
                  </a:lnTo>
                  <a:lnTo>
                    <a:pt x="136813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068894" y="5635150"/>
              <a:ext cx="2314575" cy="0"/>
            </a:xfrm>
            <a:custGeom>
              <a:avLst/>
              <a:gdLst/>
              <a:ahLst/>
              <a:cxnLst/>
              <a:rect l="l" t="t" r="r" b="b"/>
              <a:pathLst>
                <a:path w="2314575">
                  <a:moveTo>
                    <a:pt x="2314493" y="0"/>
                  </a:moveTo>
                  <a:lnTo>
                    <a:pt x="1905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20304" y="55513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83820"/>
                  </a:lnTo>
                  <a:lnTo>
                    <a:pt x="167640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67569" y="4322052"/>
              <a:ext cx="2463165" cy="557530"/>
            </a:xfrm>
            <a:custGeom>
              <a:avLst/>
              <a:gdLst/>
              <a:ahLst/>
              <a:cxnLst/>
              <a:rect l="l" t="t" r="r" b="b"/>
              <a:pathLst>
                <a:path w="2463165" h="557529">
                  <a:moveTo>
                    <a:pt x="0" y="0"/>
                  </a:moveTo>
                  <a:lnTo>
                    <a:pt x="2463083" y="0"/>
                  </a:lnTo>
                  <a:lnTo>
                    <a:pt x="2463083" y="557135"/>
                  </a:lnTo>
                  <a:lnTo>
                    <a:pt x="0" y="557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937000" y="4406900"/>
            <a:ext cx="1532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Events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25344" y="4322052"/>
            <a:ext cx="2463165" cy="55753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97155" rIns="0" bIns="0" rtlCol="0">
            <a:spAutoFit/>
          </a:bodyPr>
          <a:lstStyle/>
          <a:p>
            <a:pPr marL="748665">
              <a:lnSpc>
                <a:spcPct val="100000"/>
              </a:lnSpc>
              <a:spcBef>
                <a:spcPts val="765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Change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96101" y="5830042"/>
            <a:ext cx="2463800" cy="55753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00965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795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Report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Change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20304" y="6770330"/>
            <a:ext cx="2463165" cy="167640"/>
            <a:chOff x="6920304" y="6770330"/>
            <a:chExt cx="2463165" cy="167640"/>
          </a:xfrm>
        </p:grpSpPr>
        <p:sp>
          <p:nvSpPr>
            <p:cNvPr id="16" name="object 16"/>
            <p:cNvSpPr/>
            <p:nvPr/>
          </p:nvSpPr>
          <p:spPr>
            <a:xfrm>
              <a:off x="6920304" y="6854150"/>
              <a:ext cx="2314575" cy="0"/>
            </a:xfrm>
            <a:custGeom>
              <a:avLst/>
              <a:gdLst/>
              <a:ahLst/>
              <a:cxnLst/>
              <a:rect l="l" t="t" r="r" b="b"/>
              <a:pathLst>
                <a:path w="2314575">
                  <a:moveTo>
                    <a:pt x="0" y="0"/>
                  </a:moveTo>
                  <a:lnTo>
                    <a:pt x="2295443" y="0"/>
                  </a:lnTo>
                  <a:lnTo>
                    <a:pt x="2314493" y="0"/>
                  </a:lnTo>
                </a:path>
              </a:pathLst>
            </a:custGeom>
            <a:ln w="38100">
              <a:solidFill>
                <a:srgbClr val="A7A7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215748" y="67703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0" y="167639"/>
                  </a:lnTo>
                  <a:lnTo>
                    <a:pt x="167640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896101" y="7043075"/>
            <a:ext cx="2463800" cy="55753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Query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762368" y="3781336"/>
            <a:ext cx="3597275" cy="1931670"/>
            <a:chOff x="5762368" y="3781336"/>
            <a:chExt cx="3597275" cy="1931670"/>
          </a:xfrm>
        </p:grpSpPr>
        <p:sp>
          <p:nvSpPr>
            <p:cNvPr id="20" name="object 20"/>
            <p:cNvSpPr/>
            <p:nvPr/>
          </p:nvSpPr>
          <p:spPr>
            <a:xfrm>
              <a:off x="5847601" y="3800386"/>
              <a:ext cx="1254125" cy="1791335"/>
            </a:xfrm>
            <a:custGeom>
              <a:avLst/>
              <a:gdLst/>
              <a:ahLst/>
              <a:cxnLst/>
              <a:rect l="l" t="t" r="r" b="b"/>
              <a:pathLst>
                <a:path w="1254125" h="1791335">
                  <a:moveTo>
                    <a:pt x="1254079" y="0"/>
                  </a:moveTo>
                  <a:lnTo>
                    <a:pt x="10927" y="1775226"/>
                  </a:lnTo>
                  <a:lnTo>
                    <a:pt x="0" y="1790830"/>
                  </a:lnTo>
                </a:path>
              </a:pathLst>
            </a:custGeom>
            <a:ln w="38100">
              <a:solidFill>
                <a:srgbClr val="A7A7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762368" y="5527531"/>
              <a:ext cx="165100" cy="185420"/>
            </a:xfrm>
            <a:custGeom>
              <a:avLst/>
              <a:gdLst/>
              <a:ahLst/>
              <a:cxnLst/>
              <a:rect l="l" t="t" r="r" b="b"/>
              <a:pathLst>
                <a:path w="165100" h="185420">
                  <a:moveTo>
                    <a:pt x="27501" y="0"/>
                  </a:moveTo>
                  <a:lnTo>
                    <a:pt x="0" y="185398"/>
                  </a:lnTo>
                  <a:lnTo>
                    <a:pt x="164819" y="96161"/>
                  </a:lnTo>
                  <a:lnTo>
                    <a:pt x="27501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896458" y="4322052"/>
              <a:ext cx="2463165" cy="557530"/>
            </a:xfrm>
            <a:custGeom>
              <a:avLst/>
              <a:gdLst/>
              <a:ahLst/>
              <a:cxnLst/>
              <a:rect l="l" t="t" r="r" b="b"/>
              <a:pathLst>
                <a:path w="2463165" h="557529">
                  <a:moveTo>
                    <a:pt x="0" y="0"/>
                  </a:moveTo>
                  <a:lnTo>
                    <a:pt x="2463083" y="0"/>
                  </a:lnTo>
                  <a:lnTo>
                    <a:pt x="2463083" y="557135"/>
                  </a:lnTo>
                  <a:lnTo>
                    <a:pt x="0" y="557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896458" y="4322052"/>
            <a:ext cx="2463165" cy="55753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765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Selection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593574" y="3628818"/>
            <a:ext cx="1403350" cy="1974214"/>
            <a:chOff x="5593574" y="3628818"/>
            <a:chExt cx="1403350" cy="1974214"/>
          </a:xfrm>
        </p:grpSpPr>
        <p:sp>
          <p:nvSpPr>
            <p:cNvPr id="25" name="object 25"/>
            <p:cNvSpPr/>
            <p:nvPr/>
          </p:nvSpPr>
          <p:spPr>
            <a:xfrm>
              <a:off x="5612624" y="3750085"/>
              <a:ext cx="1298575" cy="1833880"/>
            </a:xfrm>
            <a:custGeom>
              <a:avLst/>
              <a:gdLst/>
              <a:ahLst/>
              <a:cxnLst/>
              <a:rect l="l" t="t" r="r" b="b"/>
              <a:pathLst>
                <a:path w="1298575" h="1833879">
                  <a:moveTo>
                    <a:pt x="0" y="1833337"/>
                  </a:moveTo>
                  <a:lnTo>
                    <a:pt x="1287155" y="15547"/>
                  </a:lnTo>
                  <a:lnTo>
                    <a:pt x="1298164" y="0"/>
                  </a:lnTo>
                </a:path>
              </a:pathLst>
            </a:custGeom>
            <a:ln w="38099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831371" y="3628818"/>
              <a:ext cx="165735" cy="185420"/>
            </a:xfrm>
            <a:custGeom>
              <a:avLst/>
              <a:gdLst/>
              <a:ahLst/>
              <a:cxnLst/>
              <a:rect l="l" t="t" r="r" b="b"/>
              <a:pathLst>
                <a:path w="165734" h="185420">
                  <a:moveTo>
                    <a:pt x="165284" y="0"/>
                  </a:moveTo>
                  <a:lnTo>
                    <a:pt x="0" y="88376"/>
                  </a:lnTo>
                  <a:lnTo>
                    <a:pt x="136814" y="185252"/>
                  </a:lnTo>
                  <a:lnTo>
                    <a:pt x="165284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Model-View-Controller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9407166" y="5726374"/>
            <a:ext cx="2783205" cy="10033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R="2540" algn="ctr">
              <a:lnSpc>
                <a:spcPct val="100000"/>
              </a:lnSpc>
            </a:pP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6236" y="5726374"/>
            <a:ext cx="2783205" cy="10033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6701" y="2717614"/>
            <a:ext cx="2783205" cy="10033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743585">
              <a:lnSpc>
                <a:spcPct val="100000"/>
              </a:lnSpc>
              <a:spcBef>
                <a:spcPts val="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353505" y="3868101"/>
            <a:ext cx="1384300" cy="1734820"/>
            <a:chOff x="9353505" y="3868101"/>
            <a:chExt cx="1384300" cy="1734820"/>
          </a:xfrm>
        </p:grpSpPr>
        <p:sp>
          <p:nvSpPr>
            <p:cNvPr id="7" name="object 7"/>
            <p:cNvSpPr/>
            <p:nvPr/>
          </p:nvSpPr>
          <p:spPr>
            <a:xfrm>
              <a:off x="9446183" y="3984246"/>
              <a:ext cx="1198880" cy="1502410"/>
            </a:xfrm>
            <a:custGeom>
              <a:avLst/>
              <a:gdLst/>
              <a:ahLst/>
              <a:cxnLst/>
              <a:rect l="l" t="t" r="r" b="b"/>
              <a:pathLst>
                <a:path w="1198879" h="1502410">
                  <a:moveTo>
                    <a:pt x="0" y="0"/>
                  </a:moveTo>
                  <a:lnTo>
                    <a:pt x="11881" y="14890"/>
                  </a:lnTo>
                  <a:lnTo>
                    <a:pt x="1186794" y="1487314"/>
                  </a:lnTo>
                  <a:lnTo>
                    <a:pt x="1198676" y="1502205"/>
                  </a:lnTo>
                </a:path>
              </a:pathLst>
            </a:custGeom>
            <a:ln w="38099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53499" y="3868102"/>
              <a:ext cx="1384300" cy="1734820"/>
            </a:xfrm>
            <a:custGeom>
              <a:avLst/>
              <a:gdLst/>
              <a:ahLst/>
              <a:cxnLst/>
              <a:rect l="l" t="t" r="r" b="b"/>
              <a:pathLst>
                <a:path w="1384300" h="1734820">
                  <a:moveTo>
                    <a:pt x="170078" y="78765"/>
                  </a:moveTo>
                  <a:lnTo>
                    <a:pt x="0" y="0"/>
                  </a:lnTo>
                  <a:lnTo>
                    <a:pt x="39039" y="183324"/>
                  </a:lnTo>
                  <a:lnTo>
                    <a:pt x="170078" y="78765"/>
                  </a:lnTo>
                  <a:close/>
                </a:path>
                <a:path w="1384300" h="1734820">
                  <a:moveTo>
                    <a:pt x="1384033" y="1734502"/>
                  </a:moveTo>
                  <a:lnTo>
                    <a:pt x="1344993" y="1551190"/>
                  </a:lnTo>
                  <a:lnTo>
                    <a:pt x="1213954" y="1655749"/>
                  </a:lnTo>
                  <a:lnTo>
                    <a:pt x="1384033" y="1734502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5518462" y="3868101"/>
            <a:ext cx="1384300" cy="1734820"/>
            <a:chOff x="5518462" y="3868101"/>
            <a:chExt cx="1384300" cy="1734820"/>
          </a:xfrm>
        </p:grpSpPr>
        <p:sp>
          <p:nvSpPr>
            <p:cNvPr id="10" name="object 10"/>
            <p:cNvSpPr/>
            <p:nvPr/>
          </p:nvSpPr>
          <p:spPr>
            <a:xfrm>
              <a:off x="5611140" y="3984246"/>
              <a:ext cx="1198880" cy="1502410"/>
            </a:xfrm>
            <a:custGeom>
              <a:avLst/>
              <a:gdLst/>
              <a:ahLst/>
              <a:cxnLst/>
              <a:rect l="l" t="t" r="r" b="b"/>
              <a:pathLst>
                <a:path w="1198879" h="1502410">
                  <a:moveTo>
                    <a:pt x="1198676" y="0"/>
                  </a:moveTo>
                  <a:lnTo>
                    <a:pt x="1186794" y="14890"/>
                  </a:lnTo>
                  <a:lnTo>
                    <a:pt x="11881" y="1487314"/>
                  </a:lnTo>
                  <a:lnTo>
                    <a:pt x="0" y="1502205"/>
                  </a:lnTo>
                </a:path>
              </a:pathLst>
            </a:custGeom>
            <a:ln w="38099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518455" y="3868102"/>
              <a:ext cx="1384300" cy="1734820"/>
            </a:xfrm>
            <a:custGeom>
              <a:avLst/>
              <a:gdLst/>
              <a:ahLst/>
              <a:cxnLst/>
              <a:rect l="l" t="t" r="r" b="b"/>
              <a:pathLst>
                <a:path w="1384300" h="1734820">
                  <a:moveTo>
                    <a:pt x="170078" y="1655749"/>
                  </a:moveTo>
                  <a:lnTo>
                    <a:pt x="39039" y="1551190"/>
                  </a:lnTo>
                  <a:lnTo>
                    <a:pt x="0" y="1734502"/>
                  </a:lnTo>
                  <a:lnTo>
                    <a:pt x="170078" y="1655749"/>
                  </a:lnTo>
                  <a:close/>
                </a:path>
                <a:path w="1384300" h="1734820">
                  <a:moveTo>
                    <a:pt x="1384033" y="0"/>
                  </a:moveTo>
                  <a:lnTo>
                    <a:pt x="1213954" y="78765"/>
                  </a:lnTo>
                  <a:lnTo>
                    <a:pt x="1344993" y="183324"/>
                  </a:lnTo>
                  <a:lnTo>
                    <a:pt x="1384033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710" y="3530600"/>
            <a:ext cx="444627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Separation</a:t>
            </a:r>
            <a:r>
              <a:rPr sz="3000" spc="-195" dirty="0">
                <a:solidFill>
                  <a:srgbClr val="000000"/>
                </a:solidFill>
              </a:rPr>
              <a:t> </a:t>
            </a:r>
            <a:r>
              <a:rPr sz="3000" spc="110" dirty="0">
                <a:solidFill>
                  <a:srgbClr val="000000"/>
                </a:solidFill>
              </a:rPr>
              <a:t>of</a:t>
            </a:r>
            <a:r>
              <a:rPr sz="3000" spc="-195" dirty="0">
                <a:solidFill>
                  <a:srgbClr val="000000"/>
                </a:solidFill>
              </a:rPr>
              <a:t> </a:t>
            </a:r>
            <a:r>
              <a:rPr sz="3000" spc="25" dirty="0">
                <a:solidFill>
                  <a:srgbClr val="000000"/>
                </a:solidFill>
              </a:rPr>
              <a:t>concerns</a:t>
            </a:r>
            <a:endParaRPr sz="3000"/>
          </a:p>
          <a:p>
            <a:pPr marL="2014855" marR="5080" indent="-561340" algn="r">
              <a:lnSpc>
                <a:spcPts val="6000"/>
              </a:lnSpc>
              <a:spcBef>
                <a:spcPts val="400"/>
              </a:spcBef>
            </a:pPr>
            <a:r>
              <a:rPr sz="3000" spc="15" dirty="0">
                <a:solidFill>
                  <a:srgbClr val="000000"/>
                </a:solidFill>
              </a:rPr>
              <a:t>Reusable</a:t>
            </a:r>
            <a:r>
              <a:rPr sz="3000" spc="-225" dirty="0">
                <a:solidFill>
                  <a:srgbClr val="000000"/>
                </a:solidFill>
              </a:rPr>
              <a:t> </a:t>
            </a:r>
            <a:r>
              <a:rPr sz="3000" spc="-40" dirty="0">
                <a:solidFill>
                  <a:srgbClr val="000000"/>
                </a:solidFill>
              </a:rPr>
              <a:t>layers </a:t>
            </a:r>
            <a:r>
              <a:rPr sz="3000" spc="-1040" dirty="0">
                <a:solidFill>
                  <a:srgbClr val="000000"/>
                </a:solidFill>
              </a:rPr>
              <a:t> </a:t>
            </a:r>
            <a:r>
              <a:rPr sz="3000" spc="15" dirty="0">
                <a:solidFill>
                  <a:srgbClr val="000000"/>
                </a:solidFill>
              </a:rPr>
              <a:t>Main</a:t>
            </a:r>
            <a:r>
              <a:rPr sz="3000" spc="-35" dirty="0">
                <a:solidFill>
                  <a:srgbClr val="000000"/>
                </a:solidFill>
              </a:rPr>
              <a:t>t</a:t>
            </a:r>
            <a:r>
              <a:rPr sz="3000" spc="10" dirty="0">
                <a:solidFill>
                  <a:srgbClr val="000000"/>
                </a:solidFill>
              </a:rPr>
              <a:t>enan</a:t>
            </a:r>
            <a:r>
              <a:rPr sz="3000" spc="-35" dirty="0">
                <a:solidFill>
                  <a:srgbClr val="000000"/>
                </a:solidFill>
              </a:rPr>
              <a:t>c</a:t>
            </a:r>
            <a:r>
              <a:rPr sz="3000" spc="20" dirty="0">
                <a:solidFill>
                  <a:srgbClr val="000000"/>
                </a:solidFill>
              </a:rPr>
              <a:t>e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9105410" y="3338250"/>
            <a:ext cx="167640" cy="429895"/>
            <a:chOff x="9105410" y="3338250"/>
            <a:chExt cx="167640" cy="429895"/>
          </a:xfrm>
        </p:grpSpPr>
        <p:sp>
          <p:nvSpPr>
            <p:cNvPr id="4" name="object 4"/>
            <p:cNvSpPr/>
            <p:nvPr/>
          </p:nvSpPr>
          <p:spPr>
            <a:xfrm>
              <a:off x="9189230" y="3338250"/>
              <a:ext cx="0" cy="281305"/>
            </a:xfrm>
            <a:custGeom>
              <a:avLst/>
              <a:gdLst/>
              <a:ahLst/>
              <a:cxnLst/>
              <a:rect l="l" t="t" r="r" b="b"/>
              <a:pathLst>
                <a:path h="281304">
                  <a:moveTo>
                    <a:pt x="0" y="0"/>
                  </a:moveTo>
                  <a:lnTo>
                    <a:pt x="0" y="280824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05410" y="3600025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39" y="0"/>
                  </a:moveTo>
                  <a:lnTo>
                    <a:pt x="0" y="0"/>
                  </a:lnTo>
                  <a:lnTo>
                    <a:pt x="83820" y="167639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3060387" y="3338250"/>
            <a:ext cx="167640" cy="429895"/>
            <a:chOff x="13060387" y="3338250"/>
            <a:chExt cx="167640" cy="429895"/>
          </a:xfrm>
        </p:grpSpPr>
        <p:sp>
          <p:nvSpPr>
            <p:cNvPr id="7" name="object 7"/>
            <p:cNvSpPr/>
            <p:nvPr/>
          </p:nvSpPr>
          <p:spPr>
            <a:xfrm>
              <a:off x="13144207" y="3486841"/>
              <a:ext cx="0" cy="281305"/>
            </a:xfrm>
            <a:custGeom>
              <a:avLst/>
              <a:gdLst/>
              <a:ahLst/>
              <a:cxnLst/>
              <a:rect l="l" t="t" r="r" b="b"/>
              <a:pathLst>
                <a:path h="281304">
                  <a:moveTo>
                    <a:pt x="0" y="0"/>
                  </a:moveTo>
                  <a:lnTo>
                    <a:pt x="0" y="280824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0387" y="333825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83820" y="0"/>
                  </a:moveTo>
                  <a:lnTo>
                    <a:pt x="0" y="167639"/>
                  </a:lnTo>
                  <a:lnTo>
                    <a:pt x="167640" y="167639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680718" y="1720531"/>
            <a:ext cx="4972050" cy="1625600"/>
          </a:xfrm>
          <a:prstGeom prst="rect">
            <a:avLst/>
          </a:prstGeom>
          <a:ln w="50800">
            <a:solidFill>
              <a:srgbClr val="A62E5C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2000" spc="10" dirty="0">
                <a:latin typeface="Verdana" panose="020B0604030504040204"/>
                <a:cs typeface="Verdana" panose="020B0604030504040204"/>
              </a:rPr>
              <a:t>Presentation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Layer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0718" y="3759439"/>
            <a:ext cx="4972050" cy="1625600"/>
          </a:xfrm>
          <a:prstGeom prst="rect">
            <a:avLst/>
          </a:prstGeom>
          <a:ln w="50800">
            <a:solidFill>
              <a:srgbClr val="675BA7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95"/>
              </a:spcBef>
            </a:pPr>
            <a:r>
              <a:rPr sz="2000" spc="-15" dirty="0">
                <a:latin typeface="Verdana" panose="020B0604030504040204"/>
                <a:cs typeface="Verdana" panose="020B0604030504040204"/>
              </a:rPr>
              <a:t>Business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latin typeface="Verdana" panose="020B0604030504040204"/>
                <a:cs typeface="Verdana" panose="020B0604030504040204"/>
              </a:rPr>
              <a:t>Logic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80718" y="5798349"/>
            <a:ext cx="4972050" cy="1625600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40"/>
              </a:spcBef>
            </a:pPr>
            <a:r>
              <a:rPr sz="2000" spc="-5" dirty="0">
                <a:latin typeface="Verdana" panose="020B0604030504040204"/>
                <a:cs typeface="Verdana" panose="020B0604030504040204"/>
              </a:rPr>
              <a:t>Data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Layer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788381" y="2422777"/>
            <a:ext cx="756670" cy="71663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94016" y="2422777"/>
            <a:ext cx="756670" cy="71663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99650" y="2422777"/>
            <a:ext cx="756670" cy="71663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82748" y="2422777"/>
            <a:ext cx="756670" cy="71663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7114" y="2422777"/>
            <a:ext cx="756670" cy="716635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9105410" y="5386170"/>
            <a:ext cx="167640" cy="429895"/>
            <a:chOff x="9105410" y="5386170"/>
            <a:chExt cx="167640" cy="429895"/>
          </a:xfrm>
        </p:grpSpPr>
        <p:sp>
          <p:nvSpPr>
            <p:cNvPr id="18" name="object 18"/>
            <p:cNvSpPr/>
            <p:nvPr/>
          </p:nvSpPr>
          <p:spPr>
            <a:xfrm>
              <a:off x="9189230" y="5386170"/>
              <a:ext cx="0" cy="281305"/>
            </a:xfrm>
            <a:custGeom>
              <a:avLst/>
              <a:gdLst/>
              <a:ahLst/>
              <a:cxnLst/>
              <a:rect l="l" t="t" r="r" b="b"/>
              <a:pathLst>
                <a:path h="281304">
                  <a:moveTo>
                    <a:pt x="0" y="0"/>
                  </a:moveTo>
                  <a:lnTo>
                    <a:pt x="0" y="280824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105410" y="5647945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39" y="0"/>
                  </a:moveTo>
                  <a:lnTo>
                    <a:pt x="0" y="0"/>
                  </a:lnTo>
                  <a:lnTo>
                    <a:pt x="83820" y="167639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3060387" y="5386170"/>
            <a:ext cx="167640" cy="429895"/>
            <a:chOff x="13060387" y="5386170"/>
            <a:chExt cx="167640" cy="429895"/>
          </a:xfrm>
        </p:grpSpPr>
        <p:sp>
          <p:nvSpPr>
            <p:cNvPr id="21" name="object 21"/>
            <p:cNvSpPr/>
            <p:nvPr/>
          </p:nvSpPr>
          <p:spPr>
            <a:xfrm>
              <a:off x="13144207" y="5534760"/>
              <a:ext cx="0" cy="281305"/>
            </a:xfrm>
            <a:custGeom>
              <a:avLst/>
              <a:gdLst/>
              <a:ahLst/>
              <a:cxnLst/>
              <a:rect l="l" t="t" r="r" b="b"/>
              <a:pathLst>
                <a:path h="281304">
                  <a:moveTo>
                    <a:pt x="0" y="0"/>
                  </a:moveTo>
                  <a:lnTo>
                    <a:pt x="0" y="280824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060387" y="538617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83820" y="0"/>
                  </a:moveTo>
                  <a:lnTo>
                    <a:pt x="0" y="167640"/>
                  </a:lnTo>
                  <a:lnTo>
                    <a:pt x="167640" y="167640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5030" y="4310120"/>
            <a:ext cx="814602" cy="97638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9325" y="6426334"/>
            <a:ext cx="814602" cy="807961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5661" y="2257129"/>
            <a:ext cx="4624705" cy="145351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(JSPs)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5661" y="3845523"/>
            <a:ext cx="4624705" cy="145351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Controller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(@Controller)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5661" y="5433917"/>
            <a:ext cx="4624705" cy="145351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334135" marR="833755" indent="-4953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Database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(Model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Object)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0" y="647700"/>
            <a:ext cx="38817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Components</a:t>
            </a:r>
            <a:endParaRPr spc="1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592671" y="2272137"/>
            <a:ext cx="1663334" cy="51915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1236" y="3657131"/>
            <a:ext cx="2421538" cy="24156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5232" y="3658023"/>
            <a:ext cx="2461889" cy="241373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19987" y="4884686"/>
            <a:ext cx="1023619" cy="167640"/>
            <a:chOff x="5719987" y="4884686"/>
            <a:chExt cx="1023619" cy="167640"/>
          </a:xfrm>
        </p:grpSpPr>
        <p:sp>
          <p:nvSpPr>
            <p:cNvPr id="7" name="object 7"/>
            <p:cNvSpPr/>
            <p:nvPr/>
          </p:nvSpPr>
          <p:spPr>
            <a:xfrm>
              <a:off x="5719987" y="4968506"/>
              <a:ext cx="875030" cy="0"/>
            </a:xfrm>
            <a:custGeom>
              <a:avLst/>
              <a:gdLst/>
              <a:ahLst/>
              <a:cxnLst/>
              <a:rect l="l" t="t" r="r" b="b"/>
              <a:pathLst>
                <a:path w="875029">
                  <a:moveTo>
                    <a:pt x="0" y="0"/>
                  </a:moveTo>
                  <a:lnTo>
                    <a:pt x="855394" y="0"/>
                  </a:lnTo>
                  <a:lnTo>
                    <a:pt x="874444" y="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575381" y="4884686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895440" y="3763982"/>
            <a:ext cx="930275" cy="597535"/>
            <a:chOff x="9895440" y="3763982"/>
            <a:chExt cx="930275" cy="597535"/>
          </a:xfrm>
        </p:grpSpPr>
        <p:sp>
          <p:nvSpPr>
            <p:cNvPr id="10" name="object 10"/>
            <p:cNvSpPr/>
            <p:nvPr/>
          </p:nvSpPr>
          <p:spPr>
            <a:xfrm>
              <a:off x="9914490" y="3843653"/>
              <a:ext cx="785495" cy="499109"/>
            </a:xfrm>
            <a:custGeom>
              <a:avLst/>
              <a:gdLst/>
              <a:ahLst/>
              <a:cxnLst/>
              <a:rect l="l" t="t" r="r" b="b"/>
              <a:pathLst>
                <a:path w="785495" h="499110">
                  <a:moveTo>
                    <a:pt x="0" y="498749"/>
                  </a:moveTo>
                  <a:lnTo>
                    <a:pt x="769102" y="10214"/>
                  </a:lnTo>
                  <a:lnTo>
                    <a:pt x="785182" y="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638651" y="3763982"/>
              <a:ext cx="186690" cy="160655"/>
            </a:xfrm>
            <a:custGeom>
              <a:avLst/>
              <a:gdLst/>
              <a:ahLst/>
              <a:cxnLst/>
              <a:rect l="l" t="t" r="r" b="b"/>
              <a:pathLst>
                <a:path w="186690" h="160654">
                  <a:moveTo>
                    <a:pt x="186447" y="0"/>
                  </a:moveTo>
                  <a:lnTo>
                    <a:pt x="0" y="19132"/>
                  </a:lnTo>
                  <a:lnTo>
                    <a:pt x="89884" y="160638"/>
                  </a:lnTo>
                  <a:lnTo>
                    <a:pt x="186447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852771" y="4784081"/>
            <a:ext cx="1023619" cy="167640"/>
            <a:chOff x="9852771" y="4784081"/>
            <a:chExt cx="1023619" cy="167640"/>
          </a:xfrm>
        </p:grpSpPr>
        <p:sp>
          <p:nvSpPr>
            <p:cNvPr id="13" name="object 13"/>
            <p:cNvSpPr/>
            <p:nvPr/>
          </p:nvSpPr>
          <p:spPr>
            <a:xfrm>
              <a:off x="9852771" y="4867901"/>
              <a:ext cx="875030" cy="0"/>
            </a:xfrm>
            <a:custGeom>
              <a:avLst/>
              <a:gdLst/>
              <a:ahLst/>
              <a:cxnLst/>
              <a:rect l="l" t="t" r="r" b="b"/>
              <a:pathLst>
                <a:path w="875029">
                  <a:moveTo>
                    <a:pt x="0" y="0"/>
                  </a:moveTo>
                  <a:lnTo>
                    <a:pt x="855394" y="0"/>
                  </a:lnTo>
                  <a:lnTo>
                    <a:pt x="874444" y="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708167" y="478408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9833723" y="5443254"/>
            <a:ext cx="1052830" cy="597535"/>
            <a:chOff x="9833723" y="5443254"/>
            <a:chExt cx="1052830" cy="597535"/>
          </a:xfrm>
        </p:grpSpPr>
        <p:sp>
          <p:nvSpPr>
            <p:cNvPr id="16" name="object 16"/>
            <p:cNvSpPr/>
            <p:nvPr/>
          </p:nvSpPr>
          <p:spPr>
            <a:xfrm>
              <a:off x="9852773" y="5462304"/>
              <a:ext cx="904240" cy="505459"/>
            </a:xfrm>
            <a:custGeom>
              <a:avLst/>
              <a:gdLst/>
              <a:ahLst/>
              <a:cxnLst/>
              <a:rect l="l" t="t" r="r" b="b"/>
              <a:pathLst>
                <a:path w="904240" h="505460">
                  <a:moveTo>
                    <a:pt x="0" y="0"/>
                  </a:moveTo>
                  <a:lnTo>
                    <a:pt x="887331" y="496086"/>
                  </a:lnTo>
                  <a:lnTo>
                    <a:pt x="903959" y="505382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699201" y="5885229"/>
              <a:ext cx="187325" cy="155575"/>
            </a:xfrm>
            <a:custGeom>
              <a:avLst/>
              <a:gdLst/>
              <a:ahLst/>
              <a:cxnLst/>
              <a:rect l="l" t="t" r="r" b="b"/>
              <a:pathLst>
                <a:path w="187325" h="155575">
                  <a:moveTo>
                    <a:pt x="81807" y="0"/>
                  </a:moveTo>
                  <a:lnTo>
                    <a:pt x="0" y="146324"/>
                  </a:lnTo>
                  <a:lnTo>
                    <a:pt x="187228" y="154967"/>
                  </a:lnTo>
                  <a:lnTo>
                    <a:pt x="81807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719987" y="5207146"/>
            <a:ext cx="1023619" cy="167640"/>
            <a:chOff x="5719987" y="5207146"/>
            <a:chExt cx="1023619" cy="167640"/>
          </a:xfrm>
        </p:grpSpPr>
        <p:sp>
          <p:nvSpPr>
            <p:cNvPr id="19" name="object 19"/>
            <p:cNvSpPr/>
            <p:nvPr/>
          </p:nvSpPr>
          <p:spPr>
            <a:xfrm>
              <a:off x="5868576" y="5290966"/>
              <a:ext cx="875030" cy="0"/>
            </a:xfrm>
            <a:custGeom>
              <a:avLst/>
              <a:gdLst/>
              <a:ahLst/>
              <a:cxnLst/>
              <a:rect l="l" t="t" r="r" b="b"/>
              <a:pathLst>
                <a:path w="875029">
                  <a:moveTo>
                    <a:pt x="874444" y="0"/>
                  </a:moveTo>
                  <a:lnTo>
                    <a:pt x="19049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719987" y="5207146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167639" y="0"/>
                  </a:moveTo>
                  <a:lnTo>
                    <a:pt x="0" y="83819"/>
                  </a:lnTo>
                  <a:lnTo>
                    <a:pt x="167639" y="167639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0" y="2692400"/>
            <a:ext cx="536638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000000"/>
                </a:solidFill>
              </a:rPr>
              <a:t>Handles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request/response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45" dirty="0">
                <a:solidFill>
                  <a:srgbClr val="000000"/>
                </a:solidFill>
              </a:rPr>
              <a:t>No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business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105" dirty="0">
                <a:solidFill>
                  <a:srgbClr val="000000"/>
                </a:solidFill>
              </a:rPr>
              <a:t>logic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908800" y="4267200"/>
            <a:ext cx="798385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Coordinate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with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repository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Annotated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with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@Controller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Handles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exceptions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view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routing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7863" y="2177575"/>
            <a:ext cx="3672663" cy="36726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22400" y="6159500"/>
            <a:ext cx="28136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0" dirty="0">
                <a:latin typeface="Verdana" panose="020B0604030504040204"/>
                <a:cs typeface="Verdana" panose="020B0604030504040204"/>
              </a:rPr>
              <a:t>Controller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Annotated</a:t>
            </a:r>
            <a:r>
              <a:rPr spc="-185" dirty="0"/>
              <a:t> </a:t>
            </a:r>
            <a:r>
              <a:rPr spc="45" dirty="0"/>
              <a:t>with</a:t>
            </a:r>
            <a:r>
              <a:rPr spc="-180" dirty="0"/>
              <a:t> </a:t>
            </a:r>
            <a:r>
              <a:rPr spc="-5" dirty="0"/>
              <a:t>@Service</a:t>
            </a:r>
            <a:endParaRPr spc="-5" dirty="0"/>
          </a:p>
          <a:p>
            <a:pPr marL="4591050" marR="5080">
              <a:lnSpc>
                <a:spcPts val="6200"/>
              </a:lnSpc>
              <a:spcBef>
                <a:spcPts val="400"/>
              </a:spcBef>
            </a:pPr>
            <a:r>
              <a:rPr spc="25" dirty="0"/>
              <a:t>Describes</a:t>
            </a:r>
            <a:r>
              <a:rPr spc="-170" dirty="0"/>
              <a:t> </a:t>
            </a:r>
            <a:r>
              <a:rPr spc="15" dirty="0"/>
              <a:t>verbs/actions</a:t>
            </a:r>
            <a:r>
              <a:rPr spc="-165" dirty="0"/>
              <a:t> </a:t>
            </a:r>
            <a:r>
              <a:rPr spc="114" dirty="0"/>
              <a:t>of</a:t>
            </a:r>
            <a:r>
              <a:rPr spc="-165" dirty="0"/>
              <a:t> </a:t>
            </a:r>
            <a:r>
              <a:rPr spc="-55" dirty="0"/>
              <a:t>system </a:t>
            </a:r>
            <a:r>
              <a:rPr spc="-1110" dirty="0"/>
              <a:t> </a:t>
            </a:r>
            <a:r>
              <a:rPr spc="-20" dirty="0"/>
              <a:t>Business </a:t>
            </a:r>
            <a:r>
              <a:rPr spc="105" dirty="0"/>
              <a:t>logic </a:t>
            </a:r>
            <a:r>
              <a:rPr spc="55" dirty="0"/>
              <a:t>belongs </a:t>
            </a:r>
            <a:r>
              <a:rPr spc="-25" dirty="0"/>
              <a:t>here </a:t>
            </a:r>
            <a:r>
              <a:rPr spc="-20" dirty="0"/>
              <a:t> </a:t>
            </a:r>
            <a:r>
              <a:rPr spc="-25" dirty="0"/>
              <a:t>Ensures </a:t>
            </a:r>
            <a:r>
              <a:rPr spc="-15" dirty="0"/>
              <a:t>business </a:t>
            </a:r>
            <a:r>
              <a:rPr spc="60" dirty="0"/>
              <a:t>object </a:t>
            </a:r>
            <a:r>
              <a:rPr spc="-20" dirty="0"/>
              <a:t>state </a:t>
            </a:r>
            <a:r>
              <a:rPr spc="-15" dirty="0"/>
              <a:t> </a:t>
            </a:r>
            <a:r>
              <a:rPr spc="-10" dirty="0"/>
              <a:t>Transactional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908800" y="6235700"/>
            <a:ext cx="70796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Often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same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methods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as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repository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6824" y="2212214"/>
            <a:ext cx="3670300" cy="36702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90700" y="6159500"/>
            <a:ext cx="20802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5" dirty="0">
                <a:latin typeface="Verdana" panose="020B0604030504040204"/>
                <a:cs typeface="Verdana" panose="020B0604030504040204"/>
              </a:rPr>
              <a:t>Servi</a:t>
            </a:r>
            <a:r>
              <a:rPr sz="4500" spc="-125" dirty="0">
                <a:latin typeface="Verdana" panose="020B0604030504040204"/>
                <a:cs typeface="Verdana" panose="020B0604030504040204"/>
              </a:rPr>
              <a:t>c</a:t>
            </a:r>
            <a:r>
              <a:rPr sz="4500" spc="-55" dirty="0">
                <a:latin typeface="Verdana" panose="020B0604030504040204"/>
                <a:cs typeface="Verdana" panose="020B0604030504040204"/>
              </a:rPr>
              <a:t>e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WPS Presentation</Application>
  <PresentationFormat>On-screen Show (4:3)</PresentationFormat>
  <Paragraphs>99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Verdana</vt:lpstr>
      <vt:lpstr>Times New Roman</vt:lpstr>
      <vt:lpstr>Microsoft YaHei</vt:lpstr>
      <vt:lpstr>Arial Unicode MS</vt:lpstr>
      <vt:lpstr>Calibri</vt:lpstr>
      <vt:lpstr>Office Theme</vt:lpstr>
      <vt:lpstr>Understanding the Structure of  Spring MVC Applications</vt:lpstr>
      <vt:lpstr>PowerPoint 演示文稿</vt:lpstr>
      <vt:lpstr>Model-View-Controller</vt:lpstr>
      <vt:lpstr>Model-View-Controller</vt:lpstr>
      <vt:lpstr>Reusable layers  Maintenance</vt:lpstr>
      <vt:lpstr>PowerPoint 演示文稿</vt:lpstr>
      <vt:lpstr>Components</vt:lpstr>
      <vt:lpstr>No business logic</vt:lpstr>
      <vt:lpstr>PowerPoint 演示文稿</vt:lpstr>
      <vt:lpstr>Nouns (data) of the system  Database interaction</vt:lpstr>
      <vt:lpstr>MVC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Structure of  Spring MVC Applications</dc:title>
  <dc:creator/>
  <cp:lastModifiedBy>Steve Sam</cp:lastModifiedBy>
  <cp:revision>1</cp:revision>
  <dcterms:created xsi:type="dcterms:W3CDTF">2021-10-23T07:04:06Z</dcterms:created>
  <dcterms:modified xsi:type="dcterms:W3CDTF">2021-10-23T07:04:06Z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D96939DFEDB84D289C1810EECDDE20BE</vt:lpwstr>
  </property>
  <property fmtid="{D5CDD505-2E9C-101B-9397-08002B2CF9AE}" pid="3" name="KSOProductBuildVer">
    <vt:lpwstr>1033-11.2.0.10323</vt:lpwstr>
  </property>
</Properties>
</file>