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0375" y="647700"/>
            <a:ext cx="51752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3505200"/>
            <a:ext cx="14401800" cy="203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25850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-95" dirty="0">
                <a:solidFill>
                  <a:srgbClr val="171717"/>
                </a:solidFill>
              </a:rPr>
              <a:t>ont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90" dirty="0">
                <a:solidFill>
                  <a:srgbClr val="171717"/>
                </a:solidFill>
              </a:rPr>
              <a:t>oller</a:t>
            </a:r>
            <a:r>
              <a:rPr sz="6000" spc="-4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0" dirty="0">
                <a:solidFill>
                  <a:srgbClr val="171717"/>
                </a:solidFill>
              </a:rPr>
              <a:t>i</a:t>
            </a:r>
            <a:r>
              <a:rPr sz="6000" spc="-12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647700"/>
            <a:ext cx="6323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90" dirty="0"/>
              <a:t>W</a:t>
            </a:r>
            <a:r>
              <a:rPr spc="-114" dirty="0"/>
              <a:t>h</a:t>
            </a:r>
            <a:r>
              <a:rPr spc="-135" dirty="0"/>
              <a:t>a</a:t>
            </a:r>
            <a:r>
              <a:rPr spc="25" dirty="0"/>
              <a:t>t</a:t>
            </a:r>
            <a:r>
              <a:rPr spc="-250" dirty="0"/>
              <a:t> </a:t>
            </a:r>
            <a:r>
              <a:rPr spc="-415" dirty="0"/>
              <a:t>Is</a:t>
            </a:r>
            <a:r>
              <a:rPr spc="-250" dirty="0"/>
              <a:t> </a:t>
            </a:r>
            <a:r>
              <a:rPr spc="-130" dirty="0"/>
              <a:t>a</a:t>
            </a:r>
            <a:r>
              <a:rPr spc="-250" dirty="0"/>
              <a:t> </a:t>
            </a:r>
            <a:r>
              <a:rPr spc="140" dirty="0"/>
              <a:t>C</a:t>
            </a:r>
            <a:r>
              <a:rPr spc="30" dirty="0"/>
              <a:t>ont</a:t>
            </a:r>
            <a:r>
              <a:rPr spc="-250" dirty="0"/>
              <a:t>r</a:t>
            </a:r>
            <a:r>
              <a:rPr spc="-55" dirty="0"/>
              <a:t>oller?</a:t>
            </a:r>
            <a:endParaRPr spc="-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49078" y="2953220"/>
            <a:ext cx="4146636" cy="4012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647700"/>
            <a:ext cx="6323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90" dirty="0"/>
              <a:t>W</a:t>
            </a:r>
            <a:r>
              <a:rPr spc="-114" dirty="0"/>
              <a:t>h</a:t>
            </a:r>
            <a:r>
              <a:rPr spc="-135" dirty="0"/>
              <a:t>a</a:t>
            </a:r>
            <a:r>
              <a:rPr spc="25" dirty="0"/>
              <a:t>t</a:t>
            </a:r>
            <a:r>
              <a:rPr spc="-250" dirty="0"/>
              <a:t> </a:t>
            </a:r>
            <a:r>
              <a:rPr spc="-415" dirty="0"/>
              <a:t>Is</a:t>
            </a:r>
            <a:r>
              <a:rPr spc="-250" dirty="0"/>
              <a:t> </a:t>
            </a:r>
            <a:r>
              <a:rPr spc="-130" dirty="0"/>
              <a:t>a</a:t>
            </a:r>
            <a:r>
              <a:rPr spc="-250" dirty="0"/>
              <a:t> </a:t>
            </a:r>
            <a:r>
              <a:rPr spc="140" dirty="0"/>
              <a:t>C</a:t>
            </a:r>
            <a:r>
              <a:rPr spc="30" dirty="0"/>
              <a:t>ont</a:t>
            </a:r>
            <a:r>
              <a:rPr spc="-250" dirty="0"/>
              <a:t>r</a:t>
            </a:r>
            <a:r>
              <a:rPr spc="-55" dirty="0"/>
              <a:t>oller?</a:t>
            </a:r>
            <a:endParaRPr spc="-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75868" y="2076659"/>
            <a:ext cx="1799291" cy="5615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453" y="3574860"/>
            <a:ext cx="2619472" cy="26130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2643" y="3575825"/>
            <a:ext cx="2663121" cy="26110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23160" y="4886746"/>
            <a:ext cx="1106805" cy="213360"/>
            <a:chOff x="5523160" y="4886746"/>
            <a:chExt cx="1106805" cy="213360"/>
          </a:xfrm>
        </p:grpSpPr>
        <p:sp>
          <p:nvSpPr>
            <p:cNvPr id="7" name="object 7"/>
            <p:cNvSpPr/>
            <p:nvPr/>
          </p:nvSpPr>
          <p:spPr>
            <a:xfrm>
              <a:off x="5523160" y="4993426"/>
              <a:ext cx="918844" cy="0"/>
            </a:xfrm>
            <a:custGeom>
              <a:avLst/>
              <a:gdLst/>
              <a:ahLst/>
              <a:cxnLst/>
              <a:rect l="l" t="t" r="r" b="b"/>
              <a:pathLst>
                <a:path w="918845">
                  <a:moveTo>
                    <a:pt x="0" y="0"/>
                  </a:moveTo>
                  <a:lnTo>
                    <a:pt x="893296" y="0"/>
                  </a:lnTo>
                  <a:lnTo>
                    <a:pt x="918696" y="0"/>
                  </a:lnTo>
                </a:path>
              </a:pathLst>
            </a:custGeom>
            <a:ln w="50800">
              <a:solidFill>
                <a:srgbClr val="49B6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16456" y="488674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6C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035116" y="3690446"/>
            <a:ext cx="1010919" cy="651510"/>
            <a:chOff x="10035116" y="3690446"/>
            <a:chExt cx="1010919" cy="651510"/>
          </a:xfrm>
        </p:grpSpPr>
        <p:sp>
          <p:nvSpPr>
            <p:cNvPr id="10" name="object 10"/>
            <p:cNvSpPr/>
            <p:nvPr/>
          </p:nvSpPr>
          <p:spPr>
            <a:xfrm>
              <a:off x="10060516" y="3791226"/>
              <a:ext cx="826769" cy="525145"/>
            </a:xfrm>
            <a:custGeom>
              <a:avLst/>
              <a:gdLst/>
              <a:ahLst/>
              <a:cxnLst/>
              <a:rect l="l" t="t" r="r" b="b"/>
              <a:pathLst>
                <a:path w="826770" h="525145">
                  <a:moveTo>
                    <a:pt x="0" y="524919"/>
                  </a:moveTo>
                  <a:lnTo>
                    <a:pt x="804941" y="13618"/>
                  </a:lnTo>
                  <a:lnTo>
                    <a:pt x="826381" y="0"/>
                  </a:lnTo>
                </a:path>
              </a:pathLst>
            </a:custGeom>
            <a:ln w="50800">
              <a:solidFill>
                <a:srgbClr val="49B6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08257" y="3690446"/>
              <a:ext cx="237490" cy="204470"/>
            </a:xfrm>
            <a:custGeom>
              <a:avLst/>
              <a:gdLst/>
              <a:ahLst/>
              <a:cxnLst/>
              <a:rect l="l" t="t" r="r" b="b"/>
              <a:pathLst>
                <a:path w="237490" h="204470">
                  <a:moveTo>
                    <a:pt x="237298" y="0"/>
                  </a:moveTo>
                  <a:lnTo>
                    <a:pt x="0" y="24349"/>
                  </a:lnTo>
                  <a:lnTo>
                    <a:pt x="114399" y="204448"/>
                  </a:lnTo>
                  <a:lnTo>
                    <a:pt x="237298" y="0"/>
                  </a:lnTo>
                  <a:close/>
                </a:path>
              </a:pathLst>
            </a:custGeom>
            <a:solidFill>
              <a:srgbClr val="49B6C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993753" y="4777916"/>
            <a:ext cx="1106805" cy="213360"/>
            <a:chOff x="9993753" y="4777916"/>
            <a:chExt cx="1106805" cy="213360"/>
          </a:xfrm>
        </p:grpSpPr>
        <p:sp>
          <p:nvSpPr>
            <p:cNvPr id="13" name="object 13"/>
            <p:cNvSpPr/>
            <p:nvPr/>
          </p:nvSpPr>
          <p:spPr>
            <a:xfrm>
              <a:off x="9993753" y="4884596"/>
              <a:ext cx="918844" cy="0"/>
            </a:xfrm>
            <a:custGeom>
              <a:avLst/>
              <a:gdLst/>
              <a:ahLst/>
              <a:cxnLst/>
              <a:rect l="l" t="t" r="r" b="b"/>
              <a:pathLst>
                <a:path w="918845">
                  <a:moveTo>
                    <a:pt x="0" y="0"/>
                  </a:moveTo>
                  <a:lnTo>
                    <a:pt x="893296" y="0"/>
                  </a:lnTo>
                  <a:lnTo>
                    <a:pt x="918696" y="0"/>
                  </a:lnTo>
                </a:path>
              </a:pathLst>
            </a:custGeom>
            <a:ln w="50800">
              <a:solidFill>
                <a:srgbClr val="49B6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87048" y="477791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6C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968353" y="5502186"/>
            <a:ext cx="1143635" cy="650875"/>
            <a:chOff x="9968353" y="5502186"/>
            <a:chExt cx="1143635" cy="650875"/>
          </a:xfrm>
        </p:grpSpPr>
        <p:sp>
          <p:nvSpPr>
            <p:cNvPr id="16" name="object 16"/>
            <p:cNvSpPr/>
            <p:nvPr/>
          </p:nvSpPr>
          <p:spPr>
            <a:xfrm>
              <a:off x="9993753" y="5527586"/>
              <a:ext cx="954405" cy="534035"/>
            </a:xfrm>
            <a:custGeom>
              <a:avLst/>
              <a:gdLst/>
              <a:ahLst/>
              <a:cxnLst/>
              <a:rect l="l" t="t" r="r" b="b"/>
              <a:pathLst>
                <a:path w="954404" h="534035">
                  <a:moveTo>
                    <a:pt x="0" y="0"/>
                  </a:moveTo>
                  <a:lnTo>
                    <a:pt x="931914" y="521011"/>
                  </a:lnTo>
                  <a:lnTo>
                    <a:pt x="954084" y="533406"/>
                  </a:lnTo>
                </a:path>
              </a:pathLst>
            </a:custGeom>
            <a:ln w="50800">
              <a:solidFill>
                <a:srgbClr val="49B6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73609" y="5955482"/>
              <a:ext cx="238760" cy="197485"/>
            </a:xfrm>
            <a:custGeom>
              <a:avLst/>
              <a:gdLst/>
              <a:ahLst/>
              <a:cxnLst/>
              <a:rect l="l" t="t" r="r" b="b"/>
              <a:pathLst>
                <a:path w="238759" h="197485">
                  <a:moveTo>
                    <a:pt x="104117" y="0"/>
                  </a:moveTo>
                  <a:lnTo>
                    <a:pt x="0" y="186231"/>
                  </a:lnTo>
                  <a:lnTo>
                    <a:pt x="238290" y="197232"/>
                  </a:lnTo>
                  <a:lnTo>
                    <a:pt x="104117" y="0"/>
                  </a:lnTo>
                  <a:close/>
                </a:path>
              </a:pathLst>
            </a:custGeom>
            <a:solidFill>
              <a:srgbClr val="49B6C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523160" y="5235562"/>
            <a:ext cx="1106805" cy="213360"/>
            <a:chOff x="5523160" y="5235562"/>
            <a:chExt cx="1106805" cy="213360"/>
          </a:xfrm>
        </p:grpSpPr>
        <p:sp>
          <p:nvSpPr>
            <p:cNvPr id="19" name="object 19"/>
            <p:cNvSpPr/>
            <p:nvPr/>
          </p:nvSpPr>
          <p:spPr>
            <a:xfrm>
              <a:off x="5711120" y="5342242"/>
              <a:ext cx="918844" cy="0"/>
            </a:xfrm>
            <a:custGeom>
              <a:avLst/>
              <a:gdLst/>
              <a:ahLst/>
              <a:cxnLst/>
              <a:rect l="l" t="t" r="r" b="b"/>
              <a:pathLst>
                <a:path w="918845">
                  <a:moveTo>
                    <a:pt x="918696" y="0"/>
                  </a:moveTo>
                  <a:lnTo>
                    <a:pt x="25400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49B6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23160" y="523556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59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9B6C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86100"/>
            <a:ext cx="70072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Interpret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and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transform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5" dirty="0">
                <a:solidFill>
                  <a:srgbClr val="000000"/>
                </a:solidFill>
              </a:rPr>
              <a:t>Access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business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105" dirty="0">
                <a:solidFill>
                  <a:srgbClr val="000000"/>
                </a:solidFill>
              </a:rPr>
              <a:t>logic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solidFill>
                  <a:srgbClr val="000000"/>
                </a:solidFill>
              </a:rPr>
              <a:t>Determines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view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or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response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type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Interpret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exceptions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1626" y="2615784"/>
            <a:ext cx="3535833" cy="3912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4600" y="647700"/>
            <a:ext cx="3596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@</a:t>
            </a:r>
            <a:r>
              <a:rPr spc="-15" dirty="0"/>
              <a:t>C</a:t>
            </a:r>
            <a:r>
              <a:rPr spc="30" dirty="0"/>
              <a:t>ont</a:t>
            </a:r>
            <a:r>
              <a:rPr spc="-250" dirty="0"/>
              <a:t>r</a:t>
            </a:r>
            <a:r>
              <a:rPr spc="-55" dirty="0"/>
              <a:t>oller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927100" y="3505200"/>
            <a:ext cx="129190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@Controller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69900" marR="4638040" indent="-457200">
              <a:lnSpc>
                <a:spcPts val="4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public class GreetingController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@GetMapping(value</a:t>
            </a:r>
            <a:r>
              <a:rPr sz="3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“/greeting”)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greeting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(Map&lt;String,Object&gt;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model)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72527" y="4313598"/>
            <a:ext cx="3533775" cy="167640"/>
            <a:chOff x="6372527" y="4313598"/>
            <a:chExt cx="3533775" cy="167640"/>
          </a:xfrm>
        </p:grpSpPr>
        <p:sp>
          <p:nvSpPr>
            <p:cNvPr id="3" name="object 3"/>
            <p:cNvSpPr/>
            <p:nvPr/>
          </p:nvSpPr>
          <p:spPr>
            <a:xfrm>
              <a:off x="6372527" y="4397418"/>
              <a:ext cx="3385185" cy="0"/>
            </a:xfrm>
            <a:custGeom>
              <a:avLst/>
              <a:gdLst/>
              <a:ahLst/>
              <a:cxnLst/>
              <a:rect l="l" t="t" r="r" b="b"/>
              <a:pathLst>
                <a:path w="3385184">
                  <a:moveTo>
                    <a:pt x="0" y="0"/>
                  </a:moveTo>
                  <a:lnTo>
                    <a:pt x="3384904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738381" y="431359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1600" y="647700"/>
            <a:ext cx="5890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Passing</a:t>
            </a:r>
            <a:r>
              <a:rPr spc="-320" dirty="0"/>
              <a:t> </a:t>
            </a:r>
            <a:r>
              <a:rPr spc="-75" dirty="0"/>
              <a:t>Parameters</a:t>
            </a:r>
            <a:endParaRPr spc="-75" dirty="0"/>
          </a:p>
        </p:txBody>
      </p:sp>
      <p:sp>
        <p:nvSpPr>
          <p:cNvPr id="6" name="object 6"/>
          <p:cNvSpPr txBox="1"/>
          <p:nvPr/>
        </p:nvSpPr>
        <p:spPr>
          <a:xfrm>
            <a:off x="3904244" y="6341698"/>
            <a:ext cx="2783205" cy="12484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768985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4244" y="2606824"/>
            <a:ext cx="2783205" cy="12484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7058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9159" y="2606824"/>
            <a:ext cx="2783205" cy="12484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557" y="4029118"/>
            <a:ext cx="2154555" cy="7366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8732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1475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Params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3474" y="4029118"/>
            <a:ext cx="2154555" cy="7366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8732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475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86550" y="4745990"/>
            <a:ext cx="4292600" cy="2302510"/>
            <a:chOff x="6686550" y="4745990"/>
            <a:chExt cx="4292600" cy="2302510"/>
          </a:xfrm>
        </p:grpSpPr>
        <p:sp>
          <p:nvSpPr>
            <p:cNvPr id="12" name="object 12"/>
            <p:cNvSpPr/>
            <p:nvPr/>
          </p:nvSpPr>
          <p:spPr>
            <a:xfrm>
              <a:off x="6835139" y="4765040"/>
              <a:ext cx="4124960" cy="2199640"/>
            </a:xfrm>
            <a:custGeom>
              <a:avLst/>
              <a:gdLst/>
              <a:ahLst/>
              <a:cxnLst/>
              <a:rect l="l" t="t" r="r" b="b"/>
              <a:pathLst>
                <a:path w="4124959" h="2199640">
                  <a:moveTo>
                    <a:pt x="4124959" y="0"/>
                  </a:moveTo>
                  <a:lnTo>
                    <a:pt x="4124959" y="2199640"/>
                  </a:lnTo>
                  <a:lnTo>
                    <a:pt x="19049" y="2199640"/>
                  </a:lnTo>
                  <a:lnTo>
                    <a:pt x="0" y="219964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86550" y="688086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@ModelAttribute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@Get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0795" algn="ctr">
              <a:lnSpc>
                <a:spcPct val="100000"/>
              </a:lnSpc>
            </a:pPr>
            <a:r>
              <a:rPr sz="32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3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@Post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POJO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8890" algn="ctr">
              <a:lnSpc>
                <a:spcPct val="100000"/>
              </a:lnSpc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Validated</a:t>
            </a:r>
            <a:r>
              <a:rPr sz="3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3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2298700"/>
            <a:ext cx="252603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Controllers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45" dirty="0">
                <a:solidFill>
                  <a:srgbClr val="000000"/>
                </a:solidFill>
              </a:rPr>
              <a:t>Annotations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442200" y="3873500"/>
            <a:ext cx="385191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–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@Controller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30200" indent="-317500">
              <a:lnSpc>
                <a:spcPct val="100000"/>
              </a:lnSpc>
              <a:spcBef>
                <a:spcPts val="2360"/>
              </a:spcBef>
              <a:buChar char="–"/>
              <a:tabLst>
                <a:tab pos="330200" algn="l"/>
              </a:tabLst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@GetMapping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30200" indent="-317500">
              <a:lnSpc>
                <a:spcPct val="100000"/>
              </a:lnSpc>
              <a:spcBef>
                <a:spcPts val="2360"/>
              </a:spcBef>
              <a:buChar char="–"/>
              <a:tabLst>
                <a:tab pos="330200" algn="l"/>
              </a:tabLst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@ModelAttribute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30200" indent="-317500">
              <a:lnSpc>
                <a:spcPct val="100000"/>
              </a:lnSpc>
              <a:spcBef>
                <a:spcPts val="2360"/>
              </a:spcBef>
              <a:buChar char="–"/>
              <a:tabLst>
                <a:tab pos="330200" algn="l"/>
              </a:tabLst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@PostMapping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Courier New</vt:lpstr>
      <vt:lpstr>Times New Roman</vt:lpstr>
      <vt:lpstr>Microsoft YaHei</vt:lpstr>
      <vt:lpstr>Arial Unicode MS</vt:lpstr>
      <vt:lpstr>Calibri</vt:lpstr>
      <vt:lpstr>Office Theme</vt:lpstr>
      <vt:lpstr>Creating Controllers in Spring MVC</vt:lpstr>
      <vt:lpstr>What Is a Controller?</vt:lpstr>
      <vt:lpstr>What Is a Controller?</vt:lpstr>
      <vt:lpstr>Determines view or response type  Interpret exceptions</vt:lpstr>
      <vt:lpstr>@Controller</vt:lpstr>
      <vt:lpstr>Passing Parameters</vt:lpstr>
      <vt:lpstr>@ModelAttribute</vt:lpstr>
      <vt:lpstr>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Controllers in Spring MVC</dc:title>
  <dc:creator/>
  <cp:lastModifiedBy>Steve Sam</cp:lastModifiedBy>
  <cp:revision>1</cp:revision>
  <dcterms:created xsi:type="dcterms:W3CDTF">2021-10-23T07:26:30Z</dcterms:created>
  <dcterms:modified xsi:type="dcterms:W3CDTF">2021-10-23T07:26:30Z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C7584BC88BFD4B89A6DD9D0354CFD6A8</vt:lpwstr>
  </property>
  <property fmtid="{D5CDD505-2E9C-101B-9397-08002B2CF9AE}" pid="3" name="KSOProductBuildVer">
    <vt:lpwstr>1033-11.2.0.10323</vt:lpwstr>
  </property>
</Properties>
</file>