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300" y="2667000"/>
            <a:ext cx="12979400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97500" y="647700"/>
            <a:ext cx="546100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20514" y="2912532"/>
            <a:ext cx="13414971" cy="2050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3500" y="1866900"/>
            <a:ext cx="10597515" cy="17399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11430">
              <a:lnSpc>
                <a:spcPts val="6300"/>
              </a:lnSpc>
              <a:spcBef>
                <a:spcPts val="1060"/>
              </a:spcBef>
            </a:pPr>
            <a:r>
              <a:rPr sz="6000" spc="-140" dirty="0">
                <a:solidFill>
                  <a:srgbClr val="171717"/>
                </a:solidFill>
              </a:rPr>
              <a:t>Usin</a:t>
            </a:r>
            <a:r>
              <a:rPr sz="6000" spc="20" dirty="0">
                <a:solidFill>
                  <a:srgbClr val="171717"/>
                </a:solidFill>
              </a:rPr>
              <a:t>g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434" dirty="0">
                <a:solidFill>
                  <a:srgbClr val="171717"/>
                </a:solidFill>
              </a:rPr>
              <a:t>J</a:t>
            </a:r>
            <a:r>
              <a:rPr sz="6000" spc="-405" dirty="0">
                <a:solidFill>
                  <a:srgbClr val="171717"/>
                </a:solidFill>
              </a:rPr>
              <a:t>a</a:t>
            </a:r>
            <a:r>
              <a:rPr sz="6000" spc="-335" dirty="0">
                <a:solidFill>
                  <a:srgbClr val="171717"/>
                </a:solidFill>
              </a:rPr>
              <a:t>v</a:t>
            </a:r>
            <a:r>
              <a:rPr sz="6000" spc="-130" dirty="0">
                <a:solidFill>
                  <a:srgbClr val="171717"/>
                </a:solidFill>
              </a:rPr>
              <a:t>a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295" dirty="0">
                <a:solidFill>
                  <a:srgbClr val="171717"/>
                </a:solidFill>
              </a:rPr>
              <a:t>Ser</a:t>
            </a:r>
            <a:r>
              <a:rPr sz="6000" spc="-365" dirty="0">
                <a:solidFill>
                  <a:srgbClr val="171717"/>
                </a:solidFill>
              </a:rPr>
              <a:t>v</a:t>
            </a:r>
            <a:r>
              <a:rPr sz="6000" spc="-245" dirty="0">
                <a:solidFill>
                  <a:srgbClr val="171717"/>
                </a:solidFill>
              </a:rPr>
              <a:t>e</a:t>
            </a:r>
            <a:r>
              <a:rPr sz="6000" spc="-65" dirty="0">
                <a:solidFill>
                  <a:srgbClr val="171717"/>
                </a:solidFill>
              </a:rPr>
              <a:t>r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170" dirty="0">
                <a:solidFill>
                  <a:srgbClr val="171717"/>
                </a:solidFill>
              </a:rPr>
              <a:t>P</a:t>
            </a:r>
            <a:r>
              <a:rPr sz="6000" spc="-170" dirty="0">
                <a:solidFill>
                  <a:srgbClr val="171717"/>
                </a:solidFill>
              </a:rPr>
              <a:t>age</a:t>
            </a:r>
            <a:r>
              <a:rPr sz="6000" spc="-10" dirty="0">
                <a:solidFill>
                  <a:srgbClr val="171717"/>
                </a:solidFill>
              </a:rPr>
              <a:t>s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25" dirty="0">
                <a:solidFill>
                  <a:srgbClr val="171717"/>
                </a:solidFill>
              </a:rPr>
              <a:t>with  </a:t>
            </a:r>
            <a:r>
              <a:rPr sz="6000" spc="-170" dirty="0">
                <a:solidFill>
                  <a:srgbClr val="171717"/>
                </a:solidFill>
              </a:rPr>
              <a:t>Sprin</a:t>
            </a:r>
            <a:r>
              <a:rPr sz="6000" spc="-15" dirty="0">
                <a:solidFill>
                  <a:srgbClr val="171717"/>
                </a:solidFill>
              </a:rPr>
              <a:t>g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5" dirty="0">
                <a:solidFill>
                  <a:srgbClr val="171717"/>
                </a:solidFill>
              </a:rPr>
              <a:t>M</a:t>
            </a:r>
            <a:r>
              <a:rPr sz="6000" spc="-5" dirty="0">
                <a:solidFill>
                  <a:srgbClr val="171717"/>
                </a:solidFill>
              </a:rPr>
              <a:t>V</a:t>
            </a:r>
            <a:r>
              <a:rPr sz="6000" spc="235" dirty="0">
                <a:solidFill>
                  <a:srgbClr val="171717"/>
                </a:solidFill>
              </a:rPr>
              <a:t>C</a:t>
            </a:r>
            <a:endParaRPr sz="6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93000" y="647700"/>
            <a:ext cx="12623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95" dirty="0">
                <a:solidFill>
                  <a:srgbClr val="FFFFFF"/>
                </a:solidFill>
              </a:rPr>
              <a:t>I18N</a:t>
            </a:r>
            <a:endParaRPr spc="-495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1661160"/>
            <a:ext cx="11000105" cy="69342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R="8967470" algn="r">
              <a:lnSpc>
                <a:spcPct val="100000"/>
              </a:lnSpc>
              <a:spcBef>
                <a:spcPts val="42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&lt;form:form&gt;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R="8967470" algn="r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&lt;table&gt;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5740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&lt;tr&gt;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2207260">
              <a:lnSpc>
                <a:spcPct val="100000"/>
              </a:lnSpc>
              <a:spcBef>
                <a:spcPts val="32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&lt;td&gt;First</a:t>
            </a:r>
            <a:r>
              <a:rPr sz="24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Name:&lt;/td&gt;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2207260">
              <a:lnSpc>
                <a:spcPct val="100000"/>
              </a:lnSpc>
              <a:spcBef>
                <a:spcPts val="32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&lt;td&gt;&lt;form:input</a:t>
            </a:r>
            <a:r>
              <a:rPr sz="24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path="firstName"</a:t>
            </a:r>
            <a:r>
              <a:rPr sz="2400" spc="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/&gt;&lt;/td&gt;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5740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&lt;/tr&gt;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5740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&lt;tr&gt;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2207260">
              <a:lnSpc>
                <a:spcPct val="100000"/>
              </a:lnSpc>
              <a:spcBef>
                <a:spcPts val="32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&lt;td&gt;Last</a:t>
            </a:r>
            <a:r>
              <a:rPr sz="24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Name:&lt;/td&gt;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2207260">
              <a:lnSpc>
                <a:spcPct val="100000"/>
              </a:lnSpc>
              <a:spcBef>
                <a:spcPts val="320"/>
              </a:spcBef>
              <a:tabLst>
                <a:tab pos="8060690" algn="l"/>
              </a:tabLst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&lt;td&gt;&lt;form:input</a:t>
            </a:r>
            <a:r>
              <a:rPr sz="2400" spc="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path="lastName"	/&gt;&lt;/td&gt;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5740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&lt;/tr&gt;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5740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&lt;tr&gt;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2207260">
              <a:lnSpc>
                <a:spcPct val="100000"/>
              </a:lnSpc>
              <a:spcBef>
                <a:spcPts val="320"/>
              </a:spcBef>
              <a:tabLst>
                <a:tab pos="2938780" algn="l"/>
              </a:tabLst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&lt;td	colspan="2"&gt;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2938780">
              <a:lnSpc>
                <a:spcPct val="100000"/>
              </a:lnSpc>
              <a:spcBef>
                <a:spcPts val="320"/>
              </a:spcBef>
              <a:tabLst>
                <a:tab pos="4218940" algn="l"/>
                <a:tab pos="6779895" algn="l"/>
              </a:tabLst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&lt;input	type="submit"	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value="Save</a:t>
            </a:r>
            <a:r>
              <a:rPr sz="24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Changes"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2207260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5740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&lt;/tr&gt;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R="8784590" algn="r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&lt;/table&gt;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R="8784590" algn="r">
              <a:lnSpc>
                <a:spcPct val="100000"/>
              </a:lnSpc>
              <a:spcBef>
                <a:spcPts val="32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&lt;/form:form&gt;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93000" y="647700"/>
            <a:ext cx="12623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95" dirty="0"/>
              <a:t>I18N</a:t>
            </a:r>
            <a:endParaRPr spc="-495" dirty="0"/>
          </a:p>
        </p:txBody>
      </p:sp>
      <p:sp>
        <p:nvSpPr>
          <p:cNvPr id="4" name="object 4"/>
          <p:cNvSpPr txBox="1"/>
          <p:nvPr/>
        </p:nvSpPr>
        <p:spPr>
          <a:xfrm>
            <a:off x="990600" y="1496060"/>
            <a:ext cx="13195300" cy="73406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R="11162665" algn="r">
              <a:lnSpc>
                <a:spcPct val="100000"/>
              </a:lnSpc>
              <a:spcBef>
                <a:spcPts val="420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&lt;form:form&gt;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R="11162665" algn="r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&lt;table&gt;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5740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&lt;tr&gt;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2207260">
              <a:lnSpc>
                <a:spcPct val="100000"/>
              </a:lnSpc>
              <a:spcBef>
                <a:spcPts val="320"/>
              </a:spcBef>
              <a:tabLst>
                <a:tab pos="5865495" algn="l"/>
              </a:tabLst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&lt;td&gt;&lt;spring:message	</a:t>
            </a:r>
            <a:r>
              <a:rPr sz="2400" spc="-5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code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=“first.name"</a:t>
            </a:r>
            <a:r>
              <a:rPr sz="2400" spc="8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text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="default"/&gt;:&lt;/td&gt;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2207260">
              <a:lnSpc>
                <a:spcPct val="100000"/>
              </a:lnSpc>
              <a:spcBef>
                <a:spcPts val="320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&lt;td&gt;&lt;form:input</a:t>
            </a:r>
            <a:r>
              <a:rPr sz="24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path="firstName"</a:t>
            </a:r>
            <a:r>
              <a:rPr sz="2400" spc="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/&gt;&lt;/td&gt;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5740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&lt;/tr&gt;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5740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&lt;tr&gt;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2207260">
              <a:lnSpc>
                <a:spcPct val="100000"/>
              </a:lnSpc>
              <a:spcBef>
                <a:spcPts val="320"/>
              </a:spcBef>
              <a:tabLst>
                <a:tab pos="5865495" algn="l"/>
                <a:tab pos="8975090" algn="l"/>
              </a:tabLst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&lt;td&gt;&lt;spring:message	</a:t>
            </a:r>
            <a:r>
              <a:rPr sz="2400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code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=“last.name"	</a:t>
            </a:r>
            <a:r>
              <a:rPr sz="2400" spc="-5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text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="default"/&gt;:&lt;/td&gt;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2207260">
              <a:lnSpc>
                <a:spcPct val="100000"/>
              </a:lnSpc>
              <a:spcBef>
                <a:spcPts val="320"/>
              </a:spcBef>
              <a:tabLst>
                <a:tab pos="8060690" algn="l"/>
              </a:tabLst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&lt;td&gt;&lt;form:input</a:t>
            </a:r>
            <a:r>
              <a:rPr sz="2400" spc="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path="lastName"	/&gt;&lt;/td&gt;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5740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&lt;/tr&gt;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5740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&lt;tr&gt;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2207260">
              <a:lnSpc>
                <a:spcPct val="100000"/>
              </a:lnSpc>
              <a:spcBef>
                <a:spcPts val="320"/>
              </a:spcBef>
              <a:tabLst>
                <a:tab pos="2938780" algn="l"/>
              </a:tabLst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&lt;td	colspan="2"&gt;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2383155" indent="2926080">
              <a:lnSpc>
                <a:spcPct val="111000"/>
              </a:lnSpc>
              <a:tabLst>
                <a:tab pos="3670300" algn="l"/>
                <a:tab pos="4218940" algn="l"/>
                <a:tab pos="6779895" algn="l"/>
                <a:tab pos="6962775" algn="l"/>
              </a:tabLst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&lt;input	type="submit"	value="&lt;spring:message  </a:t>
            </a:r>
            <a:r>
              <a:rPr sz="2400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code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=“save.changes”	</a:t>
            </a:r>
            <a:r>
              <a:rPr sz="2400" spc="-5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text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="default"/&gt;"	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/&gt;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2207260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&lt;/td&gt;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5740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&lt;/tr&gt;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R="10979785" algn="r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&lt;/table&gt;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R="10979785" algn="r">
              <a:lnSpc>
                <a:spcPct val="100000"/>
              </a:lnSpc>
              <a:spcBef>
                <a:spcPts val="320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&lt;/form:form&gt;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9200" y="647700"/>
            <a:ext cx="36544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In</a:t>
            </a:r>
            <a:r>
              <a:rPr spc="-285" dirty="0"/>
              <a:t>t</a:t>
            </a:r>
            <a:r>
              <a:rPr spc="-60" dirty="0"/>
              <a:t>e</a:t>
            </a:r>
            <a:r>
              <a:rPr spc="-250" dirty="0"/>
              <a:t>r</a:t>
            </a:r>
            <a:r>
              <a:rPr spc="165" dirty="0"/>
              <a:t>c</a:t>
            </a:r>
            <a:r>
              <a:rPr spc="55" dirty="0"/>
              <a:t>ep</a:t>
            </a:r>
            <a:r>
              <a:rPr spc="-40" dirty="0"/>
              <a:t>t</a:t>
            </a:r>
            <a:r>
              <a:rPr spc="-30" dirty="0"/>
              <a:t>ors</a:t>
            </a:r>
            <a:endParaRPr spc="-30" dirty="0"/>
          </a:p>
        </p:txBody>
      </p:sp>
      <p:sp>
        <p:nvSpPr>
          <p:cNvPr id="3" name="object 3"/>
          <p:cNvSpPr txBox="1"/>
          <p:nvPr/>
        </p:nvSpPr>
        <p:spPr>
          <a:xfrm>
            <a:off x="1420514" y="2912532"/>
            <a:ext cx="6626859" cy="2050414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marL="3810" algn="ctr">
              <a:lnSpc>
                <a:spcPct val="100000"/>
              </a:lnSpc>
            </a:pPr>
            <a:r>
              <a:rPr sz="3200" spc="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Logging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89308" y="2912532"/>
            <a:ext cx="6626859" cy="2050414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marR="1270" algn="ctr">
              <a:lnSpc>
                <a:spcPct val="100000"/>
              </a:lnSpc>
            </a:pPr>
            <a:r>
              <a:rPr sz="32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Security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0514" y="5242559"/>
            <a:ext cx="6626859" cy="2050414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5050">
              <a:latin typeface="Times New Roman" panose="02020603050405020304"/>
              <a:cs typeface="Times New Roman" panose="02020603050405020304"/>
            </a:endParaRPr>
          </a:p>
          <a:p>
            <a:pPr marL="9525" algn="ctr">
              <a:lnSpc>
                <a:spcPct val="100000"/>
              </a:lnSpc>
            </a:pPr>
            <a:r>
              <a:rPr sz="3200" spc="-2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I18N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89308" y="5242559"/>
            <a:ext cx="6626859" cy="2050414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50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Performance</a:t>
            </a:r>
            <a:r>
              <a:rPr sz="32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Monitoring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7500" y="647700"/>
            <a:ext cx="54571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85" dirty="0"/>
              <a:t>P</a:t>
            </a:r>
            <a:r>
              <a:rPr spc="20" dirty="0"/>
              <a:t>o</a:t>
            </a:r>
            <a:r>
              <a:rPr spc="-30" dirty="0"/>
              <a:t>s</a:t>
            </a:r>
            <a:r>
              <a:rPr spc="-20" dirty="0"/>
              <a:t>t-</a:t>
            </a:r>
            <a:r>
              <a:rPr spc="-80" dirty="0"/>
              <a:t>R</a:t>
            </a:r>
            <a:r>
              <a:rPr spc="-5" dirty="0"/>
              <a:t>edi</a:t>
            </a:r>
            <a:r>
              <a:rPr spc="-250" dirty="0"/>
              <a:t>r</a:t>
            </a:r>
            <a:r>
              <a:rPr dirty="0"/>
              <a:t>ect-Get</a:t>
            </a:r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714682" y="1738085"/>
            <a:ext cx="2191788" cy="137603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01591" y="6313635"/>
            <a:ext cx="2191788" cy="13760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47511" y="4262284"/>
            <a:ext cx="1438028" cy="149047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76243" y="2786096"/>
            <a:ext cx="1802130" cy="73660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210820" rIns="0" bIns="0" rtlCol="0">
            <a:spAutoFit/>
          </a:bodyPr>
          <a:lstStyle/>
          <a:p>
            <a:pPr marL="492125">
              <a:lnSpc>
                <a:spcPct val="100000"/>
              </a:lnSpc>
              <a:spcBef>
                <a:spcPts val="1660"/>
              </a:spcBef>
            </a:pP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Submit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65822" y="3859336"/>
            <a:ext cx="1802130" cy="736600"/>
          </a:xfrm>
          <a:prstGeom prst="rect">
            <a:avLst/>
          </a:prstGeom>
          <a:ln w="38100">
            <a:solidFill>
              <a:srgbClr val="2A9FBC"/>
            </a:solidFill>
          </a:ln>
        </p:spPr>
        <p:txBody>
          <a:bodyPr vert="horz" wrap="square" lIns="0" tIns="204470" rIns="0" bIns="0" rtlCol="0">
            <a:spAutoFit/>
          </a:bodyPr>
          <a:lstStyle/>
          <a:p>
            <a:pPr marL="577850">
              <a:lnSpc>
                <a:spcPct val="100000"/>
              </a:lnSpc>
              <a:spcBef>
                <a:spcPts val="1610"/>
              </a:spcBef>
            </a:pPr>
            <a:r>
              <a:rPr sz="1800" spc="40" dirty="0">
                <a:latin typeface="Verdana" panose="020B0604030504040204"/>
                <a:cs typeface="Verdana" panose="020B0604030504040204"/>
              </a:rPr>
              <a:t>POST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65822" y="5419111"/>
            <a:ext cx="1802130" cy="736600"/>
          </a:xfrm>
          <a:prstGeom prst="rect">
            <a:avLst/>
          </a:prstGeom>
          <a:ln w="38100">
            <a:solidFill>
              <a:srgbClr val="2A9FBC"/>
            </a:solidFill>
          </a:ln>
        </p:spPr>
        <p:txBody>
          <a:bodyPr vert="horz" wrap="square" lIns="0" tIns="20701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630"/>
              </a:spcBef>
            </a:pPr>
            <a:r>
              <a:rPr sz="1800" spc="-30" dirty="0">
                <a:latin typeface="Verdana" panose="020B0604030504040204"/>
                <a:cs typeface="Verdana" panose="020B0604030504040204"/>
              </a:rPr>
              <a:t>2xx</a:t>
            </a:r>
            <a:r>
              <a:rPr sz="180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latin typeface="Verdana" panose="020B0604030504040204"/>
                <a:cs typeface="Verdana" panose="020B0604030504040204"/>
              </a:rPr>
              <a:t>Su</a:t>
            </a:r>
            <a:r>
              <a:rPr sz="1800" spc="-35" dirty="0">
                <a:latin typeface="Verdana" panose="020B0604030504040204"/>
                <a:cs typeface="Verdana" panose="020B0604030504040204"/>
              </a:rPr>
              <a:t>c</a:t>
            </a:r>
            <a:r>
              <a:rPr sz="1800" spc="60" dirty="0">
                <a:latin typeface="Verdana" panose="020B0604030504040204"/>
                <a:cs typeface="Verdana" panose="020B0604030504040204"/>
              </a:rPr>
              <a:t>c</a:t>
            </a:r>
            <a:r>
              <a:rPr sz="1800" spc="-1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35" dirty="0">
                <a:latin typeface="Verdana" panose="020B0604030504040204"/>
                <a:cs typeface="Verdana" panose="020B0604030504040204"/>
              </a:rPr>
              <a:t>s</a:t>
            </a:r>
            <a:r>
              <a:rPr sz="1800" spc="-40" dirty="0">
                <a:latin typeface="Verdana" panose="020B0604030504040204"/>
                <a:cs typeface="Verdana" panose="020B0604030504040204"/>
              </a:rPr>
              <a:t>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126002" y="4960709"/>
            <a:ext cx="167640" cy="581025"/>
            <a:chOff x="3126002" y="4960709"/>
            <a:chExt cx="167640" cy="581025"/>
          </a:xfrm>
        </p:grpSpPr>
        <p:sp>
          <p:nvSpPr>
            <p:cNvPr id="10" name="object 10"/>
            <p:cNvSpPr/>
            <p:nvPr/>
          </p:nvSpPr>
          <p:spPr>
            <a:xfrm>
              <a:off x="3209822" y="5109299"/>
              <a:ext cx="0" cy="432434"/>
            </a:xfrm>
            <a:custGeom>
              <a:avLst/>
              <a:gdLst/>
              <a:ahLst/>
              <a:cxnLst/>
              <a:rect l="l" t="t" r="r" b="b"/>
              <a:pathLst>
                <a:path h="432435">
                  <a:moveTo>
                    <a:pt x="0" y="0"/>
                  </a:moveTo>
                  <a:lnTo>
                    <a:pt x="0" y="432223"/>
                  </a:lnTo>
                </a:path>
              </a:pathLst>
            </a:custGeom>
            <a:ln w="38100">
              <a:solidFill>
                <a:srgbClr val="888888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126002" y="496070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83819" y="0"/>
                  </a:moveTo>
                  <a:lnTo>
                    <a:pt x="0" y="167639"/>
                  </a:lnTo>
                  <a:lnTo>
                    <a:pt x="167640" y="167639"/>
                  </a:lnTo>
                  <a:lnTo>
                    <a:pt x="83819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7333825" y="3127645"/>
            <a:ext cx="1297940" cy="608330"/>
            <a:chOff x="7333825" y="3127645"/>
            <a:chExt cx="1297940" cy="608330"/>
          </a:xfrm>
        </p:grpSpPr>
        <p:sp>
          <p:nvSpPr>
            <p:cNvPr id="13" name="object 13"/>
            <p:cNvSpPr/>
            <p:nvPr/>
          </p:nvSpPr>
          <p:spPr>
            <a:xfrm>
              <a:off x="7352875" y="3146695"/>
              <a:ext cx="1143635" cy="520700"/>
            </a:xfrm>
            <a:custGeom>
              <a:avLst/>
              <a:gdLst/>
              <a:ahLst/>
              <a:cxnLst/>
              <a:rect l="l" t="t" r="r" b="b"/>
              <a:pathLst>
                <a:path w="1143634" h="520700">
                  <a:moveTo>
                    <a:pt x="0" y="0"/>
                  </a:moveTo>
                  <a:lnTo>
                    <a:pt x="1126040" y="512558"/>
                  </a:lnTo>
                  <a:lnTo>
                    <a:pt x="1143379" y="520450"/>
                  </a:lnTo>
                </a:path>
              </a:pathLst>
            </a:custGeom>
            <a:ln w="38100">
              <a:solidFill>
                <a:srgbClr val="8888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444190" y="3582964"/>
              <a:ext cx="187325" cy="153035"/>
            </a:xfrm>
            <a:custGeom>
              <a:avLst/>
              <a:gdLst/>
              <a:ahLst/>
              <a:cxnLst/>
              <a:rect l="l" t="t" r="r" b="b"/>
              <a:pathLst>
                <a:path w="187325" h="153035">
                  <a:moveTo>
                    <a:pt x="69451" y="0"/>
                  </a:moveTo>
                  <a:lnTo>
                    <a:pt x="0" y="152576"/>
                  </a:lnTo>
                  <a:lnTo>
                    <a:pt x="187302" y="145738"/>
                  </a:lnTo>
                  <a:lnTo>
                    <a:pt x="69451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9680643" y="4267196"/>
            <a:ext cx="546100" cy="403225"/>
            <a:chOff x="9680643" y="4267196"/>
            <a:chExt cx="546100" cy="403225"/>
          </a:xfrm>
        </p:grpSpPr>
        <p:sp>
          <p:nvSpPr>
            <p:cNvPr id="16" name="object 16"/>
            <p:cNvSpPr/>
            <p:nvPr/>
          </p:nvSpPr>
          <p:spPr>
            <a:xfrm>
              <a:off x="9699693" y="4286246"/>
              <a:ext cx="407034" cy="297180"/>
            </a:xfrm>
            <a:custGeom>
              <a:avLst/>
              <a:gdLst/>
              <a:ahLst/>
              <a:cxnLst/>
              <a:rect l="l" t="t" r="r" b="b"/>
              <a:pathLst>
                <a:path w="407034" h="297179">
                  <a:moveTo>
                    <a:pt x="0" y="0"/>
                  </a:moveTo>
                  <a:lnTo>
                    <a:pt x="391093" y="285336"/>
                  </a:lnTo>
                  <a:lnTo>
                    <a:pt x="406482" y="296564"/>
                  </a:lnTo>
                </a:path>
              </a:pathLst>
            </a:custGeom>
            <a:ln w="38100">
              <a:solidFill>
                <a:srgbClr val="8888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041382" y="4503868"/>
              <a:ext cx="185420" cy="167005"/>
            </a:xfrm>
            <a:custGeom>
              <a:avLst/>
              <a:gdLst/>
              <a:ahLst/>
              <a:cxnLst/>
              <a:rect l="l" t="t" r="r" b="b"/>
              <a:pathLst>
                <a:path w="185420" h="167004">
                  <a:moveTo>
                    <a:pt x="98805" y="0"/>
                  </a:moveTo>
                  <a:lnTo>
                    <a:pt x="0" y="135427"/>
                  </a:lnTo>
                  <a:lnTo>
                    <a:pt x="184830" y="166519"/>
                  </a:lnTo>
                  <a:lnTo>
                    <a:pt x="98805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9688464" y="5245453"/>
            <a:ext cx="543560" cy="543560"/>
            <a:chOff x="9688464" y="5245453"/>
            <a:chExt cx="543560" cy="543560"/>
          </a:xfrm>
        </p:grpSpPr>
        <p:sp>
          <p:nvSpPr>
            <p:cNvPr id="19" name="object 19"/>
            <p:cNvSpPr/>
            <p:nvPr/>
          </p:nvSpPr>
          <p:spPr>
            <a:xfrm>
              <a:off x="9793533" y="5264503"/>
              <a:ext cx="419734" cy="419734"/>
            </a:xfrm>
            <a:custGeom>
              <a:avLst/>
              <a:gdLst/>
              <a:ahLst/>
              <a:cxnLst/>
              <a:rect l="l" t="t" r="r" b="b"/>
              <a:pathLst>
                <a:path w="419734" h="419735">
                  <a:moveTo>
                    <a:pt x="419208" y="0"/>
                  </a:moveTo>
                  <a:lnTo>
                    <a:pt x="13470" y="405738"/>
                  </a:lnTo>
                  <a:lnTo>
                    <a:pt x="0" y="419208"/>
                  </a:lnTo>
                </a:path>
              </a:pathLst>
            </a:custGeom>
            <a:ln w="38100">
              <a:solidFill>
                <a:srgbClr val="8888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688464" y="5610971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4" h="178435">
                  <a:moveTo>
                    <a:pt x="59269" y="0"/>
                  </a:moveTo>
                  <a:lnTo>
                    <a:pt x="0" y="177808"/>
                  </a:lnTo>
                  <a:lnTo>
                    <a:pt x="177808" y="118539"/>
                  </a:lnTo>
                  <a:lnTo>
                    <a:pt x="59269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4642881" y="6061345"/>
            <a:ext cx="3017520" cy="734695"/>
            <a:chOff x="4642881" y="6061345"/>
            <a:chExt cx="3017520" cy="734695"/>
          </a:xfrm>
        </p:grpSpPr>
        <p:sp>
          <p:nvSpPr>
            <p:cNvPr id="22" name="object 22"/>
            <p:cNvSpPr/>
            <p:nvPr/>
          </p:nvSpPr>
          <p:spPr>
            <a:xfrm>
              <a:off x="4787892" y="6080395"/>
              <a:ext cx="2853690" cy="638175"/>
            </a:xfrm>
            <a:custGeom>
              <a:avLst/>
              <a:gdLst/>
              <a:ahLst/>
              <a:cxnLst/>
              <a:rect l="l" t="t" r="r" b="b"/>
              <a:pathLst>
                <a:path w="2853690" h="638175">
                  <a:moveTo>
                    <a:pt x="2853112" y="0"/>
                  </a:moveTo>
                  <a:lnTo>
                    <a:pt x="18591" y="633610"/>
                  </a:lnTo>
                  <a:lnTo>
                    <a:pt x="0" y="637766"/>
                  </a:lnTo>
                </a:path>
              </a:pathLst>
            </a:custGeom>
            <a:ln w="38100">
              <a:solidFill>
                <a:srgbClr val="8888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642881" y="6632205"/>
              <a:ext cx="182245" cy="163830"/>
            </a:xfrm>
            <a:custGeom>
              <a:avLst/>
              <a:gdLst/>
              <a:ahLst/>
              <a:cxnLst/>
              <a:rect l="l" t="t" r="r" b="b"/>
              <a:pathLst>
                <a:path w="182245" h="163829">
                  <a:moveTo>
                    <a:pt x="145317" y="0"/>
                  </a:moveTo>
                  <a:lnTo>
                    <a:pt x="0" y="118371"/>
                  </a:lnTo>
                  <a:lnTo>
                    <a:pt x="181888" y="163602"/>
                  </a:lnTo>
                  <a:lnTo>
                    <a:pt x="145317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3073400" y="3289300"/>
            <a:ext cx="1464945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 marR="5080" indent="-101600">
              <a:lnSpc>
                <a:spcPct val="102000"/>
              </a:lnSpc>
              <a:spcBef>
                <a:spcPts val="55"/>
              </a:spcBef>
            </a:pPr>
            <a:r>
              <a:rPr sz="1800" spc="-5" dirty="0">
                <a:latin typeface="Verdana" panose="020B0604030504040204"/>
                <a:cs typeface="Verdana" panose="020B0604030504040204"/>
              </a:rPr>
              <a:t>User</a:t>
            </a:r>
            <a:r>
              <a:rPr sz="18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latin typeface="Verdana" panose="020B0604030504040204"/>
                <a:cs typeface="Verdana" panose="020B0604030504040204"/>
              </a:rPr>
              <a:t>fills</a:t>
            </a:r>
            <a:r>
              <a:rPr sz="18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latin typeface="Verdana" panose="020B0604030504040204"/>
                <a:cs typeface="Verdana" panose="020B0604030504040204"/>
              </a:rPr>
              <a:t>out </a:t>
            </a:r>
            <a:r>
              <a:rPr sz="1800" spc="-61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latin typeface="Verdana" panose="020B0604030504040204"/>
                <a:cs typeface="Verdana" panose="020B0604030504040204"/>
              </a:rPr>
              <a:t>order</a:t>
            </a:r>
            <a:r>
              <a:rPr sz="18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latin typeface="Verdana" panose="020B0604030504040204"/>
                <a:cs typeface="Verdana" panose="020B0604030504040204"/>
              </a:rPr>
              <a:t>form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2400" y="7785100"/>
            <a:ext cx="1205865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 marR="5080" indent="-12700">
              <a:lnSpc>
                <a:spcPct val="102000"/>
              </a:lnSpc>
              <a:spcBef>
                <a:spcPts val="55"/>
              </a:spcBef>
            </a:pPr>
            <a:r>
              <a:rPr sz="1800" spc="55" dirty="0">
                <a:latin typeface="Verdana" panose="020B0604030504040204"/>
                <a:cs typeface="Verdana" panose="020B0604030504040204"/>
              </a:rPr>
              <a:t>O</a:t>
            </a:r>
            <a:r>
              <a:rPr sz="1800" dirty="0">
                <a:latin typeface="Verdana" panose="020B0604030504040204"/>
                <a:cs typeface="Verdana" panose="020B0604030504040204"/>
              </a:rPr>
              <a:t>r</a:t>
            </a:r>
            <a:r>
              <a:rPr sz="1800" spc="20" dirty="0">
                <a:latin typeface="Verdana" panose="020B0604030504040204"/>
                <a:cs typeface="Verdana" panose="020B0604030504040204"/>
              </a:rPr>
              <a:t>der</a:t>
            </a:r>
            <a:r>
              <a:rPr sz="180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35" dirty="0">
                <a:latin typeface="Verdana" panose="020B0604030504040204"/>
                <a:cs typeface="Verdana" panose="020B0604030504040204"/>
              </a:rPr>
              <a:t>w</a:t>
            </a:r>
            <a:r>
              <a:rPr sz="1800" spc="-30" dirty="0">
                <a:latin typeface="Verdana" panose="020B0604030504040204"/>
                <a:cs typeface="Verdana" panose="020B0604030504040204"/>
              </a:rPr>
              <a:t>as  </a:t>
            </a:r>
            <a:r>
              <a:rPr sz="1800" spc="10" dirty="0">
                <a:latin typeface="Verdana" panose="020B0604030504040204"/>
                <a:cs typeface="Verdana" panose="020B0604030504040204"/>
              </a:rPr>
              <a:t>su</a:t>
            </a:r>
            <a:r>
              <a:rPr sz="1800" spc="-25" dirty="0">
                <a:latin typeface="Verdana" panose="020B0604030504040204"/>
                <a:cs typeface="Verdana" panose="020B0604030504040204"/>
              </a:rPr>
              <a:t>c</a:t>
            </a:r>
            <a:r>
              <a:rPr sz="1800" spc="60" dirty="0">
                <a:latin typeface="Verdana" panose="020B0604030504040204"/>
                <a:cs typeface="Verdana" panose="020B0604030504040204"/>
              </a:rPr>
              <a:t>c</a:t>
            </a:r>
            <a:r>
              <a:rPr sz="1800" spc="-1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35" dirty="0">
                <a:latin typeface="Verdana" panose="020B0604030504040204"/>
                <a:cs typeface="Verdana" panose="020B0604030504040204"/>
              </a:rPr>
              <a:t>s</a:t>
            </a:r>
            <a:r>
              <a:rPr sz="1800" dirty="0">
                <a:latin typeface="Verdana" panose="020B0604030504040204"/>
                <a:cs typeface="Verdana" panose="020B0604030504040204"/>
              </a:rPr>
              <a:t>sful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534900" y="4343400"/>
            <a:ext cx="1595755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114300">
              <a:lnSpc>
                <a:spcPct val="102000"/>
              </a:lnSpc>
              <a:spcBef>
                <a:spcPts val="55"/>
              </a:spcBef>
            </a:pPr>
            <a:r>
              <a:rPr sz="1800" spc="-40" dirty="0">
                <a:latin typeface="Verdana" panose="020B0604030504040204"/>
                <a:cs typeface="Verdana" panose="020B0604030504040204"/>
              </a:rPr>
              <a:t>Insert</a:t>
            </a:r>
            <a:r>
              <a:rPr sz="180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35" dirty="0">
                <a:latin typeface="Verdana" panose="020B0604030504040204"/>
                <a:cs typeface="Verdana" panose="020B0604030504040204"/>
              </a:rPr>
              <a:t>o</a:t>
            </a:r>
            <a:r>
              <a:rPr sz="1800" spc="-5" dirty="0">
                <a:latin typeface="Verdana" panose="020B0604030504040204"/>
                <a:cs typeface="Verdana" panose="020B0604030504040204"/>
              </a:rPr>
              <a:t>r</a:t>
            </a:r>
            <a:r>
              <a:rPr sz="1800" spc="20" dirty="0">
                <a:latin typeface="Verdana" panose="020B0604030504040204"/>
                <a:cs typeface="Verdana" panose="020B0604030504040204"/>
              </a:rPr>
              <a:t>der  </a:t>
            </a:r>
            <a:r>
              <a:rPr sz="1800" spc="5" dirty="0">
                <a:latin typeface="Verdana" panose="020B0604030504040204"/>
                <a:cs typeface="Verdana" panose="020B0604030504040204"/>
              </a:rPr>
              <a:t>in</a:t>
            </a:r>
            <a:r>
              <a:rPr sz="1800" spc="-25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90" dirty="0">
                <a:latin typeface="Verdana" panose="020B0604030504040204"/>
                <a:cs typeface="Verdana" panose="020B0604030504040204"/>
              </a:rPr>
              <a:t>o</a:t>
            </a:r>
            <a:r>
              <a:rPr sz="180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latin typeface="Verdana" panose="020B0604030504040204"/>
                <a:cs typeface="Verdana" panose="020B0604030504040204"/>
              </a:rPr>
              <a:t>d</a:t>
            </a:r>
            <a:r>
              <a:rPr sz="1800" spc="15" dirty="0">
                <a:latin typeface="Verdana" panose="020B0604030504040204"/>
                <a:cs typeface="Verdana" panose="020B0604030504040204"/>
              </a:rPr>
              <a:t>a</a:t>
            </a:r>
            <a:r>
              <a:rPr sz="1800" spc="5" dirty="0">
                <a:latin typeface="Verdana" panose="020B0604030504040204"/>
                <a:cs typeface="Verdana" panose="020B0604030504040204"/>
              </a:rPr>
              <a:t>tabase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938000" y="5219700"/>
            <a:ext cx="2787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 panose="020B0604030504040204"/>
                <a:cs typeface="Verdana" panose="020B0604030504040204"/>
              </a:rPr>
              <a:t>Send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latin typeface="Verdana" panose="020B0604030504040204"/>
                <a:cs typeface="Verdana" panose="020B0604030504040204"/>
              </a:rPr>
              <a:t>confirmation</a:t>
            </a:r>
            <a:r>
              <a:rPr sz="18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35" dirty="0">
                <a:latin typeface="Verdana" panose="020B0604030504040204"/>
                <a:cs typeface="Verdana" panose="020B0604030504040204"/>
              </a:rPr>
              <a:t>page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89200" y="4267200"/>
            <a:ext cx="1442085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241300">
              <a:lnSpc>
                <a:spcPct val="102000"/>
              </a:lnSpc>
              <a:spcBef>
                <a:spcPts val="55"/>
              </a:spcBef>
            </a:pPr>
            <a:r>
              <a:rPr sz="1800" spc="-10" dirty="0">
                <a:latin typeface="Verdana" panose="020B0604030504040204"/>
                <a:cs typeface="Verdana" panose="020B0604030504040204"/>
              </a:rPr>
              <a:t>Submits </a:t>
            </a:r>
            <a:r>
              <a:rPr sz="1800" spc="-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45" dirty="0">
                <a:latin typeface="Verdana" panose="020B0604030504040204"/>
                <a:cs typeface="Verdana" panose="020B0604030504040204"/>
              </a:rPr>
              <a:t>GET</a:t>
            </a:r>
            <a:r>
              <a:rPr sz="180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60" dirty="0">
                <a:latin typeface="Verdana" panose="020B0604030504040204"/>
                <a:cs typeface="Verdana" panose="020B0604030504040204"/>
              </a:rPr>
              <a:t>r</a:t>
            </a:r>
            <a:r>
              <a:rPr sz="1800" spc="10" dirty="0">
                <a:latin typeface="Verdana" panose="020B0604030504040204"/>
                <a:cs typeface="Verdana" panose="020B0604030504040204"/>
              </a:rPr>
              <a:t>eque</a:t>
            </a:r>
            <a:r>
              <a:rPr sz="1800" spc="-15" dirty="0">
                <a:latin typeface="Verdana" panose="020B0604030504040204"/>
                <a:cs typeface="Verdana" panose="020B0604030504040204"/>
              </a:rPr>
              <a:t>s</a:t>
            </a:r>
            <a:r>
              <a:rPr sz="1800" spc="25" dirty="0"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35200" y="5715000"/>
            <a:ext cx="1953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latin typeface="Verdana" panose="020B0604030504040204"/>
                <a:cs typeface="Verdana" panose="020B0604030504040204"/>
              </a:rPr>
              <a:t>Redirect</a:t>
            </a:r>
            <a:r>
              <a:rPr sz="18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latin typeface="Verdana" panose="020B0604030504040204"/>
                <a:cs typeface="Verdana" panose="020B0604030504040204"/>
              </a:rPr>
              <a:t>to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35" dirty="0">
                <a:latin typeface="Verdana" panose="020B0604030504040204"/>
                <a:cs typeface="Verdana" panose="020B0604030504040204"/>
              </a:rPr>
              <a:t>page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388399" y="6007480"/>
            <a:ext cx="708025" cy="1076960"/>
            <a:chOff x="1388399" y="6007480"/>
            <a:chExt cx="708025" cy="1076960"/>
          </a:xfrm>
        </p:grpSpPr>
        <p:sp>
          <p:nvSpPr>
            <p:cNvPr id="31" name="object 31"/>
            <p:cNvSpPr/>
            <p:nvPr/>
          </p:nvSpPr>
          <p:spPr>
            <a:xfrm>
              <a:off x="1407449" y="6079052"/>
              <a:ext cx="669925" cy="986155"/>
            </a:xfrm>
            <a:custGeom>
              <a:avLst/>
              <a:gdLst/>
              <a:ahLst/>
              <a:cxnLst/>
              <a:rect l="l" t="t" r="r" b="b"/>
              <a:pathLst>
                <a:path w="669925" h="986154">
                  <a:moveTo>
                    <a:pt x="669533" y="986032"/>
                  </a:moveTo>
                  <a:lnTo>
                    <a:pt x="607245" y="964815"/>
                  </a:lnTo>
                  <a:lnTo>
                    <a:pt x="547997" y="943355"/>
                  </a:lnTo>
                  <a:lnTo>
                    <a:pt x="491790" y="921653"/>
                  </a:lnTo>
                  <a:lnTo>
                    <a:pt x="438624" y="899708"/>
                  </a:lnTo>
                  <a:lnTo>
                    <a:pt x="388498" y="877521"/>
                  </a:lnTo>
                  <a:lnTo>
                    <a:pt x="341413" y="855091"/>
                  </a:lnTo>
                  <a:lnTo>
                    <a:pt x="297368" y="832418"/>
                  </a:lnTo>
                  <a:lnTo>
                    <a:pt x="256363" y="809502"/>
                  </a:lnTo>
                  <a:lnTo>
                    <a:pt x="218400" y="786344"/>
                  </a:lnTo>
                  <a:lnTo>
                    <a:pt x="183477" y="762943"/>
                  </a:lnTo>
                  <a:lnTo>
                    <a:pt x="151594" y="739300"/>
                  </a:lnTo>
                  <a:lnTo>
                    <a:pt x="96951" y="691285"/>
                  </a:lnTo>
                  <a:lnTo>
                    <a:pt x="54470" y="642299"/>
                  </a:lnTo>
                  <a:lnTo>
                    <a:pt x="24151" y="592343"/>
                  </a:lnTo>
                  <a:lnTo>
                    <a:pt x="5994" y="541416"/>
                  </a:lnTo>
                  <a:lnTo>
                    <a:pt x="0" y="489518"/>
                  </a:lnTo>
                  <a:lnTo>
                    <a:pt x="1563" y="463205"/>
                  </a:lnTo>
                  <a:lnTo>
                    <a:pt x="13812" y="409851"/>
                  </a:lnTo>
                  <a:lnTo>
                    <a:pt x="38223" y="355527"/>
                  </a:lnTo>
                  <a:lnTo>
                    <a:pt x="74797" y="300232"/>
                  </a:lnTo>
                  <a:lnTo>
                    <a:pt x="123532" y="243966"/>
                  </a:lnTo>
                  <a:lnTo>
                    <a:pt x="152461" y="215469"/>
                  </a:lnTo>
                  <a:lnTo>
                    <a:pt x="184430" y="186730"/>
                  </a:lnTo>
                  <a:lnTo>
                    <a:pt x="219440" y="157747"/>
                  </a:lnTo>
                  <a:lnTo>
                    <a:pt x="257490" y="128522"/>
                  </a:lnTo>
                  <a:lnTo>
                    <a:pt x="298581" y="99055"/>
                  </a:lnTo>
                  <a:lnTo>
                    <a:pt x="342713" y="69345"/>
                  </a:lnTo>
                  <a:lnTo>
                    <a:pt x="389885" y="39392"/>
                  </a:lnTo>
                  <a:lnTo>
                    <a:pt x="440097" y="9196"/>
                  </a:lnTo>
                  <a:lnTo>
                    <a:pt x="456830" y="0"/>
                  </a:lnTo>
                </a:path>
              </a:pathLst>
            </a:custGeom>
            <a:ln w="38100">
              <a:solidFill>
                <a:srgbClr val="888888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807212" y="6007480"/>
              <a:ext cx="187325" cy="154305"/>
            </a:xfrm>
            <a:custGeom>
              <a:avLst/>
              <a:gdLst/>
              <a:ahLst/>
              <a:cxnLst/>
              <a:rect l="l" t="t" r="r" b="b"/>
              <a:pathLst>
                <a:path w="187325" h="154304">
                  <a:moveTo>
                    <a:pt x="187285" y="0"/>
                  </a:moveTo>
                  <a:lnTo>
                    <a:pt x="0" y="7291"/>
                  </a:lnTo>
                  <a:lnTo>
                    <a:pt x="80746" y="154202"/>
                  </a:lnTo>
                  <a:lnTo>
                    <a:pt x="187285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7700" y="3479800"/>
            <a:ext cx="3718560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Verdana" panose="020B0604030504040204"/>
                <a:cs typeface="Verdana" panose="020B0604030504040204"/>
              </a:rPr>
              <a:t>Interceptors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-250" dirty="0">
                <a:latin typeface="Verdana" panose="020B0604030504040204"/>
                <a:cs typeface="Verdana" panose="020B0604030504040204"/>
              </a:rPr>
              <a:t>I18N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Post-Redirect-Get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938</Words>
  <Application>WPS Presentation</Application>
  <PresentationFormat>On-screen Show (4:3)</PresentationFormat>
  <Paragraphs>90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Verdana</vt:lpstr>
      <vt:lpstr>Courier New</vt:lpstr>
      <vt:lpstr>Times New Roman</vt:lpstr>
      <vt:lpstr>Microsoft YaHei</vt:lpstr>
      <vt:lpstr>Arial Unicode MS</vt:lpstr>
      <vt:lpstr>Calibri</vt:lpstr>
      <vt:lpstr>Office Theme</vt:lpstr>
      <vt:lpstr>Using Java Server Pages with  Spring MVC</vt:lpstr>
      <vt:lpstr>I18N</vt:lpstr>
      <vt:lpstr>I18N</vt:lpstr>
      <vt:lpstr>Interceptors</vt:lpstr>
      <vt:lpstr>Post-Redirect-Get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Java Server Pages with  Spring MVC</dc:title>
  <dc:creator/>
  <cp:lastModifiedBy>Steve Sam</cp:lastModifiedBy>
  <cp:revision>1</cp:revision>
  <dcterms:created xsi:type="dcterms:W3CDTF">2021-10-23T10:35:50Z</dcterms:created>
  <dcterms:modified xsi:type="dcterms:W3CDTF">2021-10-23T10:35:50Z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5A1F7BD684784A179CEC2EA93F141B90</vt:lpwstr>
  </property>
  <property fmtid="{D5CDD505-2E9C-101B-9397-08002B2CF9AE}" pid="3" name="KSOProductBuildVer">
    <vt:lpwstr>1033-11.2.0.10323</vt:lpwstr>
  </property>
</Properties>
</file>