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56300" y="647700"/>
            <a:ext cx="43434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0600" y="2865120"/>
            <a:ext cx="14274800" cy="425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1866900"/>
            <a:ext cx="13383260" cy="17399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11430">
              <a:lnSpc>
                <a:spcPts val="6300"/>
              </a:lnSpc>
              <a:spcBef>
                <a:spcPts val="1060"/>
              </a:spcBef>
            </a:pPr>
            <a:r>
              <a:rPr sz="6000" spc="-140" dirty="0">
                <a:solidFill>
                  <a:srgbClr val="171717"/>
                </a:solidFill>
              </a:rPr>
              <a:t>Usin</a:t>
            </a:r>
            <a:r>
              <a:rPr sz="6000" spc="20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75" dirty="0">
                <a:solidFill>
                  <a:srgbClr val="171717"/>
                </a:solidFill>
              </a:rPr>
              <a:t>Client-sid</a:t>
            </a:r>
            <a:r>
              <a:rPr sz="6000" spc="-25" dirty="0">
                <a:solidFill>
                  <a:srgbClr val="171717"/>
                </a:solidFill>
              </a:rPr>
              <a:t>e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434" dirty="0">
                <a:solidFill>
                  <a:srgbClr val="171717"/>
                </a:solidFill>
              </a:rPr>
              <a:t>J</a:t>
            </a:r>
            <a:r>
              <a:rPr sz="6000" spc="-405" dirty="0">
                <a:solidFill>
                  <a:srgbClr val="171717"/>
                </a:solidFill>
              </a:rPr>
              <a:t>a</a:t>
            </a:r>
            <a:r>
              <a:rPr sz="6000" spc="-335" dirty="0">
                <a:solidFill>
                  <a:srgbClr val="171717"/>
                </a:solidFill>
              </a:rPr>
              <a:t>v</a:t>
            </a:r>
            <a:r>
              <a:rPr sz="6000" spc="-135" dirty="0">
                <a:solidFill>
                  <a:srgbClr val="171717"/>
                </a:solidFill>
              </a:rPr>
              <a:t>ascrip</a:t>
            </a:r>
            <a:r>
              <a:rPr sz="6000" spc="15" dirty="0">
                <a:solidFill>
                  <a:srgbClr val="171717"/>
                </a:solidFill>
              </a:rPr>
              <a:t>t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210" dirty="0">
                <a:solidFill>
                  <a:srgbClr val="171717"/>
                </a:solidFill>
              </a:rPr>
              <a:t>i</a:t>
            </a:r>
            <a:r>
              <a:rPr sz="6000" spc="-120" dirty="0">
                <a:solidFill>
                  <a:srgbClr val="171717"/>
                </a:solidFill>
              </a:rPr>
              <a:t>n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70" dirty="0">
                <a:solidFill>
                  <a:srgbClr val="171717"/>
                </a:solidFill>
              </a:rPr>
              <a:t>Spring  </a:t>
            </a:r>
            <a:r>
              <a:rPr sz="6000" spc="-5" dirty="0">
                <a:solidFill>
                  <a:srgbClr val="171717"/>
                </a:solidFill>
              </a:rPr>
              <a:t>M</a:t>
            </a:r>
            <a:r>
              <a:rPr sz="6000" spc="-5" dirty="0">
                <a:solidFill>
                  <a:srgbClr val="171717"/>
                </a:solidFill>
              </a:rPr>
              <a:t>V</a:t>
            </a:r>
            <a:r>
              <a:rPr sz="6000" spc="235" dirty="0">
                <a:solidFill>
                  <a:srgbClr val="171717"/>
                </a:solidFill>
              </a:rPr>
              <a:t>C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5" dirty="0">
                <a:solidFill>
                  <a:srgbClr val="171717"/>
                </a:solidFill>
              </a:rPr>
              <a:t>Applic</a:t>
            </a:r>
            <a:r>
              <a:rPr sz="6000" spc="5" dirty="0">
                <a:solidFill>
                  <a:srgbClr val="171717"/>
                </a:solidFill>
              </a:rPr>
              <a:t>a</a:t>
            </a:r>
            <a:r>
              <a:rPr sz="6000" spc="-160" dirty="0">
                <a:solidFill>
                  <a:srgbClr val="171717"/>
                </a:solidFill>
              </a:rPr>
              <a:t>tions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R</a:t>
            </a:r>
            <a:r>
              <a:rPr spc="-95" dirty="0"/>
              <a:t>e</a:t>
            </a:r>
            <a:r>
              <a:rPr spc="-130" dirty="0"/>
              <a:t>s</a:t>
            </a:r>
            <a:r>
              <a:rPr spc="75" dirty="0"/>
              <a:t>t</a:t>
            </a:r>
            <a:r>
              <a:rPr spc="90" dirty="0"/>
              <a:t>C</a:t>
            </a:r>
            <a:r>
              <a:rPr spc="30" dirty="0"/>
              <a:t>ont</a:t>
            </a:r>
            <a:r>
              <a:rPr spc="-250" dirty="0"/>
              <a:t>r</a:t>
            </a:r>
            <a:r>
              <a:rPr spc="-55" dirty="0"/>
              <a:t>oller</a:t>
            </a:r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884679"/>
            <a:ext cx="13101955" cy="669290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700" spc="-5" dirty="0">
                <a:latin typeface="Courier New" panose="02070309020205020404"/>
                <a:cs typeface="Courier New" panose="02070309020205020404"/>
              </a:rPr>
              <a:t>@RestController</a:t>
            </a:r>
            <a:endParaRPr sz="2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700" spc="-5" dirty="0">
                <a:latin typeface="Courier New" panose="02070309020205020404"/>
                <a:cs typeface="Courier New" panose="02070309020205020404"/>
              </a:rPr>
              <a:t>public</a:t>
            </a:r>
            <a:r>
              <a:rPr sz="27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700" spc="-5" dirty="0">
                <a:latin typeface="Courier New" panose="02070309020205020404"/>
                <a:cs typeface="Courier New" panose="02070309020205020404"/>
              </a:rPr>
              <a:t>class</a:t>
            </a:r>
            <a:r>
              <a:rPr sz="27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700" spc="-5" dirty="0">
                <a:latin typeface="Courier New" panose="02070309020205020404"/>
                <a:cs typeface="Courier New" panose="02070309020205020404"/>
              </a:rPr>
              <a:t>UserController</a:t>
            </a:r>
            <a:r>
              <a:rPr sz="27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700" dirty="0">
                <a:latin typeface="Courier New" panose="02070309020205020404"/>
                <a:cs typeface="Courier New" panose="02070309020205020404"/>
              </a:rPr>
              <a:t>{</a:t>
            </a:r>
            <a:endParaRPr sz="27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835660" marR="8142605">
              <a:lnSpc>
                <a:spcPct val="108000"/>
              </a:lnSpc>
            </a:pPr>
            <a:r>
              <a:rPr sz="2700" spc="-5" dirty="0">
                <a:latin typeface="Courier New" panose="02070309020205020404"/>
                <a:cs typeface="Courier New" panose="02070309020205020404"/>
              </a:rPr>
              <a:t>@GetMapping("/user")  </a:t>
            </a:r>
            <a:r>
              <a:rPr sz="2700" spc="-5" dirty="0">
                <a:latin typeface="Courier New" panose="02070309020205020404"/>
                <a:cs typeface="Courier New" panose="02070309020205020404"/>
              </a:rPr>
              <a:t>public</a:t>
            </a:r>
            <a:r>
              <a:rPr sz="27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700" spc="-5" dirty="0">
                <a:latin typeface="Courier New" panose="02070309020205020404"/>
                <a:cs typeface="Courier New" panose="02070309020205020404"/>
              </a:rPr>
              <a:t>User</a:t>
            </a:r>
            <a:r>
              <a:rPr sz="27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700" spc="-5" dirty="0">
                <a:latin typeface="Courier New" panose="02070309020205020404"/>
                <a:cs typeface="Courier New" panose="02070309020205020404"/>
              </a:rPr>
              <a:t>getUser(</a:t>
            </a:r>
            <a:endParaRPr sz="2700">
              <a:latin typeface="Courier New" panose="02070309020205020404"/>
              <a:cs typeface="Courier New" panose="02070309020205020404"/>
            </a:endParaRPr>
          </a:p>
          <a:p>
            <a:pPr marL="1155700" marR="5080">
              <a:lnSpc>
                <a:spcPct val="108000"/>
              </a:lnSpc>
            </a:pPr>
            <a:r>
              <a:rPr sz="2700" spc="-5" dirty="0">
                <a:latin typeface="Courier New" panose="02070309020205020404"/>
                <a:cs typeface="Courier New" panose="02070309020205020404"/>
              </a:rPr>
              <a:t>@RequestParam(value </a:t>
            </a:r>
            <a:r>
              <a:rPr sz="27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700" spc="-5" dirty="0">
                <a:latin typeface="Courier New" panose="02070309020205020404"/>
                <a:cs typeface="Courier New" panose="02070309020205020404"/>
              </a:rPr>
              <a:t>"firstname", defaultValue </a:t>
            </a:r>
            <a:r>
              <a:rPr sz="27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700" spc="-5" dirty="0">
                <a:latin typeface="Courier New" panose="02070309020205020404"/>
                <a:cs typeface="Courier New" panose="02070309020205020404"/>
              </a:rPr>
              <a:t>"Bryan") </a:t>
            </a:r>
            <a:r>
              <a:rPr sz="2700" spc="-16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700" spc="-5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27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700" spc="-5" dirty="0">
                <a:latin typeface="Courier New" panose="02070309020205020404"/>
                <a:cs typeface="Courier New" panose="02070309020205020404"/>
              </a:rPr>
              <a:t>firstname) </a:t>
            </a:r>
            <a:r>
              <a:rPr sz="2700" dirty="0">
                <a:latin typeface="Courier New" panose="02070309020205020404"/>
                <a:cs typeface="Courier New" panose="02070309020205020404"/>
              </a:rPr>
              <a:t>{</a:t>
            </a:r>
            <a:endParaRPr sz="2700">
              <a:latin typeface="Courier New" panose="02070309020205020404"/>
              <a:cs typeface="Courier New" panose="02070309020205020404"/>
            </a:endParaRPr>
          </a:p>
          <a:p>
            <a:pPr marL="1658620" marR="5467350">
              <a:lnSpc>
                <a:spcPct val="216000"/>
              </a:lnSpc>
            </a:pPr>
            <a:r>
              <a:rPr sz="2700" spc="-5" dirty="0">
                <a:latin typeface="Courier New" panose="02070309020205020404"/>
                <a:cs typeface="Courier New" panose="02070309020205020404"/>
              </a:rPr>
              <a:t>User user </a:t>
            </a:r>
            <a:r>
              <a:rPr sz="27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700" spc="-5" dirty="0">
                <a:latin typeface="Courier New" panose="02070309020205020404"/>
                <a:cs typeface="Courier New" panose="02070309020205020404"/>
              </a:rPr>
              <a:t>new User(); </a:t>
            </a:r>
            <a:r>
              <a:rPr sz="27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700" spc="-5" dirty="0">
                <a:latin typeface="Courier New" panose="02070309020205020404"/>
                <a:cs typeface="Courier New" panose="02070309020205020404"/>
              </a:rPr>
              <a:t>user.setFirstname(firstname); </a:t>
            </a:r>
            <a:r>
              <a:rPr sz="2700" spc="-16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700" spc="-5" dirty="0">
                <a:latin typeface="Courier New" panose="02070309020205020404"/>
                <a:cs typeface="Courier New" panose="02070309020205020404"/>
              </a:rPr>
              <a:t>return</a:t>
            </a:r>
            <a:r>
              <a:rPr sz="27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700" spc="-5" dirty="0">
                <a:latin typeface="Courier New" panose="02070309020205020404"/>
                <a:cs typeface="Courier New" panose="02070309020205020404"/>
              </a:rPr>
              <a:t>user;</a:t>
            </a:r>
            <a:endParaRPr sz="2700">
              <a:latin typeface="Courier New" panose="02070309020205020404"/>
              <a:cs typeface="Courier New" panose="02070309020205020404"/>
            </a:endParaRPr>
          </a:p>
          <a:p>
            <a:pPr marL="835660">
              <a:lnSpc>
                <a:spcPct val="100000"/>
              </a:lnSpc>
              <a:spcBef>
                <a:spcPts val="260"/>
              </a:spcBef>
            </a:pPr>
            <a:r>
              <a:rPr sz="2700" dirty="0">
                <a:latin typeface="Courier New" panose="02070309020205020404"/>
                <a:cs typeface="Courier New" panose="02070309020205020404"/>
              </a:rPr>
              <a:t>}</a:t>
            </a:r>
            <a:endParaRPr sz="2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700" dirty="0">
                <a:latin typeface="Courier New" panose="02070309020205020404"/>
                <a:cs typeface="Courier New" panose="02070309020205020404"/>
              </a:rPr>
              <a:t>}</a:t>
            </a:r>
            <a:endParaRPr sz="2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51500" y="2007870"/>
            <a:ext cx="4953000" cy="49657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0" y="647700"/>
            <a:ext cx="20275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jQuery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865120"/>
            <a:ext cx="11121390" cy="425450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$(document).ready(function()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6614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$.ajax({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1958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url:</a:t>
            </a:r>
            <a:r>
              <a:rPr sz="28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"http://localhost:8080/conference/user"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6614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}).then(function(data)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1958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$('.firstname').append(data.firstname);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1958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$('.lastname').append(data.lastname);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1958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$('.age').append(data.age);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6614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solidFill>
                  <a:srgbClr val="FFFFFF"/>
                </a:solidFill>
              </a:rPr>
              <a:t>Summary</a:t>
            </a:r>
            <a:endParaRPr spc="-114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7700" y="3479800"/>
            <a:ext cx="298132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RestController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1181735">
              <a:lnSpc>
                <a:spcPts val="6200"/>
              </a:lnSpc>
              <a:spcBef>
                <a:spcPts val="400"/>
              </a:spcBef>
            </a:pPr>
            <a:r>
              <a:rPr sz="3200" spc="185" dirty="0">
                <a:latin typeface="Verdana" panose="020B0604030504040204"/>
                <a:cs typeface="Verdana" panose="020B0604030504040204"/>
              </a:rPr>
              <a:t>P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o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tman 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jQuery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WPS Presentation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Verdana</vt:lpstr>
      <vt:lpstr>Courier New</vt:lpstr>
      <vt:lpstr>Microsoft YaHei</vt:lpstr>
      <vt:lpstr>Arial Unicode MS</vt:lpstr>
      <vt:lpstr>Calibri</vt:lpstr>
      <vt:lpstr>Office Theme</vt:lpstr>
      <vt:lpstr>Using Client-side Javascript in Spring  MVC Applications</vt:lpstr>
      <vt:lpstr>RestController</vt:lpstr>
      <vt:lpstr>PowerPoint 演示文稿</vt:lpstr>
      <vt:lpstr>jQuery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Client-side Javascript in Spring  MVC Applications</dc:title>
  <dc:creator/>
  <cp:lastModifiedBy>Steve Sam</cp:lastModifiedBy>
  <cp:revision>1</cp:revision>
  <dcterms:created xsi:type="dcterms:W3CDTF">2021-10-23T14:46:52Z</dcterms:created>
  <dcterms:modified xsi:type="dcterms:W3CDTF">2021-10-23T14:46:52Z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F36BE26CA4934164A2DE1866F47C5593</vt:lpwstr>
  </property>
  <property fmtid="{D5CDD505-2E9C-101B-9397-08002B2CF9AE}" pid="3" name="KSOProductBuildVer">
    <vt:lpwstr>1033-11.2.0.10323</vt:lpwstr>
  </property>
</Properties>
</file>