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7120" y="647700"/>
            <a:ext cx="646175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5500" y="3484879"/>
            <a:ext cx="11487150" cy="494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29730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85" dirty="0">
                <a:solidFill>
                  <a:srgbClr val="171717"/>
                </a:solidFill>
              </a:rPr>
              <a:t>Hateoas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057400"/>
            <a:ext cx="1685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000000"/>
                </a:solidFill>
              </a:rPr>
              <a:t>H</a:t>
            </a:r>
            <a:r>
              <a:rPr sz="3200" spc="-30" dirty="0">
                <a:solidFill>
                  <a:srgbClr val="000000"/>
                </a:solidFill>
              </a:rPr>
              <a:t>a</a:t>
            </a:r>
            <a:r>
              <a:rPr sz="3200" dirty="0">
                <a:solidFill>
                  <a:srgbClr val="000000"/>
                </a:solidFill>
              </a:rPr>
              <a:t>t</a:t>
            </a:r>
            <a:r>
              <a:rPr sz="3200" spc="15" dirty="0">
                <a:solidFill>
                  <a:srgbClr val="000000"/>
                </a:solidFill>
              </a:rPr>
              <a:t>eoas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251700" y="2844800"/>
            <a:ext cx="6561455" cy="4145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z="3200" spc="125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with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Hyperlinks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Spring-Data-REST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Relations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ts val="382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Hyperlinks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Acts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as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74980" algn="ctr">
              <a:lnSpc>
                <a:spcPts val="3820"/>
              </a:lnSpc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Primary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Foreign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Keys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Datamodel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Mirrored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5" dirty="0">
                <a:latin typeface="Verdana" panose="020B0604030504040204"/>
                <a:cs typeface="Verdana" panose="020B0604030504040204"/>
              </a:rPr>
              <a:t>JSON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1900" y="2667000"/>
            <a:ext cx="3712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692400"/>
            <a:ext cx="355917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5" dirty="0">
                <a:solidFill>
                  <a:srgbClr val="000000"/>
                </a:solidFill>
              </a:rPr>
              <a:t>What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is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Hateoas?</a:t>
            </a:r>
            <a:endParaRPr sz="3200"/>
          </a:p>
          <a:p>
            <a:pPr marL="12700" marR="803910">
              <a:lnSpc>
                <a:spcPts val="6200"/>
              </a:lnSpc>
              <a:spcBef>
                <a:spcPts val="400"/>
              </a:spcBef>
            </a:pPr>
            <a:r>
              <a:rPr sz="3200" spc="5" dirty="0">
                <a:solidFill>
                  <a:srgbClr val="000000"/>
                </a:solidFill>
              </a:rPr>
              <a:t>Simple</a:t>
            </a:r>
            <a:r>
              <a:rPr sz="3200" spc="-245" dirty="0">
                <a:solidFill>
                  <a:srgbClr val="000000"/>
                </a:solidFill>
              </a:rPr>
              <a:t> </a:t>
            </a:r>
            <a:r>
              <a:rPr sz="3200" spc="35" dirty="0">
                <a:solidFill>
                  <a:srgbClr val="000000"/>
                </a:solidFill>
              </a:rPr>
              <a:t>Demo </a:t>
            </a:r>
            <a:r>
              <a:rPr sz="3200" spc="-1115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Relations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391400" y="5054600"/>
            <a:ext cx="298577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30200" algn="l"/>
              </a:tabLst>
            </a:pPr>
            <a:r>
              <a:rPr sz="3200" dirty="0">
                <a:latin typeface="Verdana" panose="020B0604030504040204"/>
                <a:cs typeface="Verdana" panose="020B0604030504040204"/>
              </a:rPr>
              <a:t>OneToMany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302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302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Ma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n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y</a:t>
            </a:r>
            <a:r>
              <a:rPr sz="3200" spc="-26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oMa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n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0" y="3683000"/>
            <a:ext cx="39458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20" dirty="0">
                <a:solidFill>
                  <a:srgbClr val="9BC84D"/>
                </a:solidFill>
              </a:rPr>
              <a:t>HATEOAS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5524500" y="4800600"/>
            <a:ext cx="8472805" cy="169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Hypermedia</a:t>
            </a:r>
            <a:r>
              <a:rPr sz="2800" b="1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As</a:t>
            </a:r>
            <a:r>
              <a:rPr sz="2800" b="1" spc="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800" b="1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Engine</a:t>
            </a:r>
            <a:r>
              <a:rPr sz="2800" b="1" spc="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800" b="1" spc="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Application</a:t>
            </a:r>
            <a:r>
              <a:rPr sz="2800" b="1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State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is a </a:t>
            </a:r>
            <a:r>
              <a:rPr sz="2800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component</a:t>
            </a:r>
            <a:r>
              <a:rPr sz="28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of the </a:t>
            </a:r>
            <a:r>
              <a:rPr sz="2800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REST</a:t>
            </a:r>
            <a:r>
              <a:rPr sz="28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application architecture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38100">
              <a:lnSpc>
                <a:spcPct val="100000"/>
              </a:lnSpc>
              <a:spcBef>
                <a:spcPts val="3040"/>
              </a:spcBef>
            </a:pPr>
            <a:r>
              <a:rPr sz="2800" spc="5" dirty="0">
                <a:latin typeface="Verdana" panose="020B0604030504040204"/>
                <a:cs typeface="Verdana" panose="020B0604030504040204"/>
              </a:rPr>
              <a:t>Wikipedia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67825" y="3892856"/>
            <a:ext cx="2527519" cy="23067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REST</a:t>
            </a:r>
            <a:r>
              <a:rPr spc="-290" dirty="0"/>
              <a:t> </a:t>
            </a:r>
            <a:r>
              <a:rPr dirty="0"/>
              <a:t>with</a:t>
            </a:r>
            <a:r>
              <a:rPr spc="-285" dirty="0"/>
              <a:t> </a:t>
            </a:r>
            <a:r>
              <a:rPr spc="-60" dirty="0"/>
              <a:t>Hyperlinks</a:t>
            </a:r>
            <a:endParaRPr spc="-60" dirty="0"/>
          </a:p>
        </p:txBody>
      </p:sp>
      <p:sp>
        <p:nvSpPr>
          <p:cNvPr id="4" name="object 4"/>
          <p:cNvSpPr txBox="1"/>
          <p:nvPr/>
        </p:nvSpPr>
        <p:spPr>
          <a:xfrm>
            <a:off x="825500" y="1905000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600" y="2396067"/>
            <a:ext cx="11283315" cy="1106805"/>
          </a:xfrm>
          <a:prstGeom prst="rect">
            <a:avLst/>
          </a:prstGeom>
          <a:solidFill>
            <a:srgbClr val="E5E5E5"/>
          </a:solidFill>
          <a:ln w="38100">
            <a:solidFill>
              <a:srgbClr val="9BC85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81280" marR="5585460">
              <a:lnSpc>
                <a:spcPct val="112000"/>
              </a:lnSpc>
              <a:spcBef>
                <a:spcPts val="7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"firstName": "Ada", </a:t>
            </a:r>
            <a:r>
              <a:rPr sz="32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"lastName":</a:t>
            </a:r>
            <a:r>
              <a:rPr sz="32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"Lovelace",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R="8296275" algn="r">
              <a:lnSpc>
                <a:spcPct val="100000"/>
              </a:lnSpc>
              <a:spcBef>
                <a:spcPts val="560"/>
              </a:spcBef>
            </a:pPr>
            <a:r>
              <a:rPr spc="-5" dirty="0"/>
              <a:t>"_links":</a:t>
            </a:r>
            <a:r>
              <a:rPr spc="-100" dirty="0"/>
              <a:t> </a:t>
            </a:r>
            <a:r>
              <a:rPr dirty="0"/>
              <a:t>{</a:t>
            </a:r>
            <a:endParaRPr dirty="0"/>
          </a:p>
          <a:p>
            <a:pPr marR="8296275" algn="r">
              <a:lnSpc>
                <a:spcPct val="100000"/>
              </a:lnSpc>
              <a:spcBef>
                <a:spcPts val="460"/>
              </a:spcBef>
            </a:pPr>
            <a:r>
              <a:rPr spc="-5" dirty="0"/>
              <a:t>"self":</a:t>
            </a:r>
            <a:r>
              <a:rPr spc="-80" dirty="0"/>
              <a:t> </a:t>
            </a:r>
            <a:r>
              <a:rPr dirty="0"/>
              <a:t>{</a:t>
            </a:r>
            <a:endParaRPr dirty="0"/>
          </a:p>
          <a:p>
            <a:pPr marL="1475740">
              <a:lnSpc>
                <a:spcPct val="100000"/>
              </a:lnSpc>
              <a:spcBef>
                <a:spcPts val="460"/>
              </a:spcBef>
            </a:pPr>
            <a:r>
              <a:rPr spc="-5" dirty="0"/>
              <a:t>"href":</a:t>
            </a:r>
            <a:r>
              <a:rPr spc="30" dirty="0"/>
              <a:t> </a:t>
            </a:r>
            <a:r>
              <a:rPr spc="-5" dirty="0"/>
              <a:t>"http://localhost:8080/friends/1"</a:t>
            </a:r>
            <a:endParaRPr spc="-5" dirty="0"/>
          </a:p>
          <a:p>
            <a:pPr marL="988060">
              <a:lnSpc>
                <a:spcPct val="100000"/>
              </a:lnSpc>
              <a:spcBef>
                <a:spcPts val="460"/>
              </a:spcBef>
            </a:pPr>
            <a:r>
              <a:rPr spc="-5" dirty="0"/>
              <a:t>},</a:t>
            </a:r>
            <a:endParaRPr spc="-5" dirty="0"/>
          </a:p>
          <a:p>
            <a:pPr marL="988060">
              <a:lnSpc>
                <a:spcPct val="100000"/>
              </a:lnSpc>
              <a:spcBef>
                <a:spcPts val="460"/>
              </a:spcBef>
            </a:pPr>
            <a:r>
              <a:rPr spc="-5" dirty="0"/>
              <a:t>"friend":</a:t>
            </a:r>
            <a:r>
              <a:rPr spc="-65" dirty="0"/>
              <a:t> </a:t>
            </a:r>
            <a:r>
              <a:rPr dirty="0"/>
              <a:t>{</a:t>
            </a:r>
            <a:endParaRPr dirty="0"/>
          </a:p>
          <a:p>
            <a:pPr marL="1475740">
              <a:lnSpc>
                <a:spcPct val="100000"/>
              </a:lnSpc>
              <a:spcBef>
                <a:spcPts val="460"/>
              </a:spcBef>
            </a:pPr>
            <a:r>
              <a:rPr spc="-5" dirty="0"/>
              <a:t>"href":</a:t>
            </a:r>
            <a:r>
              <a:rPr spc="30" dirty="0"/>
              <a:t> </a:t>
            </a:r>
            <a:r>
              <a:rPr spc="-5" dirty="0"/>
              <a:t>"http://localhost:8080/friends/1"</a:t>
            </a:r>
            <a:endParaRPr spc="-5" dirty="0"/>
          </a:p>
          <a:p>
            <a:pPr marL="988060">
              <a:lnSpc>
                <a:spcPct val="100000"/>
              </a:lnSpc>
              <a:spcBef>
                <a:spcPts val="460"/>
              </a:spcBef>
            </a:pPr>
            <a:r>
              <a:rPr dirty="0"/>
              <a:t>}</a:t>
            </a:r>
            <a:endParaRPr dirty="0"/>
          </a:p>
          <a:p>
            <a:pPr marL="500380">
              <a:lnSpc>
                <a:spcPct val="100000"/>
              </a:lnSpc>
              <a:spcBef>
                <a:spcPts val="460"/>
              </a:spcBef>
            </a:pPr>
            <a:r>
              <a:rPr dirty="0"/>
              <a:t>}</a:t>
            </a:r>
            <a:endParaRPr dirty="0"/>
          </a:p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dirty="0"/>
              <a:t>}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44600" y="3589866"/>
            <a:ext cx="11283315" cy="4332605"/>
          </a:xfrm>
          <a:custGeom>
            <a:avLst/>
            <a:gdLst/>
            <a:ahLst/>
            <a:cxnLst/>
            <a:rect l="l" t="t" r="r" b="b"/>
            <a:pathLst>
              <a:path w="11283315" h="4332605">
                <a:moveTo>
                  <a:pt x="0" y="0"/>
                </a:moveTo>
                <a:lnTo>
                  <a:pt x="11283024" y="0"/>
                </a:lnTo>
                <a:lnTo>
                  <a:pt x="11283024" y="4332353"/>
                </a:lnTo>
                <a:lnTo>
                  <a:pt x="0" y="433235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4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Richardson</a:t>
            </a:r>
            <a:r>
              <a:rPr spc="-285" dirty="0"/>
              <a:t> </a:t>
            </a:r>
            <a:r>
              <a:rPr spc="-45" dirty="0"/>
              <a:t>Maturity</a:t>
            </a:r>
            <a:r>
              <a:rPr spc="-285" dirty="0"/>
              <a:t> </a:t>
            </a:r>
            <a:r>
              <a:rPr spc="55" dirty="0"/>
              <a:t>Model</a:t>
            </a:r>
            <a:endParaRPr spc="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42092" y="6802128"/>
            <a:ext cx="8449534" cy="787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67492" y="6814830"/>
            <a:ext cx="8399145" cy="7366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1938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940"/>
              </a:spcBef>
            </a:pPr>
            <a:r>
              <a:rPr sz="27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7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7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27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0:</a:t>
            </a:r>
            <a:r>
              <a:rPr sz="27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7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7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7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amp</a:t>
            </a:r>
            <a:r>
              <a:rPr sz="27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7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7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7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1339" y="5643033"/>
            <a:ext cx="7259439" cy="7873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46739" y="5655733"/>
            <a:ext cx="7209155" cy="7366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2255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65"/>
              </a:spcBef>
            </a:pPr>
            <a:r>
              <a:rPr sz="27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7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7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27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5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1:</a:t>
            </a:r>
            <a:r>
              <a:rPr sz="27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7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esou</a:t>
            </a:r>
            <a:r>
              <a:rPr sz="27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7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7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1350" y="4483938"/>
            <a:ext cx="6348478" cy="787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476750" y="4496638"/>
            <a:ext cx="6297930" cy="7366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2573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990"/>
              </a:spcBef>
            </a:pPr>
            <a:r>
              <a:rPr sz="27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7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7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27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2:</a:t>
            </a:r>
            <a:r>
              <a:rPr sz="27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7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7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erbs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3200" y="3465889"/>
            <a:ext cx="5509550" cy="7873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08600" y="3478589"/>
            <a:ext cx="5459095" cy="73660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2827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10"/>
              </a:spcBef>
            </a:pPr>
            <a:r>
              <a:rPr sz="27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7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7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</a:t>
            </a:r>
            <a:r>
              <a:rPr sz="27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-2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3:</a:t>
            </a:r>
            <a:r>
              <a:rPr sz="27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Hypermedia</a:t>
            </a:r>
            <a:r>
              <a:rPr sz="27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7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ont</a:t>
            </a:r>
            <a:r>
              <a:rPr sz="27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7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ols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219419" y="3343797"/>
            <a:ext cx="1945005" cy="4400550"/>
            <a:chOff x="11219419" y="3343797"/>
            <a:chExt cx="1945005" cy="440055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19419" y="3354372"/>
              <a:ext cx="1944423" cy="438963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21025" y="3343797"/>
              <a:ext cx="1741216" cy="4186435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1059021" y="1971175"/>
            <a:ext cx="2265680" cy="1289050"/>
            <a:chOff x="11059021" y="1971175"/>
            <a:chExt cx="2265680" cy="128905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59021" y="1971175"/>
              <a:ext cx="2265230" cy="128898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02721" y="2199809"/>
              <a:ext cx="1577834" cy="60284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972300" y="2235200"/>
            <a:ext cx="3763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Glory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REST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4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Richardson</a:t>
            </a:r>
            <a:r>
              <a:rPr spc="-285" dirty="0"/>
              <a:t> </a:t>
            </a:r>
            <a:r>
              <a:rPr spc="-45" dirty="0"/>
              <a:t>Maturity</a:t>
            </a:r>
            <a:r>
              <a:rPr spc="-285" dirty="0"/>
              <a:t> </a:t>
            </a:r>
            <a:r>
              <a:rPr spc="55" dirty="0"/>
              <a:t>Model</a:t>
            </a:r>
            <a:endParaRPr spc="55" dirty="0"/>
          </a:p>
        </p:txBody>
      </p:sp>
      <p:sp>
        <p:nvSpPr>
          <p:cNvPr id="4" name="object 4"/>
          <p:cNvSpPr txBox="1"/>
          <p:nvPr/>
        </p:nvSpPr>
        <p:spPr>
          <a:xfrm>
            <a:off x="4720412" y="2279024"/>
            <a:ext cx="2925445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7690">
              <a:lnSpc>
                <a:spcPct val="100000"/>
              </a:lnSpc>
              <a:spcBef>
                <a:spcPts val="100"/>
              </a:spcBef>
            </a:pPr>
            <a:r>
              <a:rPr sz="32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2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2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565"/>
              </a:spcBef>
            </a:pPr>
            <a:r>
              <a:rPr sz="2600" spc="-40" dirty="0">
                <a:latin typeface="Verdana" panose="020B0604030504040204"/>
                <a:cs typeface="Verdana" panose="020B0604030504040204"/>
              </a:rPr>
              <a:t>0.</a:t>
            </a:r>
            <a:r>
              <a:rPr sz="26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Swamp</a:t>
            </a:r>
            <a:r>
              <a:rPr sz="26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latin typeface="Verdana" panose="020B0604030504040204"/>
                <a:cs typeface="Verdana" panose="020B0604030504040204"/>
              </a:rPr>
              <a:t>of</a:t>
            </a:r>
            <a:r>
              <a:rPr sz="26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5" dirty="0">
                <a:latin typeface="Verdana" panose="020B0604030504040204"/>
                <a:cs typeface="Verdana" panose="020B0604030504040204"/>
              </a:rPr>
              <a:t>POX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0600" y="2273300"/>
            <a:ext cx="3865245" cy="227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Explanation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5400" marR="5080">
              <a:lnSpc>
                <a:spcPts val="3100"/>
              </a:lnSpc>
              <a:spcBef>
                <a:spcPts val="2480"/>
              </a:spcBef>
            </a:pPr>
            <a:r>
              <a:rPr sz="2600" spc="25" dirty="0">
                <a:latin typeface="Verdana" panose="020B0604030504040204"/>
                <a:cs typeface="Verdana" panose="020B0604030504040204"/>
              </a:rPr>
              <a:t>Remote</a:t>
            </a:r>
            <a:r>
              <a:rPr sz="26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Procedure</a:t>
            </a:r>
            <a:r>
              <a:rPr sz="26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Call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Plain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5" dirty="0">
                <a:latin typeface="Verdana" panose="020B0604030504040204"/>
                <a:cs typeface="Verdana" panose="020B0604030504040204"/>
              </a:rPr>
              <a:t>Old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10" dirty="0">
                <a:latin typeface="Verdana" panose="020B0604030504040204"/>
                <a:cs typeface="Verdana" panose="020B0604030504040204"/>
              </a:rPr>
              <a:t>XML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25400">
              <a:lnSpc>
                <a:spcPct val="100000"/>
              </a:lnSpc>
              <a:spcBef>
                <a:spcPts val="208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REST</a:t>
            </a:r>
            <a:r>
              <a:rPr sz="26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URL’s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1055" y="4105929"/>
            <a:ext cx="20447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434" dirty="0">
                <a:latin typeface="Verdana" panose="020B0604030504040204"/>
                <a:cs typeface="Verdana" panose="020B0604030504040204"/>
              </a:rPr>
              <a:t>1.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esou</a:t>
            </a:r>
            <a:r>
              <a:rPr sz="2600" spc="-5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es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4393" y="5119187"/>
            <a:ext cx="23609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5" dirty="0">
                <a:latin typeface="Verdana" panose="020B0604030504040204"/>
                <a:cs typeface="Verdana" panose="020B0604030504040204"/>
              </a:rPr>
              <a:t>2.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85" dirty="0">
                <a:latin typeface="Verdana" panose="020B0604030504040204"/>
                <a:cs typeface="Verdana" panose="020B0604030504040204"/>
              </a:rPr>
              <a:t>HTTP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V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erbs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23300" y="5080000"/>
            <a:ext cx="44221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REST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85" dirty="0">
                <a:latin typeface="Verdana" panose="020B0604030504040204"/>
                <a:cs typeface="Verdana" panose="020B0604030504040204"/>
              </a:rPr>
              <a:t>HTTP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Methods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7122" y="6132445"/>
            <a:ext cx="394842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0" dirty="0">
                <a:latin typeface="Verdana" panose="020B0604030504040204"/>
                <a:cs typeface="Verdana" panose="020B0604030504040204"/>
              </a:rPr>
              <a:t>3.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Hypermedia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ont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ols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23300" y="6096000"/>
            <a:ext cx="52971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REST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messages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Hyperlinks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1905000"/>
            <a:ext cx="1109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solidFill>
                  <a:srgbClr val="000000"/>
                </a:solidFill>
              </a:rPr>
              <a:t>RE</a:t>
            </a:r>
            <a:r>
              <a:rPr sz="3200" spc="-30" dirty="0">
                <a:solidFill>
                  <a:srgbClr val="000000"/>
                </a:solidFill>
              </a:rPr>
              <a:t>S</a:t>
            </a:r>
            <a:r>
              <a:rPr sz="3200" spc="100" dirty="0">
                <a:solidFill>
                  <a:srgbClr val="000000"/>
                </a:solidFill>
              </a:rPr>
              <a:t>T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327900" y="2692400"/>
            <a:ext cx="7169784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937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Run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Basic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CRUD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demo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Check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5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Results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Postman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Hateoas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170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b="1" spc="-5" dirty="0">
                <a:latin typeface="Tahoma" panose="020B0604030504040204"/>
                <a:cs typeface="Tahoma" panose="020B0604030504040204"/>
              </a:rPr>
              <a:t>spring-rest-data</a:t>
            </a:r>
            <a:r>
              <a:rPr sz="3200" b="1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b="1" spc="15" dirty="0">
                <a:latin typeface="Tahoma" panose="020B0604030504040204"/>
                <a:cs typeface="Tahoma" panose="020B0604030504040204"/>
              </a:rPr>
              <a:t>pom.xml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Delete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FriendController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Check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5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Results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Postman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1511300"/>
            <a:ext cx="4243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0000"/>
                </a:solidFill>
              </a:rPr>
              <a:t>OneToMany</a:t>
            </a:r>
            <a:r>
              <a:rPr sz="3200" spc="-200" dirty="0">
                <a:solidFill>
                  <a:srgbClr val="000000"/>
                </a:solidFill>
              </a:rPr>
              <a:t> </a:t>
            </a:r>
            <a:r>
              <a:rPr sz="3200" spc="30" dirty="0">
                <a:solidFill>
                  <a:srgbClr val="000000"/>
                </a:solidFill>
              </a:rPr>
              <a:t>Relation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327900" y="2298700"/>
            <a:ext cx="7150734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93700" algn="l"/>
              </a:tabLst>
            </a:pPr>
            <a:r>
              <a:rPr sz="3200" spc="170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Address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AddressService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170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@OneToMany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Friend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170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@ManyToOne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Address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Look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at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Structure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Postman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170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new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Address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List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all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Friends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1117600"/>
            <a:ext cx="4480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000000"/>
                </a:solidFill>
              </a:rPr>
              <a:t>ManyToMany</a:t>
            </a:r>
            <a:r>
              <a:rPr sz="3200" spc="-225" dirty="0">
                <a:solidFill>
                  <a:srgbClr val="000000"/>
                </a:solidFill>
              </a:rPr>
              <a:t> </a:t>
            </a:r>
            <a:r>
              <a:rPr sz="3200" spc="30" dirty="0">
                <a:solidFill>
                  <a:srgbClr val="000000"/>
                </a:solidFill>
              </a:rPr>
              <a:t>Relation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327900" y="1905000"/>
            <a:ext cx="6708775" cy="602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93700" algn="l"/>
              </a:tabLst>
            </a:pPr>
            <a:r>
              <a:rPr sz="3200" spc="170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@ManyToMany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Friend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170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@ManyToMany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Address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Look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at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Structure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Postman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170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new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Friend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170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new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Address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Link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an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Address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List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all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Friends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1367</Words>
  <Application>WPS Presentation</Application>
  <PresentationFormat>On-screen Show (4:3)</PresentationFormat>
  <Paragraphs>130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Verdana</vt:lpstr>
      <vt:lpstr>Courier New</vt:lpstr>
      <vt:lpstr>Tahoma</vt:lpstr>
      <vt:lpstr>Microsoft YaHei</vt:lpstr>
      <vt:lpstr>Arial Unicode MS</vt:lpstr>
      <vt:lpstr>Calibri</vt:lpstr>
      <vt:lpstr>Office Theme</vt:lpstr>
      <vt:lpstr>Hateoas</vt:lpstr>
      <vt:lpstr>Simple Demo  Relations</vt:lpstr>
      <vt:lpstr>HATEOAS</vt:lpstr>
      <vt:lpstr>REST with Hyperlinks</vt:lpstr>
      <vt:lpstr>Richardson Maturity Model</vt:lpstr>
      <vt:lpstr>Richardson Maturity Model</vt:lpstr>
      <vt:lpstr>REST</vt:lpstr>
      <vt:lpstr>OneToMany Relation</vt:lpstr>
      <vt:lpstr>ManyToMany Relation</vt:lpstr>
      <vt:lpstr>Hateoas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Hateoas</dc:title>
  <dc:creator/>
  <cp:lastModifiedBy>Steve Sam</cp:lastModifiedBy>
  <cp:revision>1</cp:revision>
  <dcterms:created xsi:type="dcterms:W3CDTF">2022-01-05T13:56:49Z</dcterms:created>
  <dcterms:modified xsi:type="dcterms:W3CDTF">2022-01-05T13:56:49Z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C70690AF9A2B474EB520E24B6A3A7FA6</vt:lpwstr>
  </property>
  <property fmtid="{D5CDD505-2E9C-101B-9397-08002B2CF9AE}" pid="3" name="KSOProductBuildVer">
    <vt:lpwstr>1033-11.2.0.10426</vt:lpwstr>
  </property>
</Properties>
</file>