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3"/>
    <p:sldId id="257" r:id="rId4"/>
    <p:sldId id="258" r:id="rId5"/>
    <p:sldId id="259" r:id="rId6"/>
    <p:sldId id="260" r:id="rId7"/>
  </p:sldIdLst>
  <p:sldSz cx="16256000" cy="9144000"/>
  <p:notesSz cx="162560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044267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9207972" y="0"/>
            <a:ext cx="7044267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384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625600" y="4400550"/>
            <a:ext cx="130048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7044267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9207972" y="8685213"/>
            <a:ext cx="7044267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184900" cy="91440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635657" y="2080783"/>
            <a:ext cx="12984685" cy="756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438400" y="5120640"/>
            <a:ext cx="11379200" cy="22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600" b="0" i="0">
                <a:solidFill>
                  <a:srgbClr val="232323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600" b="0" i="0">
                <a:solidFill>
                  <a:srgbClr val="232323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812800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8371840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600" b="0" i="0">
                <a:solidFill>
                  <a:srgbClr val="232323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882201" y="646852"/>
            <a:ext cx="10491597" cy="7264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600" b="0" i="0">
                <a:solidFill>
                  <a:srgbClr val="232323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12800" y="2103120"/>
            <a:ext cx="1463040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527040" y="8503920"/>
            <a:ext cx="520192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812800" y="8503920"/>
            <a:ext cx="373888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704320" y="8503920"/>
            <a:ext cx="373888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41493" y="3975458"/>
            <a:ext cx="14373009" cy="5079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33704" y="2671014"/>
            <a:ext cx="1032446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140" dirty="0">
                <a:solidFill>
                  <a:srgbClr val="171717"/>
                </a:solidFill>
              </a:rPr>
              <a:t>Making</a:t>
            </a:r>
            <a:r>
              <a:rPr sz="6000" spc="-620" dirty="0">
                <a:solidFill>
                  <a:srgbClr val="171717"/>
                </a:solidFill>
              </a:rPr>
              <a:t> </a:t>
            </a:r>
            <a:r>
              <a:rPr sz="6000" spc="-130" dirty="0">
                <a:solidFill>
                  <a:srgbClr val="171717"/>
                </a:solidFill>
              </a:rPr>
              <a:t>Repositories</a:t>
            </a:r>
            <a:r>
              <a:rPr sz="6000" spc="-615" dirty="0">
                <a:solidFill>
                  <a:srgbClr val="171717"/>
                </a:solidFill>
              </a:rPr>
              <a:t> </a:t>
            </a:r>
            <a:r>
              <a:rPr sz="6000" spc="-175" dirty="0">
                <a:solidFill>
                  <a:srgbClr val="171717"/>
                </a:solidFill>
              </a:rPr>
              <a:t>RESTful</a:t>
            </a:r>
            <a:endParaRPr sz="60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01620" y="646852"/>
            <a:ext cx="11052810" cy="726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Enhancing</a:t>
            </a:r>
            <a:r>
              <a:rPr spc="-245" dirty="0"/>
              <a:t> </a:t>
            </a:r>
            <a:r>
              <a:rPr spc="-40" dirty="0"/>
              <a:t>the</a:t>
            </a:r>
            <a:r>
              <a:rPr spc="-245" dirty="0"/>
              <a:t> </a:t>
            </a:r>
            <a:r>
              <a:rPr spc="-35" dirty="0"/>
              <a:t>Spring</a:t>
            </a:r>
            <a:r>
              <a:rPr spc="-245" dirty="0"/>
              <a:t> </a:t>
            </a:r>
            <a:r>
              <a:rPr spc="-50" dirty="0"/>
              <a:t>Data</a:t>
            </a:r>
            <a:r>
              <a:rPr spc="-245" dirty="0"/>
              <a:t> </a:t>
            </a:r>
            <a:r>
              <a:rPr spc="5" dirty="0"/>
              <a:t>Repository</a:t>
            </a:r>
            <a:endParaRPr spc="5" dirty="0"/>
          </a:p>
        </p:txBody>
      </p:sp>
      <p:grpSp>
        <p:nvGrpSpPr>
          <p:cNvPr id="3" name="object 3"/>
          <p:cNvGrpSpPr/>
          <p:nvPr/>
        </p:nvGrpSpPr>
        <p:grpSpPr>
          <a:xfrm>
            <a:off x="3376589" y="1820988"/>
            <a:ext cx="4103370" cy="6551295"/>
            <a:chOff x="3376589" y="1820988"/>
            <a:chExt cx="4103370" cy="6551295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3907629" y="1820988"/>
              <a:ext cx="3571807" cy="655095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421349" y="7469063"/>
              <a:ext cx="448945" cy="0"/>
            </a:xfrm>
            <a:custGeom>
              <a:avLst/>
              <a:gdLst/>
              <a:ahLst/>
              <a:cxnLst/>
              <a:rect l="l" t="t" r="r" b="b"/>
              <a:pathLst>
                <a:path w="448945">
                  <a:moveTo>
                    <a:pt x="0" y="0"/>
                  </a:moveTo>
                  <a:lnTo>
                    <a:pt x="448583" y="0"/>
                  </a:lnTo>
                </a:path>
              </a:pathLst>
            </a:custGeom>
            <a:ln w="635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3408339" y="2776613"/>
              <a:ext cx="459740" cy="0"/>
            </a:xfrm>
            <a:custGeom>
              <a:avLst/>
              <a:gdLst/>
              <a:ahLst/>
              <a:cxnLst/>
              <a:rect l="l" t="t" r="r" b="b"/>
              <a:pathLst>
                <a:path w="459739">
                  <a:moveTo>
                    <a:pt x="0" y="0"/>
                  </a:moveTo>
                  <a:lnTo>
                    <a:pt x="459395" y="0"/>
                  </a:lnTo>
                </a:path>
              </a:pathLst>
            </a:custGeom>
            <a:ln w="635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3408339" y="5923621"/>
              <a:ext cx="459740" cy="0"/>
            </a:xfrm>
            <a:custGeom>
              <a:avLst/>
              <a:gdLst/>
              <a:ahLst/>
              <a:cxnLst/>
              <a:rect l="l" t="t" r="r" b="b"/>
              <a:pathLst>
                <a:path w="459739">
                  <a:moveTo>
                    <a:pt x="0" y="0"/>
                  </a:moveTo>
                  <a:lnTo>
                    <a:pt x="459395" y="0"/>
                  </a:lnTo>
                </a:path>
              </a:pathLst>
            </a:custGeom>
            <a:ln w="635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3435892" y="2751213"/>
              <a:ext cx="0" cy="3204845"/>
            </a:xfrm>
            <a:custGeom>
              <a:avLst/>
              <a:gdLst/>
              <a:ahLst/>
              <a:cxnLst/>
              <a:rect l="l" t="t" r="r" b="b"/>
              <a:pathLst>
                <a:path h="3204845">
                  <a:moveTo>
                    <a:pt x="0" y="0"/>
                  </a:moveTo>
                  <a:lnTo>
                    <a:pt x="0" y="3204752"/>
                  </a:lnTo>
                </a:path>
              </a:pathLst>
            </a:custGeom>
            <a:ln w="635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7152710" y="7492085"/>
              <a:ext cx="298450" cy="0"/>
            </a:xfrm>
            <a:custGeom>
              <a:avLst/>
              <a:gdLst/>
              <a:ahLst/>
              <a:cxnLst/>
              <a:rect l="l" t="t" r="r" b="b"/>
              <a:pathLst>
                <a:path w="298450">
                  <a:moveTo>
                    <a:pt x="298304" y="0"/>
                  </a:moveTo>
                  <a:lnTo>
                    <a:pt x="12700" y="0"/>
                  </a:lnTo>
                  <a:lnTo>
                    <a:pt x="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7073969" y="7431125"/>
              <a:ext cx="121920" cy="121920"/>
            </a:xfrm>
            <a:custGeom>
              <a:avLst/>
              <a:gdLst/>
              <a:ahLst/>
              <a:cxnLst/>
              <a:rect l="l" t="t" r="r" b="b"/>
              <a:pathLst>
                <a:path w="121920" h="121920">
                  <a:moveTo>
                    <a:pt x="121920" y="0"/>
                  </a:moveTo>
                  <a:lnTo>
                    <a:pt x="0" y="60960"/>
                  </a:lnTo>
                  <a:lnTo>
                    <a:pt x="121920" y="121920"/>
                  </a:lnTo>
                  <a:lnTo>
                    <a:pt x="91440" y="60960"/>
                  </a:lnTo>
                  <a:lnTo>
                    <a:pt x="12192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388064" y="7223952"/>
            <a:ext cx="273558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15" dirty="0">
                <a:latin typeface="Verdana" panose="020B0604030504040204"/>
                <a:cs typeface="Verdana" panose="020B0604030504040204"/>
              </a:rPr>
              <a:t>Spring</a:t>
            </a:r>
            <a:r>
              <a:rPr sz="2600" spc="-17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5" dirty="0">
                <a:latin typeface="Verdana" panose="020B0604030504040204"/>
                <a:cs typeface="Verdana" panose="020B0604030504040204"/>
              </a:rPr>
              <a:t>Data</a:t>
            </a:r>
            <a:r>
              <a:rPr sz="2600" spc="-17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175" dirty="0">
                <a:latin typeface="Verdana" panose="020B0604030504040204"/>
                <a:cs typeface="Verdana" panose="020B0604030504040204"/>
              </a:rPr>
              <a:t>JPA</a:t>
            </a:r>
            <a:endParaRPr sz="2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13693" y="4108479"/>
            <a:ext cx="199390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15" dirty="0">
                <a:latin typeface="Verdana" panose="020B0604030504040204"/>
                <a:cs typeface="Verdana" panose="020B0604030504040204"/>
              </a:rPr>
              <a:t>Spring</a:t>
            </a:r>
            <a:r>
              <a:rPr sz="2600" spc="-22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5" dirty="0">
                <a:latin typeface="Verdana" panose="020B0604030504040204"/>
                <a:cs typeface="Verdana" panose="020B0604030504040204"/>
              </a:rPr>
              <a:t>Data</a:t>
            </a:r>
            <a:endParaRPr sz="2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529134" y="7259291"/>
            <a:ext cx="34455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Spea</a:t>
            </a:r>
            <a:r>
              <a:rPr sz="2400" spc="-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k</a:t>
            </a:r>
            <a:r>
              <a:rPr sz="2400" spc="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erJpa</a:t>
            </a:r>
            <a:r>
              <a:rPr sz="24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4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eposi</a:t>
            </a:r>
            <a:r>
              <a:rPr sz="24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ory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7453662" y="5726443"/>
            <a:ext cx="7682230" cy="3123565"/>
            <a:chOff x="7453662" y="5726443"/>
            <a:chExt cx="7682230" cy="3123565"/>
          </a:xfrm>
        </p:grpSpPr>
        <p:sp>
          <p:nvSpPr>
            <p:cNvPr id="15" name="object 15"/>
            <p:cNvSpPr/>
            <p:nvPr/>
          </p:nvSpPr>
          <p:spPr>
            <a:xfrm>
              <a:off x="7485412" y="7006711"/>
              <a:ext cx="3532504" cy="955040"/>
            </a:xfrm>
            <a:custGeom>
              <a:avLst/>
              <a:gdLst/>
              <a:ahLst/>
              <a:cxnLst/>
              <a:rect l="l" t="t" r="r" b="b"/>
              <a:pathLst>
                <a:path w="3532504" h="955040">
                  <a:moveTo>
                    <a:pt x="0" y="0"/>
                  </a:moveTo>
                  <a:lnTo>
                    <a:pt x="3532393" y="0"/>
                  </a:lnTo>
                  <a:lnTo>
                    <a:pt x="3532393" y="954737"/>
                  </a:lnTo>
                  <a:lnTo>
                    <a:pt x="0" y="954737"/>
                  </a:lnTo>
                  <a:lnTo>
                    <a:pt x="0" y="0"/>
                  </a:lnTo>
                  <a:close/>
                </a:path>
              </a:pathLst>
            </a:custGeom>
            <a:ln w="63500">
              <a:solidFill>
                <a:srgbClr val="8DCB36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129204" y="5726443"/>
              <a:ext cx="3006153" cy="3123397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12988049" y="7309301"/>
            <a:ext cx="1289050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5730">
              <a:lnSpc>
                <a:spcPct val="100000"/>
              </a:lnSpc>
              <a:spcBef>
                <a:spcPts val="100"/>
              </a:spcBef>
            </a:pPr>
            <a:r>
              <a:rPr sz="19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speakers</a:t>
            </a:r>
            <a:endParaRPr sz="19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11108079" y="7271538"/>
            <a:ext cx="3232150" cy="1175385"/>
            <a:chOff x="11108079" y="7271538"/>
            <a:chExt cx="3232150" cy="1175385"/>
          </a:xfrm>
        </p:grpSpPr>
        <p:sp>
          <p:nvSpPr>
            <p:cNvPr id="19" name="object 19"/>
            <p:cNvSpPr/>
            <p:nvPr/>
          </p:nvSpPr>
          <p:spPr>
            <a:xfrm>
              <a:off x="12956298" y="7303288"/>
              <a:ext cx="1352550" cy="1111885"/>
            </a:xfrm>
            <a:custGeom>
              <a:avLst/>
              <a:gdLst/>
              <a:ahLst/>
              <a:cxnLst/>
              <a:rect l="l" t="t" r="r" b="b"/>
              <a:pathLst>
                <a:path w="1352550" h="1111884">
                  <a:moveTo>
                    <a:pt x="0" y="0"/>
                  </a:moveTo>
                  <a:lnTo>
                    <a:pt x="1351956" y="0"/>
                  </a:lnTo>
                  <a:lnTo>
                    <a:pt x="1351956" y="1111832"/>
                  </a:lnTo>
                  <a:lnTo>
                    <a:pt x="0" y="1111832"/>
                  </a:lnTo>
                  <a:lnTo>
                    <a:pt x="0" y="0"/>
                  </a:lnTo>
                  <a:close/>
                </a:path>
              </a:pathLst>
            </a:custGeom>
            <a:ln w="635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12968935" y="7673958"/>
              <a:ext cx="1327150" cy="0"/>
            </a:xfrm>
            <a:custGeom>
              <a:avLst/>
              <a:gdLst/>
              <a:ahLst/>
              <a:cxnLst/>
              <a:rect l="l" t="t" r="r" b="b"/>
              <a:pathLst>
                <a:path w="1327150">
                  <a:moveTo>
                    <a:pt x="0" y="0"/>
                  </a:moveTo>
                  <a:lnTo>
                    <a:pt x="1326686" y="0"/>
                  </a:lnTo>
                </a:path>
              </a:pathLst>
            </a:custGeom>
            <a:ln w="127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1" name="object 2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108079" y="7280682"/>
              <a:ext cx="1696137" cy="408020"/>
            </a:xfrm>
            <a:prstGeom prst="rect">
              <a:avLst/>
            </a:prstGeom>
          </p:spPr>
        </p:pic>
      </p:grpSp>
      <p:sp>
        <p:nvSpPr>
          <p:cNvPr id="22" name="object 22"/>
          <p:cNvSpPr txBox="1"/>
          <p:nvPr/>
        </p:nvSpPr>
        <p:spPr>
          <a:xfrm>
            <a:off x="11381869" y="4129749"/>
            <a:ext cx="22028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RestController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9787894" y="2720413"/>
            <a:ext cx="4493260" cy="3268345"/>
            <a:chOff x="9787894" y="2720413"/>
            <a:chExt cx="4493260" cy="3268345"/>
          </a:xfrm>
        </p:grpSpPr>
        <p:sp>
          <p:nvSpPr>
            <p:cNvPr id="24" name="object 24"/>
            <p:cNvSpPr/>
            <p:nvPr/>
          </p:nvSpPr>
          <p:spPr>
            <a:xfrm>
              <a:off x="10716965" y="3877170"/>
              <a:ext cx="3532504" cy="955040"/>
            </a:xfrm>
            <a:custGeom>
              <a:avLst/>
              <a:gdLst/>
              <a:ahLst/>
              <a:cxnLst/>
              <a:rect l="l" t="t" r="r" b="b"/>
              <a:pathLst>
                <a:path w="3532505" h="955039">
                  <a:moveTo>
                    <a:pt x="0" y="0"/>
                  </a:moveTo>
                  <a:lnTo>
                    <a:pt x="3532393" y="0"/>
                  </a:lnTo>
                  <a:lnTo>
                    <a:pt x="3532393" y="954737"/>
                  </a:lnTo>
                  <a:lnTo>
                    <a:pt x="0" y="954737"/>
                  </a:lnTo>
                  <a:lnTo>
                    <a:pt x="0" y="0"/>
                  </a:lnTo>
                  <a:close/>
                </a:path>
              </a:pathLst>
            </a:custGeom>
            <a:ln w="63500">
              <a:solidFill>
                <a:srgbClr val="58409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9819644" y="2777563"/>
              <a:ext cx="459740" cy="0"/>
            </a:xfrm>
            <a:custGeom>
              <a:avLst/>
              <a:gdLst/>
              <a:ahLst/>
              <a:cxnLst/>
              <a:rect l="l" t="t" r="r" b="b"/>
              <a:pathLst>
                <a:path w="459740">
                  <a:moveTo>
                    <a:pt x="0" y="0"/>
                  </a:moveTo>
                  <a:lnTo>
                    <a:pt x="459395" y="0"/>
                  </a:lnTo>
                </a:path>
              </a:pathLst>
            </a:custGeom>
            <a:ln w="635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9819644" y="5924571"/>
              <a:ext cx="459740" cy="0"/>
            </a:xfrm>
            <a:custGeom>
              <a:avLst/>
              <a:gdLst/>
              <a:ahLst/>
              <a:cxnLst/>
              <a:rect l="l" t="t" r="r" b="b"/>
              <a:pathLst>
                <a:path w="459740">
                  <a:moveTo>
                    <a:pt x="0" y="0"/>
                  </a:moveTo>
                  <a:lnTo>
                    <a:pt x="459395" y="0"/>
                  </a:lnTo>
                </a:path>
              </a:pathLst>
            </a:custGeom>
            <a:ln w="635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9847198" y="2752163"/>
              <a:ext cx="0" cy="3204845"/>
            </a:xfrm>
            <a:custGeom>
              <a:avLst/>
              <a:gdLst/>
              <a:ahLst/>
              <a:cxnLst/>
              <a:rect l="l" t="t" r="r" b="b"/>
              <a:pathLst>
                <a:path h="3204845">
                  <a:moveTo>
                    <a:pt x="0" y="0"/>
                  </a:moveTo>
                  <a:lnTo>
                    <a:pt x="0" y="3204752"/>
                  </a:lnTo>
                </a:path>
              </a:pathLst>
            </a:custGeom>
            <a:ln w="635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/>
          <p:cNvSpPr txBox="1"/>
          <p:nvPr/>
        </p:nvSpPr>
        <p:spPr>
          <a:xfrm>
            <a:off x="7532923" y="4109429"/>
            <a:ext cx="197802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15" dirty="0">
                <a:latin typeface="Verdana" panose="020B0604030504040204"/>
                <a:cs typeface="Verdana" panose="020B0604030504040204"/>
              </a:rPr>
              <a:t>Spring</a:t>
            </a:r>
            <a:r>
              <a:rPr sz="2600" spc="-22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75" dirty="0">
                <a:latin typeface="Verdana" panose="020B0604030504040204"/>
                <a:cs typeface="Verdana" panose="020B0604030504040204"/>
              </a:rPr>
              <a:t>MVC</a:t>
            </a:r>
            <a:endParaRPr sz="26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3661622" y="1795347"/>
            <a:ext cx="8954770" cy="6600190"/>
            <a:chOff x="3661622" y="1795347"/>
            <a:chExt cx="8954770" cy="6600190"/>
          </a:xfrm>
        </p:grpSpPr>
        <p:sp>
          <p:nvSpPr>
            <p:cNvPr id="30" name="object 30"/>
            <p:cNvSpPr/>
            <p:nvPr/>
          </p:nvSpPr>
          <p:spPr>
            <a:xfrm>
              <a:off x="9381990" y="4843005"/>
              <a:ext cx="3221990" cy="2120265"/>
            </a:xfrm>
            <a:custGeom>
              <a:avLst/>
              <a:gdLst/>
              <a:ahLst/>
              <a:cxnLst/>
              <a:rect l="l" t="t" r="r" b="b"/>
              <a:pathLst>
                <a:path w="3221990" h="2120265">
                  <a:moveTo>
                    <a:pt x="3221603" y="0"/>
                  </a:moveTo>
                  <a:lnTo>
                    <a:pt x="10609" y="2113017"/>
                  </a:lnTo>
                  <a:lnTo>
                    <a:pt x="0" y="2119999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1" name="object 3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661622" y="1795347"/>
              <a:ext cx="8156428" cy="6599710"/>
            </a:xfrm>
            <a:prstGeom prst="rect">
              <a:avLst/>
            </a:prstGeom>
          </p:spPr>
        </p:pic>
      </p:grpSp>
      <p:sp>
        <p:nvSpPr>
          <p:cNvPr id="32" name="object 32"/>
          <p:cNvSpPr txBox="1"/>
          <p:nvPr/>
        </p:nvSpPr>
        <p:spPr>
          <a:xfrm>
            <a:off x="11062474" y="2900723"/>
            <a:ext cx="4589145" cy="119634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431800" marR="1782445" indent="-419735">
              <a:lnSpc>
                <a:spcPts val="3100"/>
              </a:lnSpc>
              <a:spcBef>
                <a:spcPts val="220"/>
              </a:spcBef>
            </a:pPr>
            <a:r>
              <a:rPr sz="2600" spc="130" dirty="0">
                <a:latin typeface="Verdana" panose="020B0604030504040204"/>
                <a:cs typeface="Verdana" panose="020B0604030504040204"/>
              </a:rPr>
              <a:t>L</a:t>
            </a:r>
            <a:r>
              <a:rPr sz="2600" spc="-45" dirty="0">
                <a:latin typeface="Verdana" panose="020B0604030504040204"/>
                <a:cs typeface="Verdana" panose="020B0604030504040204"/>
              </a:rPr>
              <a:t>e</a:t>
            </a:r>
            <a:r>
              <a:rPr sz="2600" spc="-75" dirty="0">
                <a:latin typeface="Verdana" panose="020B0604030504040204"/>
                <a:cs typeface="Verdana" panose="020B0604030504040204"/>
              </a:rPr>
              <a:t>v</a:t>
            </a:r>
            <a:r>
              <a:rPr sz="2600" spc="25" dirty="0">
                <a:latin typeface="Verdana" panose="020B0604030504040204"/>
                <a:cs typeface="Verdana" panose="020B0604030504040204"/>
              </a:rPr>
              <a:t>el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60" dirty="0">
                <a:latin typeface="Verdana" panose="020B0604030504040204"/>
                <a:cs typeface="Verdana" panose="020B0604030504040204"/>
              </a:rPr>
              <a:t>2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80" dirty="0">
                <a:latin typeface="Verdana" panose="020B0604030504040204"/>
                <a:cs typeface="Verdana" panose="020B0604030504040204"/>
              </a:rPr>
              <a:t>&amp;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50" dirty="0">
                <a:latin typeface="Verdana" panose="020B0604030504040204"/>
                <a:cs typeface="Verdana" panose="020B0604030504040204"/>
              </a:rPr>
              <a:t>3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15" dirty="0">
                <a:latin typeface="Verdana" panose="020B0604030504040204"/>
                <a:cs typeface="Verdana" panose="020B0604030504040204"/>
              </a:rPr>
              <a:t>RE</a:t>
            </a:r>
            <a:r>
              <a:rPr sz="2600" spc="-25" dirty="0">
                <a:latin typeface="Verdana" panose="020B0604030504040204"/>
                <a:cs typeface="Verdana" panose="020B0604030504040204"/>
              </a:rPr>
              <a:t>S</a:t>
            </a:r>
            <a:r>
              <a:rPr sz="2600" spc="55" dirty="0">
                <a:latin typeface="Verdana" panose="020B0604030504040204"/>
                <a:cs typeface="Verdana" panose="020B0604030504040204"/>
              </a:rPr>
              <a:t>T  </a:t>
            </a:r>
            <a:r>
              <a:rPr sz="2600" spc="150" dirty="0">
                <a:latin typeface="Verdana" panose="020B0604030504040204"/>
                <a:cs typeface="Verdana" panose="020B0604030504040204"/>
              </a:rPr>
              <a:t>HAL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120" dirty="0">
                <a:latin typeface="Verdana" panose="020B0604030504040204"/>
                <a:cs typeface="Verdana" panose="020B0604030504040204"/>
              </a:rPr>
              <a:t>-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120" dirty="0">
                <a:latin typeface="Verdana" panose="020B0604030504040204"/>
                <a:cs typeface="Verdana" panose="020B0604030504040204"/>
              </a:rPr>
              <a:t>ALPS</a:t>
            </a:r>
            <a:endParaRPr sz="2600">
              <a:latin typeface="Verdana" panose="020B0604030504040204"/>
              <a:cs typeface="Verdana" panose="020B0604030504040204"/>
            </a:endParaRPr>
          </a:p>
          <a:p>
            <a:pPr marL="3638550">
              <a:lnSpc>
                <a:spcPts val="2895"/>
              </a:lnSpc>
            </a:pPr>
            <a:r>
              <a:rPr sz="2600" spc="105" dirty="0">
                <a:latin typeface="Verdana" panose="020B0604030504040204"/>
                <a:cs typeface="Verdana" panose="020B0604030504040204"/>
              </a:rPr>
              <a:t>JSON</a:t>
            </a:r>
            <a:endParaRPr sz="26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14483004" y="4186825"/>
            <a:ext cx="1374140" cy="213360"/>
            <a:chOff x="14483004" y="4186825"/>
            <a:chExt cx="1374140" cy="213360"/>
          </a:xfrm>
        </p:grpSpPr>
        <p:sp>
          <p:nvSpPr>
            <p:cNvPr id="34" name="object 34"/>
            <p:cNvSpPr/>
            <p:nvPr/>
          </p:nvSpPr>
          <p:spPr>
            <a:xfrm>
              <a:off x="14670964" y="4293505"/>
              <a:ext cx="1051560" cy="0"/>
            </a:xfrm>
            <a:custGeom>
              <a:avLst/>
              <a:gdLst/>
              <a:ahLst/>
              <a:cxnLst/>
              <a:rect l="l" t="t" r="r" b="b"/>
              <a:pathLst>
                <a:path w="1051559">
                  <a:moveTo>
                    <a:pt x="0" y="0"/>
                  </a:moveTo>
                  <a:lnTo>
                    <a:pt x="25400" y="0"/>
                  </a:lnTo>
                  <a:lnTo>
                    <a:pt x="1025654" y="0"/>
                  </a:lnTo>
                  <a:lnTo>
                    <a:pt x="1051054" y="0"/>
                  </a:lnTo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14483005" y="4186834"/>
              <a:ext cx="1374140" cy="213360"/>
            </a:xfrm>
            <a:custGeom>
              <a:avLst/>
              <a:gdLst/>
              <a:ahLst/>
              <a:cxnLst/>
              <a:rect l="l" t="t" r="r" b="b"/>
              <a:pathLst>
                <a:path w="1374140" h="213360">
                  <a:moveTo>
                    <a:pt x="213360" y="0"/>
                  </a:moveTo>
                  <a:lnTo>
                    <a:pt x="0" y="106680"/>
                  </a:lnTo>
                  <a:lnTo>
                    <a:pt x="213360" y="213360"/>
                  </a:lnTo>
                  <a:lnTo>
                    <a:pt x="213360" y="0"/>
                  </a:lnTo>
                  <a:close/>
                </a:path>
                <a:path w="1374140" h="213360">
                  <a:moveTo>
                    <a:pt x="1373632" y="106680"/>
                  </a:moveTo>
                  <a:lnTo>
                    <a:pt x="1160272" y="0"/>
                  </a:lnTo>
                  <a:lnTo>
                    <a:pt x="1213612" y="106680"/>
                  </a:lnTo>
                  <a:lnTo>
                    <a:pt x="1160272" y="213360"/>
                  </a:lnTo>
                  <a:lnTo>
                    <a:pt x="1373632" y="10668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6" name="object 36"/>
          <p:cNvSpPr txBox="1"/>
          <p:nvPr/>
        </p:nvSpPr>
        <p:spPr>
          <a:xfrm>
            <a:off x="14756587" y="4421987"/>
            <a:ext cx="826769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65" dirty="0">
                <a:latin typeface="Verdana" panose="020B0604030504040204"/>
                <a:cs typeface="Verdana" panose="020B0604030504040204"/>
              </a:rPr>
              <a:t>to</a:t>
            </a:r>
            <a:r>
              <a:rPr sz="2600" spc="-22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105" dirty="0">
                <a:latin typeface="Verdana" panose="020B0604030504040204"/>
                <a:cs typeface="Verdana" panose="020B0604030504040204"/>
              </a:rPr>
              <a:t>UI</a:t>
            </a:r>
            <a:endParaRPr sz="2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7" name="Slide Number Placeholder 3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6256000" cy="5684520"/>
          </a:xfrm>
          <a:custGeom>
            <a:avLst/>
            <a:gdLst/>
            <a:ahLst/>
            <a:cxnLst/>
            <a:rect l="l" t="t" r="r" b="b"/>
            <a:pathLst>
              <a:path w="16256000" h="5684520">
                <a:moveTo>
                  <a:pt x="0" y="5684286"/>
                </a:moveTo>
                <a:lnTo>
                  <a:pt x="16256000" y="5684286"/>
                </a:lnTo>
                <a:lnTo>
                  <a:pt x="16256000" y="0"/>
                </a:lnTo>
                <a:lnTo>
                  <a:pt x="0" y="0"/>
                </a:lnTo>
                <a:lnTo>
                  <a:pt x="0" y="5684286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6954286"/>
            <a:ext cx="16256000" cy="2190115"/>
          </a:xfrm>
          <a:custGeom>
            <a:avLst/>
            <a:gdLst/>
            <a:ahLst/>
            <a:cxnLst/>
            <a:rect l="l" t="t" r="r" b="b"/>
            <a:pathLst>
              <a:path w="16256000" h="2190115">
                <a:moveTo>
                  <a:pt x="0" y="2189713"/>
                </a:moveTo>
                <a:lnTo>
                  <a:pt x="16256000" y="2189713"/>
                </a:lnTo>
                <a:lnTo>
                  <a:pt x="16256000" y="0"/>
                </a:lnTo>
                <a:lnTo>
                  <a:pt x="0" y="0"/>
                </a:lnTo>
                <a:lnTo>
                  <a:pt x="0" y="2189713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/>
          <p:cNvGrpSpPr/>
          <p:nvPr/>
        </p:nvGrpSpPr>
        <p:grpSpPr>
          <a:xfrm>
            <a:off x="0" y="2229181"/>
            <a:ext cx="16256000" cy="6915150"/>
            <a:chOff x="0" y="2229181"/>
            <a:chExt cx="16256000" cy="6915150"/>
          </a:xfrm>
        </p:grpSpPr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2229181"/>
              <a:ext cx="7143220" cy="1101857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0" y="2241881"/>
              <a:ext cx="7118350" cy="1051560"/>
            </a:xfrm>
            <a:custGeom>
              <a:avLst/>
              <a:gdLst/>
              <a:ahLst/>
              <a:cxnLst/>
              <a:rect l="l" t="t" r="r" b="b"/>
              <a:pathLst>
                <a:path w="7118350" h="1051560">
                  <a:moveTo>
                    <a:pt x="7117820" y="0"/>
                  </a:moveTo>
                  <a:lnTo>
                    <a:pt x="0" y="0"/>
                  </a:lnTo>
                  <a:lnTo>
                    <a:pt x="0" y="1051057"/>
                  </a:lnTo>
                  <a:lnTo>
                    <a:pt x="7117820" y="1051057"/>
                  </a:lnTo>
                  <a:lnTo>
                    <a:pt x="7117820" y="0"/>
                  </a:lnTo>
                  <a:close/>
                </a:path>
              </a:pathLst>
            </a:custGeom>
            <a:solidFill>
              <a:srgbClr val="18181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3016581"/>
              <a:ext cx="16256000" cy="3528985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0" y="3029281"/>
              <a:ext cx="16256000" cy="2655570"/>
            </a:xfrm>
            <a:custGeom>
              <a:avLst/>
              <a:gdLst/>
              <a:ahLst/>
              <a:cxnLst/>
              <a:rect l="l" t="t" r="r" b="b"/>
              <a:pathLst>
                <a:path w="16256000" h="2655570">
                  <a:moveTo>
                    <a:pt x="0" y="2655004"/>
                  </a:moveTo>
                  <a:lnTo>
                    <a:pt x="16256000" y="2655004"/>
                  </a:lnTo>
                  <a:lnTo>
                    <a:pt x="16256000" y="0"/>
                  </a:lnTo>
                  <a:lnTo>
                    <a:pt x="0" y="0"/>
                  </a:lnTo>
                  <a:lnTo>
                    <a:pt x="0" y="2655004"/>
                  </a:lnTo>
                  <a:close/>
                </a:path>
              </a:pathLst>
            </a:custGeom>
            <a:solidFill>
              <a:srgbClr val="18181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6494766"/>
              <a:ext cx="16256000" cy="2649233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0" y="5684291"/>
              <a:ext cx="16256000" cy="3460115"/>
            </a:xfrm>
            <a:custGeom>
              <a:avLst/>
              <a:gdLst/>
              <a:ahLst/>
              <a:cxnLst/>
              <a:rect l="l" t="t" r="r" b="b"/>
              <a:pathLst>
                <a:path w="16256000" h="3460115">
                  <a:moveTo>
                    <a:pt x="16256000" y="0"/>
                  </a:moveTo>
                  <a:lnTo>
                    <a:pt x="0" y="0"/>
                  </a:lnTo>
                  <a:lnTo>
                    <a:pt x="0" y="823175"/>
                  </a:lnTo>
                  <a:lnTo>
                    <a:pt x="0" y="1270000"/>
                  </a:lnTo>
                  <a:lnTo>
                    <a:pt x="0" y="3459708"/>
                  </a:lnTo>
                  <a:lnTo>
                    <a:pt x="16256000" y="3459708"/>
                  </a:lnTo>
                  <a:lnTo>
                    <a:pt x="16256000" y="1270000"/>
                  </a:lnTo>
                  <a:lnTo>
                    <a:pt x="16256000" y="823175"/>
                  </a:lnTo>
                  <a:lnTo>
                    <a:pt x="16256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7068878" y="2248508"/>
              <a:ext cx="9166225" cy="1270000"/>
            </a:xfrm>
            <a:custGeom>
              <a:avLst/>
              <a:gdLst/>
              <a:ahLst/>
              <a:cxnLst/>
              <a:rect l="l" t="t" r="r" b="b"/>
              <a:pathLst>
                <a:path w="9166225" h="1270000">
                  <a:moveTo>
                    <a:pt x="9165756" y="0"/>
                  </a:moveTo>
                  <a:lnTo>
                    <a:pt x="0" y="0"/>
                  </a:lnTo>
                  <a:lnTo>
                    <a:pt x="0" y="1270000"/>
                  </a:lnTo>
                  <a:lnTo>
                    <a:pt x="9165756" y="1270000"/>
                  </a:lnTo>
                  <a:lnTo>
                    <a:pt x="9165756" y="0"/>
                  </a:lnTo>
                  <a:close/>
                </a:path>
              </a:pathLst>
            </a:custGeom>
            <a:solidFill>
              <a:srgbClr val="18181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3684142" y="646852"/>
            <a:ext cx="8888095" cy="726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>
                <a:solidFill>
                  <a:srgbClr val="E2E3E5"/>
                </a:solidFill>
              </a:rPr>
              <a:t>Understanding</a:t>
            </a:r>
            <a:r>
              <a:rPr spc="-260" dirty="0">
                <a:solidFill>
                  <a:srgbClr val="E2E3E5"/>
                </a:solidFill>
              </a:rPr>
              <a:t> </a:t>
            </a:r>
            <a:r>
              <a:rPr spc="40" dirty="0">
                <a:solidFill>
                  <a:srgbClr val="E2E3E5"/>
                </a:solidFill>
              </a:rPr>
              <a:t>REST</a:t>
            </a:r>
            <a:r>
              <a:rPr spc="-254" dirty="0">
                <a:solidFill>
                  <a:srgbClr val="E2E3E5"/>
                </a:solidFill>
              </a:rPr>
              <a:t> </a:t>
            </a:r>
            <a:r>
              <a:rPr spc="35" dirty="0">
                <a:solidFill>
                  <a:srgbClr val="E2E3E5"/>
                </a:solidFill>
              </a:rPr>
              <a:t>API</a:t>
            </a:r>
            <a:r>
              <a:rPr spc="-260" dirty="0">
                <a:solidFill>
                  <a:srgbClr val="E2E3E5"/>
                </a:solidFill>
              </a:rPr>
              <a:t> </a:t>
            </a:r>
            <a:r>
              <a:rPr spc="105" dirty="0">
                <a:solidFill>
                  <a:srgbClr val="E2E3E5"/>
                </a:solidFill>
              </a:rPr>
              <a:t>URLs</a:t>
            </a:r>
            <a:endParaRPr spc="105" dirty="0">
              <a:solidFill>
                <a:srgbClr val="E2E3E5"/>
              </a:solidFill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76097" y="6215585"/>
            <a:ext cx="14504035" cy="947419"/>
          </a:xfrm>
          <a:prstGeom prst="rect">
            <a:avLst/>
          </a:prstGeom>
        </p:spPr>
        <p:txBody>
          <a:bodyPr vert="horz" wrap="square" lIns="0" tIns="927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30"/>
              </a:spcBef>
            </a:pPr>
            <a:r>
              <a:rPr sz="2500" spc="-5" dirty="0">
                <a:latin typeface="Courier New" panose="02070309020205020404"/>
                <a:cs typeface="Courier New" panose="02070309020205020404"/>
              </a:rPr>
              <a:t>@RepositoryRestResource(path</a:t>
            </a:r>
            <a:r>
              <a:rPr sz="2500" spc="-4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50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2500" spc="-4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500" spc="-5" dirty="0">
                <a:latin typeface="Courier New" panose="02070309020205020404"/>
                <a:cs typeface="Courier New" panose="02070309020205020404"/>
              </a:rPr>
              <a:t>"authors")</a:t>
            </a:r>
            <a:endParaRPr sz="25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630"/>
              </a:spcBef>
            </a:pPr>
            <a:r>
              <a:rPr sz="2500" spc="-5" dirty="0">
                <a:latin typeface="Courier New" panose="02070309020205020404"/>
                <a:cs typeface="Courier New" panose="02070309020205020404"/>
              </a:rPr>
              <a:t>public</a:t>
            </a:r>
            <a:r>
              <a:rPr sz="25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500" spc="-5" dirty="0">
                <a:latin typeface="Courier New" panose="02070309020205020404"/>
                <a:cs typeface="Courier New" panose="02070309020205020404"/>
              </a:rPr>
              <a:t>interface</a:t>
            </a:r>
            <a:r>
              <a:rPr sz="25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500" spc="-5" dirty="0">
                <a:latin typeface="Courier New" panose="02070309020205020404"/>
                <a:cs typeface="Courier New" panose="02070309020205020404"/>
              </a:rPr>
              <a:t>SpeakerJpaRepository</a:t>
            </a:r>
            <a:r>
              <a:rPr sz="25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500" spc="-5" dirty="0">
                <a:latin typeface="Courier New" panose="02070309020205020404"/>
                <a:cs typeface="Courier New" panose="02070309020205020404"/>
              </a:rPr>
              <a:t>extends</a:t>
            </a:r>
            <a:r>
              <a:rPr sz="25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500" spc="-5" dirty="0">
                <a:latin typeface="Courier New" panose="02070309020205020404"/>
                <a:cs typeface="Courier New" panose="02070309020205020404"/>
              </a:rPr>
              <a:t>JpaRepository&lt;Speaker,</a:t>
            </a:r>
            <a:r>
              <a:rPr sz="25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500" spc="-5" dirty="0">
                <a:latin typeface="Courier New" panose="02070309020205020404"/>
                <a:cs typeface="Courier New" panose="02070309020205020404"/>
              </a:rPr>
              <a:t>Long&gt;</a:t>
            </a:r>
            <a:r>
              <a:rPr sz="25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500" dirty="0">
                <a:latin typeface="Courier New" panose="02070309020205020404"/>
                <a:cs typeface="Courier New" panose="02070309020205020404"/>
              </a:rPr>
              <a:t>{</a:t>
            </a:r>
            <a:endParaRPr sz="25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489826" y="2482339"/>
            <a:ext cx="3532504" cy="955040"/>
          </a:xfrm>
          <a:prstGeom prst="rect">
            <a:avLst/>
          </a:prstGeom>
          <a:solidFill>
            <a:srgbClr val="181818"/>
          </a:solidFill>
          <a:ln w="63500">
            <a:solidFill>
              <a:srgbClr val="8DCB36"/>
            </a:solidFill>
          </a:ln>
        </p:spPr>
        <p:txBody>
          <a:bodyPr vert="horz" wrap="square" lIns="0" tIns="264795" rIns="0" bIns="0" rtlCol="0">
            <a:spAutoFit/>
          </a:bodyPr>
          <a:lstStyle/>
          <a:p>
            <a:pPr marL="55880">
              <a:lnSpc>
                <a:spcPct val="100000"/>
              </a:lnSpc>
              <a:spcBef>
                <a:spcPts val="2085"/>
              </a:spcBef>
            </a:pPr>
            <a:r>
              <a:rPr sz="2400" spc="10" dirty="0">
                <a:solidFill>
                  <a:srgbClr val="E5E5E5"/>
                </a:solidFill>
                <a:latin typeface="Verdana" panose="020B0604030504040204"/>
                <a:cs typeface="Verdana" panose="020B0604030504040204"/>
              </a:rPr>
              <a:t>SpeakerJpaRepository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233781" y="2482339"/>
            <a:ext cx="3532504" cy="955040"/>
          </a:xfrm>
          <a:prstGeom prst="rect">
            <a:avLst/>
          </a:prstGeom>
          <a:solidFill>
            <a:srgbClr val="181818"/>
          </a:solidFill>
          <a:ln w="63500">
            <a:solidFill>
              <a:srgbClr val="2E8FB1"/>
            </a:solidFill>
          </a:ln>
        </p:spPr>
        <p:txBody>
          <a:bodyPr vert="horz" wrap="square" lIns="0" tIns="264795" rIns="0" bIns="0" rtlCol="0">
            <a:spAutoFit/>
          </a:bodyPr>
          <a:lstStyle/>
          <a:p>
            <a:pPr marL="1153795">
              <a:lnSpc>
                <a:spcPct val="100000"/>
              </a:lnSpc>
              <a:spcBef>
                <a:spcPts val="2085"/>
              </a:spcBef>
            </a:pPr>
            <a:r>
              <a:rPr sz="2400" spc="-35" dirty="0">
                <a:solidFill>
                  <a:srgbClr val="E5E5E5"/>
                </a:solidFill>
                <a:latin typeface="Verdana" panose="020B0604030504040204"/>
                <a:cs typeface="Verdana" panose="020B0604030504040204"/>
              </a:rPr>
              <a:t>Speaker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7101221" y="2009129"/>
            <a:ext cx="2053589" cy="2053589"/>
            <a:chOff x="7101221" y="2009129"/>
            <a:chExt cx="2053589" cy="2053589"/>
          </a:xfrm>
        </p:grpSpPr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01221" y="2009129"/>
              <a:ext cx="2053557" cy="2053557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334709" y="2166416"/>
              <a:ext cx="1586583" cy="1586583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676097" y="4066717"/>
            <a:ext cx="2312035" cy="1008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9000"/>
              </a:lnSpc>
              <a:spcBef>
                <a:spcPts val="100"/>
              </a:spcBef>
            </a:pPr>
            <a:r>
              <a:rPr sz="2500" spc="-5" dirty="0">
                <a:solidFill>
                  <a:srgbClr val="E5E5E5"/>
                </a:solidFill>
                <a:latin typeface="Courier New" panose="02070309020205020404"/>
                <a:cs typeface="Courier New" panose="02070309020205020404"/>
              </a:rPr>
              <a:t>URL</a:t>
            </a:r>
            <a:r>
              <a:rPr sz="2500" spc="-100" dirty="0">
                <a:solidFill>
                  <a:srgbClr val="E5E5E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500" spc="-5" dirty="0">
                <a:solidFill>
                  <a:srgbClr val="E5E5E5"/>
                </a:solidFill>
                <a:latin typeface="Courier New" panose="02070309020205020404"/>
                <a:cs typeface="Courier New" panose="02070309020205020404"/>
              </a:rPr>
              <a:t>Pattern: </a:t>
            </a:r>
            <a:r>
              <a:rPr sz="2500" spc="-1485" dirty="0">
                <a:solidFill>
                  <a:srgbClr val="E5E5E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500" spc="-5" dirty="0">
                <a:solidFill>
                  <a:srgbClr val="E5E5E5"/>
                </a:solidFill>
                <a:latin typeface="Courier New" panose="02070309020205020404"/>
                <a:cs typeface="Courier New" panose="02070309020205020404"/>
              </a:rPr>
              <a:t>Example:</a:t>
            </a:r>
            <a:endParaRPr sz="25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533732" y="4066717"/>
            <a:ext cx="7456170" cy="1008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>
              <a:lnSpc>
                <a:spcPct val="129000"/>
              </a:lnSpc>
              <a:spcBef>
                <a:spcPts val="100"/>
              </a:spcBef>
            </a:pPr>
            <a:r>
              <a:rPr sz="2500" dirty="0">
                <a:solidFill>
                  <a:srgbClr val="E5E5E5"/>
                </a:solidFill>
                <a:latin typeface="Courier New" panose="02070309020205020404"/>
                <a:cs typeface="Courier New" panose="02070309020205020404"/>
              </a:rPr>
              <a:t>http(s)://server:port/basePath/resource  </a:t>
            </a:r>
            <a:r>
              <a:rPr sz="2500" dirty="0">
                <a:solidFill>
                  <a:srgbClr val="E5E5E5"/>
                </a:solidFill>
                <a:latin typeface="Courier New" panose="02070309020205020404"/>
                <a:cs typeface="Courier New" panose="02070309020205020404"/>
              </a:rPr>
              <a:t>https://localhost:8080/api/speakers</a:t>
            </a:r>
            <a:endParaRPr sz="25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49004" y="7137605"/>
            <a:ext cx="1549400" cy="1634489"/>
          </a:xfrm>
          <a:prstGeom prst="rect">
            <a:avLst/>
          </a:prstGeom>
        </p:spPr>
        <p:txBody>
          <a:bodyPr vert="horz" wrap="square" lIns="0" tIns="92710" rIns="0" bIns="0" rtlCol="0">
            <a:spAutoFit/>
          </a:bodyPr>
          <a:lstStyle/>
          <a:p>
            <a:pPr marL="39370">
              <a:lnSpc>
                <a:spcPct val="100000"/>
              </a:lnSpc>
              <a:spcBef>
                <a:spcPts val="730"/>
              </a:spcBef>
            </a:pPr>
            <a:r>
              <a:rPr sz="2500" spc="-5" dirty="0">
                <a:latin typeface="Courier New" panose="02070309020205020404"/>
                <a:cs typeface="Courier New" panose="02070309020205020404"/>
              </a:rPr>
              <a:t>...</a:t>
            </a:r>
            <a:endParaRPr sz="2500">
              <a:latin typeface="Courier New" panose="02070309020205020404"/>
              <a:cs typeface="Courier New" panose="02070309020205020404"/>
            </a:endParaRPr>
          </a:p>
          <a:p>
            <a:pPr marL="39370">
              <a:lnSpc>
                <a:spcPct val="100000"/>
              </a:lnSpc>
              <a:spcBef>
                <a:spcPts val="630"/>
              </a:spcBef>
            </a:pPr>
            <a:r>
              <a:rPr sz="2500" dirty="0">
                <a:latin typeface="Courier New" panose="02070309020205020404"/>
                <a:cs typeface="Courier New" panose="02070309020205020404"/>
              </a:rPr>
              <a:t>}</a:t>
            </a:r>
            <a:endParaRPr sz="25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2405"/>
              </a:spcBef>
            </a:pPr>
            <a:r>
              <a:rPr sz="2500" spc="-5" dirty="0">
                <a:latin typeface="Courier New" panose="02070309020205020404"/>
                <a:cs typeface="Courier New" panose="02070309020205020404"/>
              </a:rPr>
              <a:t>Example:</a:t>
            </a:r>
            <a:endParaRPr sz="25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506732" y="8365457"/>
            <a:ext cx="650367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dirty="0">
                <a:latin typeface="Courier New" panose="02070309020205020404"/>
                <a:cs typeface="Courier New" panose="02070309020205020404"/>
              </a:rPr>
              <a:t>https://localhost:8080/api/authors</a:t>
            </a:r>
            <a:endParaRPr sz="25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23" name="object 2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39511" y="5998783"/>
            <a:ext cx="8933723" cy="2304598"/>
          </a:xfrm>
          <a:prstGeom prst="rect">
            <a:avLst/>
          </a:prstGeom>
        </p:spPr>
      </p:pic>
      <p:sp>
        <p:nvSpPr>
          <p:cNvPr id="24" name="Slide Number Placeholder 2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Spring</a:t>
            </a:r>
            <a:r>
              <a:rPr spc="-240" dirty="0"/>
              <a:t> </a:t>
            </a:r>
            <a:r>
              <a:rPr spc="-40" dirty="0"/>
              <a:t>D</a:t>
            </a:r>
            <a:r>
              <a:rPr spc="-60" dirty="0"/>
              <a:t>a</a:t>
            </a:r>
            <a:r>
              <a:rPr spc="-50" dirty="0"/>
              <a:t>ta</a:t>
            </a:r>
            <a:r>
              <a:rPr spc="-240" dirty="0"/>
              <a:t> </a:t>
            </a:r>
            <a:r>
              <a:rPr spc="30" dirty="0"/>
              <a:t>RE</a:t>
            </a:r>
            <a:r>
              <a:rPr spc="-40" dirty="0"/>
              <a:t>S</a:t>
            </a:r>
            <a:r>
              <a:rPr spc="145" dirty="0"/>
              <a:t>T</a:t>
            </a:r>
            <a:r>
              <a:rPr spc="-240" dirty="0"/>
              <a:t> </a:t>
            </a:r>
            <a:r>
              <a:rPr spc="235" dirty="0"/>
              <a:t>L</a:t>
            </a:r>
            <a:r>
              <a:rPr spc="-170" dirty="0"/>
              <a:t>e</a:t>
            </a:r>
            <a:r>
              <a:rPr spc="-190" dirty="0"/>
              <a:t>v</a:t>
            </a:r>
            <a:r>
              <a:rPr spc="-90" dirty="0"/>
              <a:t>el</a:t>
            </a:r>
            <a:r>
              <a:rPr spc="-240" dirty="0"/>
              <a:t> </a:t>
            </a:r>
            <a:r>
              <a:rPr spc="-215" dirty="0"/>
              <a:t>2</a:t>
            </a:r>
            <a:r>
              <a:rPr spc="-240" dirty="0"/>
              <a:t> </a:t>
            </a:r>
            <a:r>
              <a:rPr spc="75" dirty="0"/>
              <a:t>R</a:t>
            </a:r>
            <a:r>
              <a:rPr spc="-30" dirty="0"/>
              <a:t>esou</a:t>
            </a:r>
            <a:r>
              <a:rPr spc="-240" dirty="0"/>
              <a:t>r</a:t>
            </a:r>
            <a:r>
              <a:rPr spc="160" dirty="0"/>
              <a:t>c</a:t>
            </a:r>
            <a:r>
              <a:rPr spc="-85" dirty="0"/>
              <a:t>es</a:t>
            </a:r>
            <a:endParaRPr spc="-85" dirty="0"/>
          </a:p>
        </p:txBody>
      </p:sp>
      <p:sp>
        <p:nvSpPr>
          <p:cNvPr id="3" name="object 3"/>
          <p:cNvSpPr txBox="1"/>
          <p:nvPr/>
        </p:nvSpPr>
        <p:spPr>
          <a:xfrm>
            <a:off x="4774657" y="1969142"/>
            <a:ext cx="669417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dirty="0">
                <a:latin typeface="Courier New" panose="02070309020205020404"/>
                <a:cs typeface="Courier New" panose="02070309020205020404"/>
              </a:rPr>
              <a:t>https://localhost:8080/api/speakers</a:t>
            </a:r>
            <a:endParaRPr sz="25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2544328"/>
            <a:ext cx="8823711" cy="6422538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826355" y="7933909"/>
            <a:ext cx="278574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225" dirty="0">
                <a:latin typeface="Verdana" panose="020B0604030504040204"/>
                <a:cs typeface="Verdana" panose="020B0604030504040204"/>
              </a:rPr>
              <a:t>0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120" dirty="0">
                <a:latin typeface="Verdana" panose="020B0604030504040204"/>
                <a:cs typeface="Verdana" panose="020B0604030504040204"/>
              </a:rPr>
              <a:t>-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110" dirty="0">
                <a:latin typeface="Verdana" panose="020B0604030504040204"/>
                <a:cs typeface="Verdana" panose="020B0604030504040204"/>
              </a:rPr>
              <a:t>RPC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5" dirty="0">
                <a:latin typeface="Verdana" panose="020B0604030504040204"/>
                <a:cs typeface="Verdana" panose="020B0604030504040204"/>
              </a:rPr>
              <a:t>Servi</a:t>
            </a:r>
            <a:r>
              <a:rPr sz="2600" spc="-35" dirty="0">
                <a:latin typeface="Verdana" panose="020B0604030504040204"/>
                <a:cs typeface="Verdana" panose="020B0604030504040204"/>
              </a:rPr>
              <a:t>c</a:t>
            </a:r>
            <a:r>
              <a:rPr sz="2600" spc="-20" dirty="0">
                <a:latin typeface="Verdana" panose="020B0604030504040204"/>
                <a:cs typeface="Verdana" panose="020B0604030504040204"/>
              </a:rPr>
              <a:t>es</a:t>
            </a:r>
            <a:endParaRPr sz="2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24526" y="6344824"/>
            <a:ext cx="218948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625" dirty="0">
                <a:latin typeface="Verdana" panose="020B0604030504040204"/>
                <a:cs typeface="Verdana" panose="020B0604030504040204"/>
              </a:rPr>
              <a:t>1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120" dirty="0">
                <a:latin typeface="Verdana" panose="020B0604030504040204"/>
                <a:cs typeface="Verdana" panose="020B0604030504040204"/>
              </a:rPr>
              <a:t>-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40" dirty="0">
                <a:latin typeface="Verdana" panose="020B0604030504040204"/>
                <a:cs typeface="Verdana" panose="020B0604030504040204"/>
              </a:rPr>
              <a:t>R</a:t>
            </a:r>
            <a:r>
              <a:rPr sz="2600" spc="5" dirty="0">
                <a:latin typeface="Verdana" panose="020B0604030504040204"/>
                <a:cs typeface="Verdana" panose="020B0604030504040204"/>
              </a:rPr>
              <a:t>esou</a:t>
            </a:r>
            <a:r>
              <a:rPr sz="2600" spc="-50" dirty="0">
                <a:latin typeface="Verdana" panose="020B0604030504040204"/>
                <a:cs typeface="Verdana" panose="020B0604030504040204"/>
              </a:rPr>
              <a:t>r</a:t>
            </a:r>
            <a:r>
              <a:rPr sz="2600" spc="90" dirty="0">
                <a:latin typeface="Verdana" panose="020B0604030504040204"/>
                <a:cs typeface="Verdana" panose="020B0604030504040204"/>
              </a:rPr>
              <a:t>c</a:t>
            </a:r>
            <a:r>
              <a:rPr sz="2600" spc="-20" dirty="0">
                <a:latin typeface="Verdana" panose="020B0604030504040204"/>
                <a:cs typeface="Verdana" panose="020B0604030504040204"/>
              </a:rPr>
              <a:t>es</a:t>
            </a:r>
            <a:endParaRPr sz="2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465457" y="4755739"/>
            <a:ext cx="150749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60" dirty="0">
                <a:latin typeface="Verdana" panose="020B0604030504040204"/>
                <a:cs typeface="Verdana" panose="020B0604030504040204"/>
              </a:rPr>
              <a:t>2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120" dirty="0">
                <a:latin typeface="Verdana" panose="020B0604030504040204"/>
                <a:cs typeface="Verdana" panose="020B0604030504040204"/>
              </a:rPr>
              <a:t>-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15" dirty="0">
                <a:latin typeface="Verdana" panose="020B0604030504040204"/>
                <a:cs typeface="Verdana" panose="020B0604030504040204"/>
              </a:rPr>
              <a:t>V</a:t>
            </a:r>
            <a:r>
              <a:rPr sz="2600" spc="10" dirty="0">
                <a:latin typeface="Verdana" panose="020B0604030504040204"/>
                <a:cs typeface="Verdana" panose="020B0604030504040204"/>
              </a:rPr>
              <a:t>erbs</a:t>
            </a:r>
            <a:endParaRPr sz="2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104394" y="3353864"/>
            <a:ext cx="22987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50" dirty="0">
                <a:latin typeface="Verdana" panose="020B0604030504040204"/>
                <a:cs typeface="Verdana" panose="020B0604030504040204"/>
              </a:rPr>
              <a:t>3</a:t>
            </a:r>
            <a:endParaRPr sz="2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38414" y="3353864"/>
            <a:ext cx="2052955" cy="812165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200025" marR="5080" indent="-187960">
              <a:lnSpc>
                <a:spcPts val="3070"/>
              </a:lnSpc>
              <a:spcBef>
                <a:spcPts val="240"/>
              </a:spcBef>
            </a:pPr>
            <a:r>
              <a:rPr sz="2600" spc="20" dirty="0">
                <a:latin typeface="Verdana" panose="020B0604030504040204"/>
                <a:cs typeface="Verdana" panose="020B0604030504040204"/>
              </a:rPr>
              <a:t>Hypermedia  </a:t>
            </a:r>
            <a:r>
              <a:rPr sz="2600" spc="60" dirty="0">
                <a:latin typeface="Verdana" panose="020B0604030504040204"/>
                <a:cs typeface="Verdana" panose="020B0604030504040204"/>
              </a:rPr>
              <a:t>HATEOAS</a:t>
            </a:r>
            <a:endParaRPr sz="26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7531100" y="3213100"/>
            <a:ext cx="8298815" cy="4622165"/>
            <a:chOff x="7531100" y="3213100"/>
            <a:chExt cx="8298815" cy="4622165"/>
          </a:xfrm>
        </p:grpSpPr>
        <p:sp>
          <p:nvSpPr>
            <p:cNvPr id="11" name="object 11"/>
            <p:cNvSpPr/>
            <p:nvPr/>
          </p:nvSpPr>
          <p:spPr>
            <a:xfrm>
              <a:off x="7531100" y="3213099"/>
              <a:ext cx="8298815" cy="1029969"/>
            </a:xfrm>
            <a:custGeom>
              <a:avLst/>
              <a:gdLst/>
              <a:ahLst/>
              <a:cxnLst/>
              <a:rect l="l" t="t" r="r" b="b"/>
              <a:pathLst>
                <a:path w="8298815" h="1029970">
                  <a:moveTo>
                    <a:pt x="8298523" y="0"/>
                  </a:moveTo>
                  <a:lnTo>
                    <a:pt x="5326723" y="0"/>
                  </a:lnTo>
                  <a:lnTo>
                    <a:pt x="1415910" y="0"/>
                  </a:lnTo>
                  <a:lnTo>
                    <a:pt x="0" y="0"/>
                  </a:lnTo>
                  <a:lnTo>
                    <a:pt x="0" y="1029957"/>
                  </a:lnTo>
                  <a:lnTo>
                    <a:pt x="1415910" y="1029957"/>
                  </a:lnTo>
                  <a:lnTo>
                    <a:pt x="5326723" y="1029957"/>
                  </a:lnTo>
                  <a:lnTo>
                    <a:pt x="8298523" y="1029957"/>
                  </a:lnTo>
                  <a:lnTo>
                    <a:pt x="8298523" y="0"/>
                  </a:lnTo>
                  <a:close/>
                </a:path>
              </a:pathLst>
            </a:custGeom>
            <a:solidFill>
              <a:srgbClr val="2E8FB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7531100" y="4243057"/>
              <a:ext cx="1416050" cy="3592195"/>
            </a:xfrm>
            <a:custGeom>
              <a:avLst/>
              <a:gdLst/>
              <a:ahLst/>
              <a:cxnLst/>
              <a:rect l="l" t="t" r="r" b="b"/>
              <a:pathLst>
                <a:path w="1416050" h="3592195">
                  <a:moveTo>
                    <a:pt x="1415910" y="0"/>
                  </a:moveTo>
                  <a:lnTo>
                    <a:pt x="0" y="0"/>
                  </a:lnTo>
                  <a:lnTo>
                    <a:pt x="0" y="666407"/>
                  </a:lnTo>
                  <a:lnTo>
                    <a:pt x="0" y="1299121"/>
                  </a:lnTo>
                  <a:lnTo>
                    <a:pt x="0" y="1968588"/>
                  </a:lnTo>
                  <a:lnTo>
                    <a:pt x="0" y="2509609"/>
                  </a:lnTo>
                  <a:lnTo>
                    <a:pt x="0" y="3050629"/>
                  </a:lnTo>
                  <a:lnTo>
                    <a:pt x="0" y="3591649"/>
                  </a:lnTo>
                  <a:lnTo>
                    <a:pt x="1415910" y="3591649"/>
                  </a:lnTo>
                  <a:lnTo>
                    <a:pt x="1415910" y="666407"/>
                  </a:lnTo>
                  <a:lnTo>
                    <a:pt x="141591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7581900" y="3279458"/>
            <a:ext cx="775335" cy="86360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</a:pPr>
            <a:r>
              <a:rPr sz="25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HTTP</a:t>
            </a:r>
            <a:endParaRPr sz="25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sz="25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Verb</a:t>
            </a:r>
            <a:endParaRPr sz="25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997819" y="3520758"/>
            <a:ext cx="58483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5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URL</a:t>
            </a:r>
            <a:endParaRPr sz="25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2908622" y="3520758"/>
            <a:ext cx="268033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5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Backing</a:t>
            </a:r>
            <a:r>
              <a:rPr sz="2500" spc="-9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Method</a:t>
            </a:r>
            <a:endParaRPr sz="25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569200" y="4377944"/>
            <a:ext cx="1123315" cy="33896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ourier New" panose="02070309020205020404"/>
                <a:cs typeface="Courier New" panose="02070309020205020404"/>
              </a:rPr>
              <a:t>GET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 marR="370840">
              <a:lnSpc>
                <a:spcPts val="5180"/>
              </a:lnSpc>
              <a:spcBef>
                <a:spcPts val="510"/>
              </a:spcBef>
            </a:pPr>
            <a:r>
              <a:rPr sz="2400" dirty="0">
                <a:latin typeface="Courier New" panose="02070309020205020404"/>
                <a:cs typeface="Courier New" panose="02070309020205020404"/>
              </a:rPr>
              <a:t>POST  </a:t>
            </a:r>
            <a:r>
              <a:rPr sz="2400" dirty="0">
                <a:latin typeface="Courier New" panose="02070309020205020404"/>
                <a:cs typeface="Courier New" panose="02070309020205020404"/>
              </a:rPr>
              <a:t>GET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 marR="5080">
              <a:lnSpc>
                <a:spcPts val="4260"/>
              </a:lnSpc>
              <a:spcBef>
                <a:spcPts val="130"/>
              </a:spcBef>
            </a:pPr>
            <a:r>
              <a:rPr sz="2400" dirty="0">
                <a:latin typeface="Courier New" panose="02070309020205020404"/>
                <a:cs typeface="Courier New" panose="02070309020205020404"/>
              </a:rPr>
              <a:t>PUT </a:t>
            </a:r>
            <a:r>
              <a:rPr sz="2400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latin typeface="Courier New" panose="02070309020205020404"/>
                <a:cs typeface="Courier New" panose="02070309020205020404"/>
              </a:rPr>
              <a:t>PATCH </a:t>
            </a:r>
            <a:r>
              <a:rPr sz="2400" spc="-14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latin typeface="Courier New" panose="02070309020205020404"/>
                <a:cs typeface="Courier New" panose="02070309020205020404"/>
              </a:rPr>
              <a:t>DELETE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985119" y="4377944"/>
            <a:ext cx="3317875" cy="33896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ourier New" panose="02070309020205020404"/>
                <a:cs typeface="Courier New" panose="02070309020205020404"/>
              </a:rPr>
              <a:t>/api/speakers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2255"/>
              </a:spcBef>
            </a:pPr>
            <a:r>
              <a:rPr sz="2400" dirty="0">
                <a:latin typeface="Courier New" panose="02070309020205020404"/>
                <a:cs typeface="Courier New" panose="02070309020205020404"/>
              </a:rPr>
              <a:t>/api/speakers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2300"/>
              </a:spcBef>
            </a:pPr>
            <a:r>
              <a:rPr sz="2400" dirty="0">
                <a:latin typeface="Courier New" panose="02070309020205020404"/>
                <a:cs typeface="Courier New" panose="02070309020205020404"/>
              </a:rPr>
              <a:t>/api/speakers/{id}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90"/>
              </a:spcBef>
            </a:pPr>
            <a:r>
              <a:rPr sz="2400" dirty="0">
                <a:latin typeface="Courier New" panose="02070309020205020404"/>
                <a:cs typeface="Courier New" panose="02070309020205020404"/>
              </a:rPr>
              <a:t>/api/speakers/{id}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380"/>
              </a:spcBef>
            </a:pPr>
            <a:r>
              <a:rPr sz="2400" dirty="0">
                <a:latin typeface="Courier New" panose="02070309020205020404"/>
                <a:cs typeface="Courier New" panose="02070309020205020404"/>
              </a:rPr>
              <a:t>/api/speakers/{id}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380"/>
              </a:spcBef>
            </a:pPr>
            <a:r>
              <a:rPr sz="2400" dirty="0">
                <a:latin typeface="Courier New" panose="02070309020205020404"/>
                <a:cs typeface="Courier New" panose="02070309020205020404"/>
              </a:rPr>
              <a:t>/api/speakers/{id}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2895922" y="4377944"/>
            <a:ext cx="1856105" cy="33896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ourier New" panose="02070309020205020404"/>
                <a:cs typeface="Courier New" panose="02070309020205020404"/>
              </a:rPr>
              <a:t>fi</a:t>
            </a:r>
            <a:r>
              <a:rPr sz="2400" dirty="0">
                <a:latin typeface="Courier New" panose="02070309020205020404"/>
                <a:cs typeface="Courier New" panose="02070309020205020404"/>
              </a:rPr>
              <a:t>ndAll(…)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 marR="189230">
              <a:lnSpc>
                <a:spcPts val="5180"/>
              </a:lnSpc>
              <a:spcBef>
                <a:spcPts val="510"/>
              </a:spcBef>
            </a:pPr>
            <a:r>
              <a:rPr sz="2400" dirty="0">
                <a:latin typeface="Courier New" panose="02070309020205020404"/>
                <a:cs typeface="Courier New" panose="02070309020205020404"/>
              </a:rPr>
              <a:t>save(…) </a:t>
            </a:r>
            <a:r>
              <a:rPr sz="2400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latin typeface="Courier New" panose="02070309020205020404"/>
                <a:cs typeface="Courier New" panose="02070309020205020404"/>
              </a:rPr>
              <a:t>getOne(…)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 marR="189230">
              <a:lnSpc>
                <a:spcPts val="4260"/>
              </a:lnSpc>
              <a:spcBef>
                <a:spcPts val="130"/>
              </a:spcBef>
            </a:pPr>
            <a:r>
              <a:rPr sz="2400" dirty="0">
                <a:latin typeface="Courier New" panose="02070309020205020404"/>
                <a:cs typeface="Courier New" panose="02070309020205020404"/>
              </a:rPr>
              <a:t>save(…) </a:t>
            </a:r>
            <a:r>
              <a:rPr sz="2400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latin typeface="Courier New" panose="02070309020205020404"/>
                <a:cs typeface="Courier New" panose="02070309020205020404"/>
              </a:rPr>
              <a:t>save(…) </a:t>
            </a:r>
            <a:r>
              <a:rPr sz="2400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latin typeface="Courier New" panose="02070309020205020404"/>
                <a:cs typeface="Courier New" panose="02070309020205020404"/>
              </a:rPr>
              <a:t>delete(…)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35657" y="2080783"/>
            <a:ext cx="29013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Summary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747456" y="2692400"/>
            <a:ext cx="6643370" cy="3454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3000" spc="25" dirty="0">
                <a:latin typeface="Verdana" panose="020B0604030504040204"/>
                <a:cs typeface="Verdana" panose="020B0604030504040204"/>
              </a:rPr>
              <a:t>REST</a:t>
            </a:r>
            <a:r>
              <a:rPr sz="3000" spc="-175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20" dirty="0">
                <a:latin typeface="Verdana" panose="020B0604030504040204"/>
                <a:cs typeface="Verdana" panose="020B0604030504040204"/>
              </a:rPr>
              <a:t>and</a:t>
            </a:r>
            <a:r>
              <a:rPr sz="3000" spc="-170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15" dirty="0">
                <a:latin typeface="Verdana" panose="020B0604030504040204"/>
                <a:cs typeface="Verdana" panose="020B0604030504040204"/>
              </a:rPr>
              <a:t>Spring</a:t>
            </a:r>
            <a:r>
              <a:rPr sz="3000" spc="-170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-5" dirty="0">
                <a:latin typeface="Verdana" panose="020B0604030504040204"/>
                <a:cs typeface="Verdana" panose="020B0604030504040204"/>
              </a:rPr>
              <a:t>Data</a:t>
            </a:r>
            <a:r>
              <a:rPr sz="3000" spc="-170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25" dirty="0">
                <a:latin typeface="Verdana" panose="020B0604030504040204"/>
                <a:cs typeface="Verdana" panose="020B0604030504040204"/>
              </a:rPr>
              <a:t>repositories </a:t>
            </a:r>
            <a:r>
              <a:rPr sz="3000" spc="-1045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65" dirty="0">
                <a:latin typeface="Verdana" panose="020B0604030504040204"/>
                <a:cs typeface="Verdana" panose="020B0604030504040204"/>
              </a:rPr>
              <a:t>Collection</a:t>
            </a:r>
            <a:r>
              <a:rPr sz="3000" spc="-160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-10" dirty="0">
                <a:latin typeface="Verdana" panose="020B0604030504040204"/>
                <a:cs typeface="Verdana" panose="020B0604030504040204"/>
              </a:rPr>
              <a:t>resources</a:t>
            </a:r>
            <a:endParaRPr sz="3000">
              <a:latin typeface="Verdana" panose="020B0604030504040204"/>
              <a:cs typeface="Verdana" panose="020B0604030504040204"/>
            </a:endParaRPr>
          </a:p>
          <a:p>
            <a:pPr marL="12700" marR="2439670">
              <a:lnSpc>
                <a:spcPct val="150000"/>
              </a:lnSpc>
            </a:pPr>
            <a:r>
              <a:rPr sz="3000" spc="-90" dirty="0">
                <a:latin typeface="Verdana" panose="020B0604030504040204"/>
                <a:cs typeface="Verdana" panose="020B0604030504040204"/>
              </a:rPr>
              <a:t>Item </a:t>
            </a:r>
            <a:r>
              <a:rPr sz="3000" spc="-10" dirty="0">
                <a:latin typeface="Verdana" panose="020B0604030504040204"/>
                <a:cs typeface="Verdana" panose="020B0604030504040204"/>
              </a:rPr>
              <a:t>resources </a:t>
            </a:r>
            <a:r>
              <a:rPr sz="3000" spc="-5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55" dirty="0">
                <a:latin typeface="Verdana" panose="020B0604030504040204"/>
                <a:cs typeface="Verdana" panose="020B0604030504040204"/>
              </a:rPr>
              <a:t>Association</a:t>
            </a:r>
            <a:r>
              <a:rPr sz="3000" spc="-185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-10" dirty="0">
                <a:latin typeface="Verdana" panose="020B0604030504040204"/>
                <a:cs typeface="Verdana" panose="020B0604030504040204"/>
              </a:rPr>
              <a:t>resources </a:t>
            </a:r>
            <a:r>
              <a:rPr sz="3000" spc="-1045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30" dirty="0">
                <a:latin typeface="Verdana" panose="020B0604030504040204"/>
                <a:cs typeface="Verdana" panose="020B0604030504040204"/>
              </a:rPr>
              <a:t>Customizing</a:t>
            </a:r>
            <a:r>
              <a:rPr sz="3000" spc="-180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dirty="0">
                <a:latin typeface="Verdana" panose="020B0604030504040204"/>
                <a:cs typeface="Verdana" panose="020B0604030504040204"/>
              </a:rPr>
              <a:t>services</a:t>
            </a:r>
            <a:endParaRPr sz="3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954</Words>
  <Application>WPS Presentation</Application>
  <PresentationFormat>On-screen Show (4:3)</PresentationFormat>
  <Paragraphs>91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4" baseType="lpstr">
      <vt:lpstr>Arial</vt:lpstr>
      <vt:lpstr>SimSun</vt:lpstr>
      <vt:lpstr>Wingdings</vt:lpstr>
      <vt:lpstr>Verdana</vt:lpstr>
      <vt:lpstr>Courier New</vt:lpstr>
      <vt:lpstr>Microsoft YaHei</vt:lpstr>
      <vt:lpstr>Arial Unicode MS</vt:lpstr>
      <vt:lpstr>Calibri</vt:lpstr>
      <vt:lpstr>Office Theme</vt:lpstr>
      <vt:lpstr>Making Repositories RESTful</vt:lpstr>
      <vt:lpstr>Enhancing the Spring Data Repository</vt:lpstr>
      <vt:lpstr>Understanding REST API URLs</vt:lpstr>
      <vt:lpstr>Spring Data REST Level 2 Resources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Making Repositories RESTful</dc:title>
  <dc:creator/>
  <cp:lastModifiedBy>Steve Sam</cp:lastModifiedBy>
  <cp:revision>1</cp:revision>
  <dcterms:created xsi:type="dcterms:W3CDTF">2022-01-06T07:39:09Z</dcterms:created>
  <dcterms:modified xsi:type="dcterms:W3CDTF">2022-01-06T07:39:09Z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2020-12-04T05:30:00Z</vt:filetime>
  </property>
  <property fmtid="{D5CDD505-2E9C-101B-9397-08002B2CF9AE}" pid="3" name="Creator">
    <vt:lpwstr>Keynote</vt:lpwstr>
  </property>
  <property fmtid="{D5CDD505-2E9C-101B-9397-08002B2CF9AE}" pid="4" name="LastSaved">
    <vt:filetime>2022-01-05T05:30:00Z</vt:filetime>
  </property>
  <property fmtid="{D5CDD505-2E9C-101B-9397-08002B2CF9AE}" pid="5" name="ICV">
    <vt:lpwstr>7B84B769F5C043B5A2DA38523885AB52</vt:lpwstr>
  </property>
  <property fmtid="{D5CDD505-2E9C-101B-9397-08002B2CF9AE}" pid="6" name="KSOProductBuildVer">
    <vt:lpwstr>1033-11.2.0.10426</vt:lpwstr>
  </property>
</Properties>
</file>