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28000" y="2349500"/>
            <a:ext cx="0" cy="6194425"/>
          </a:xfrm>
          <a:custGeom>
            <a:avLst/>
            <a:gdLst/>
            <a:ahLst/>
            <a:cxnLst/>
            <a:rect l="l" t="t" r="r" b="b"/>
            <a:pathLst>
              <a:path h="6194425">
                <a:moveTo>
                  <a:pt x="0" y="0"/>
                </a:moveTo>
                <a:lnTo>
                  <a:pt x="0" y="619397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7870" y="646852"/>
            <a:ext cx="10300258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23232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53685" y="3648870"/>
            <a:ext cx="6548628" cy="4523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09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704" y="2671014"/>
            <a:ext cx="101492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60" dirty="0">
                <a:solidFill>
                  <a:srgbClr val="171717"/>
                </a:solidFill>
              </a:rPr>
              <a:t>Cu</a:t>
            </a:r>
            <a:r>
              <a:rPr sz="6000" spc="-220" dirty="0">
                <a:solidFill>
                  <a:srgbClr val="171717"/>
                </a:solidFill>
              </a:rPr>
              <a:t>s</a:t>
            </a:r>
            <a:r>
              <a:rPr sz="6000" spc="-190" dirty="0">
                <a:solidFill>
                  <a:srgbClr val="171717"/>
                </a:solidFill>
              </a:rPr>
              <a:t>t</a:t>
            </a:r>
            <a:r>
              <a:rPr sz="6000" spc="-114" dirty="0">
                <a:solidFill>
                  <a:srgbClr val="171717"/>
                </a:solidFill>
              </a:rPr>
              <a:t>omizin</a:t>
            </a:r>
            <a:r>
              <a:rPr sz="6000" spc="4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14" dirty="0">
                <a:solidFill>
                  <a:srgbClr val="171717"/>
                </a:solidFill>
              </a:rPr>
              <a:t>RE</a:t>
            </a:r>
            <a:r>
              <a:rPr sz="6000" spc="-204" dirty="0">
                <a:solidFill>
                  <a:srgbClr val="171717"/>
                </a:solidFill>
              </a:rPr>
              <a:t>S</a:t>
            </a:r>
            <a:r>
              <a:rPr sz="6000" spc="190" dirty="0">
                <a:solidFill>
                  <a:srgbClr val="171717"/>
                </a:solidFill>
              </a:rPr>
              <a:t>T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170" dirty="0">
                <a:solidFill>
                  <a:srgbClr val="171717"/>
                </a:solidFill>
              </a:rPr>
              <a:t>P</a:t>
            </a:r>
            <a:r>
              <a:rPr sz="6000" spc="-405" dirty="0">
                <a:solidFill>
                  <a:srgbClr val="171717"/>
                </a:solidFill>
              </a:rPr>
              <a:t>a</a:t>
            </a:r>
            <a:r>
              <a:rPr sz="6000" spc="-135" dirty="0">
                <a:solidFill>
                  <a:srgbClr val="171717"/>
                </a:solidFill>
              </a:rPr>
              <a:t>yloads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027" y="646852"/>
            <a:ext cx="1033653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Changing</a:t>
            </a:r>
            <a:r>
              <a:rPr spc="-250" dirty="0"/>
              <a:t> </a:t>
            </a:r>
            <a:r>
              <a:rPr spc="-5" dirty="0"/>
              <a:t>Payloads</a:t>
            </a:r>
            <a:r>
              <a:rPr spc="-245" dirty="0"/>
              <a:t> </a:t>
            </a:r>
            <a:r>
              <a:rPr dirty="0"/>
              <a:t>with</a:t>
            </a:r>
            <a:r>
              <a:rPr spc="-245" dirty="0"/>
              <a:t> </a:t>
            </a:r>
            <a:r>
              <a:rPr spc="-20" dirty="0"/>
              <a:t>Projections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1368694" y="2854940"/>
            <a:ext cx="6433820" cy="4819650"/>
            <a:chOff x="1368694" y="2854940"/>
            <a:chExt cx="6433820" cy="48196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68694" y="2854940"/>
              <a:ext cx="6425576" cy="48191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9617" y="3163007"/>
              <a:ext cx="3746500" cy="2819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3717" y="3023307"/>
              <a:ext cx="4178300" cy="33782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649726" y="2848590"/>
            <a:ext cx="6243955" cy="4832350"/>
            <a:chOff x="8649726" y="2848590"/>
            <a:chExt cx="6243955" cy="483235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4296" y="2891380"/>
              <a:ext cx="6213009" cy="478274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656076" y="2854940"/>
              <a:ext cx="6231255" cy="4819650"/>
            </a:xfrm>
            <a:custGeom>
              <a:avLst/>
              <a:gdLst/>
              <a:ahLst/>
              <a:cxnLst/>
              <a:rect l="l" t="t" r="r" b="b"/>
              <a:pathLst>
                <a:path w="6231255" h="4819650">
                  <a:moveTo>
                    <a:pt x="0" y="0"/>
                  </a:moveTo>
                  <a:lnTo>
                    <a:pt x="6231229" y="0"/>
                  </a:lnTo>
                  <a:lnTo>
                    <a:pt x="6231229" y="4819181"/>
                  </a:lnTo>
                  <a:lnTo>
                    <a:pt x="0" y="4819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8FB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4056" y="3149599"/>
              <a:ext cx="3746500" cy="28194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834056" y="3149599"/>
              <a:ext cx="3746500" cy="2819400"/>
            </a:xfrm>
            <a:custGeom>
              <a:avLst/>
              <a:gdLst/>
              <a:ahLst/>
              <a:cxnLst/>
              <a:rect l="l" t="t" r="r" b="b"/>
              <a:pathLst>
                <a:path w="3746500" h="2819400">
                  <a:moveTo>
                    <a:pt x="0" y="0"/>
                  </a:moveTo>
                  <a:lnTo>
                    <a:pt x="3746500" y="0"/>
                  </a:lnTo>
                  <a:lnTo>
                    <a:pt x="3746500" y="2819400"/>
                  </a:lnTo>
                  <a:lnTo>
                    <a:pt x="0" y="2819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2229181"/>
            <a:ext cx="16256000" cy="6915150"/>
            <a:chOff x="0" y="2229181"/>
            <a:chExt cx="16256000" cy="691515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2229181"/>
              <a:ext cx="7143220" cy="110185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241881"/>
              <a:ext cx="7118350" cy="1051560"/>
            </a:xfrm>
            <a:custGeom>
              <a:avLst/>
              <a:gdLst/>
              <a:ahLst/>
              <a:cxnLst/>
              <a:rect l="l" t="t" r="r" b="b"/>
              <a:pathLst>
                <a:path w="7118350" h="1051560">
                  <a:moveTo>
                    <a:pt x="7117820" y="0"/>
                  </a:moveTo>
                  <a:lnTo>
                    <a:pt x="0" y="0"/>
                  </a:lnTo>
                  <a:lnTo>
                    <a:pt x="0" y="1051057"/>
                  </a:lnTo>
                  <a:lnTo>
                    <a:pt x="7117820" y="1051057"/>
                  </a:lnTo>
                  <a:lnTo>
                    <a:pt x="7117820" y="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016581"/>
              <a:ext cx="16256000" cy="352898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3029281"/>
              <a:ext cx="16256000" cy="3478529"/>
            </a:xfrm>
            <a:custGeom>
              <a:avLst/>
              <a:gdLst/>
              <a:ahLst/>
              <a:cxnLst/>
              <a:rect l="l" t="t" r="r" b="b"/>
              <a:pathLst>
                <a:path w="16256000" h="3478529">
                  <a:moveTo>
                    <a:pt x="16256000" y="0"/>
                  </a:moveTo>
                  <a:lnTo>
                    <a:pt x="0" y="0"/>
                  </a:lnTo>
                  <a:lnTo>
                    <a:pt x="0" y="3478185"/>
                  </a:lnTo>
                  <a:lnTo>
                    <a:pt x="16256000" y="3478185"/>
                  </a:lnTo>
                  <a:lnTo>
                    <a:pt x="16256000" y="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494766"/>
              <a:ext cx="16256000" cy="26492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507466"/>
              <a:ext cx="16256000" cy="2637155"/>
            </a:xfrm>
            <a:custGeom>
              <a:avLst/>
              <a:gdLst/>
              <a:ahLst/>
              <a:cxnLst/>
              <a:rect l="l" t="t" r="r" b="b"/>
              <a:pathLst>
                <a:path w="16256000" h="2637154">
                  <a:moveTo>
                    <a:pt x="16256000" y="0"/>
                  </a:moveTo>
                  <a:lnTo>
                    <a:pt x="0" y="0"/>
                  </a:lnTo>
                  <a:lnTo>
                    <a:pt x="0" y="2636532"/>
                  </a:lnTo>
                  <a:lnTo>
                    <a:pt x="16256000" y="2636532"/>
                  </a:lnTo>
                  <a:lnTo>
                    <a:pt x="16256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091772" y="646852"/>
            <a:ext cx="60725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E2E3E5"/>
                </a:solidFill>
              </a:rPr>
              <a:t>Creating</a:t>
            </a:r>
            <a:r>
              <a:rPr spc="-270" dirty="0">
                <a:solidFill>
                  <a:srgbClr val="E2E3E5"/>
                </a:solidFill>
              </a:rPr>
              <a:t> </a:t>
            </a:r>
            <a:r>
              <a:rPr spc="-125" dirty="0">
                <a:solidFill>
                  <a:srgbClr val="E2E3E5"/>
                </a:solidFill>
              </a:rPr>
              <a:t>a</a:t>
            </a:r>
            <a:r>
              <a:rPr spc="-270" dirty="0">
                <a:solidFill>
                  <a:srgbClr val="E2E3E5"/>
                </a:solidFill>
              </a:rPr>
              <a:t> </a:t>
            </a:r>
            <a:r>
              <a:rPr spc="-10" dirty="0">
                <a:solidFill>
                  <a:srgbClr val="E2E3E5"/>
                </a:solidFill>
              </a:rPr>
              <a:t>Projection</a:t>
            </a:r>
            <a:endParaRPr spc="-10" dirty="0">
              <a:solidFill>
                <a:srgbClr val="E2E3E5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3622" y="3124510"/>
            <a:ext cx="11075035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25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@Projection(name="sessionDetail", types </a:t>
            </a:r>
            <a:r>
              <a:rPr sz="25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5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{Session.class}) </a:t>
            </a:r>
            <a:r>
              <a:rPr sz="2500" spc="-149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5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interface</a:t>
            </a:r>
            <a:r>
              <a:rPr sz="2500" spc="-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SessionDetail </a:t>
            </a:r>
            <a:r>
              <a:rPr sz="25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5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9949" y="4445946"/>
            <a:ext cx="5360035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25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String getSessionName(); </a:t>
            </a:r>
            <a:r>
              <a:rPr sz="25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List&lt;Speaker&gt;</a:t>
            </a:r>
            <a:r>
              <a:rPr sz="2500" spc="-9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getSpeakers();</a:t>
            </a:r>
            <a:endParaRPr sz="2500" spc="-5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2222" y="5822626"/>
            <a:ext cx="2165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500" dirty="0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47400" y="1984375"/>
            <a:ext cx="5090795" cy="41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2600" b="1" spc="-1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b="1" spc="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600" b="1" spc="-1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b="1" spc="1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entity</a:t>
            </a:r>
            <a:r>
              <a:rPr sz="2600" b="1" spc="-14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b="1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pa</a:t>
            </a:r>
            <a:r>
              <a:rPr sz="2600" b="1" spc="3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ckage</a:t>
            </a:r>
            <a:endParaRPr sz="2600" b="1" spc="35" dirty="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2104" y="646852"/>
            <a:ext cx="787209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7765" algn="l"/>
              </a:tabLst>
            </a:pPr>
            <a:r>
              <a:rPr spc="-100" dirty="0"/>
              <a:t>Projections:	</a:t>
            </a:r>
            <a:r>
              <a:rPr spc="25" dirty="0"/>
              <a:t>Pros</a:t>
            </a:r>
            <a:r>
              <a:rPr spc="-285" dirty="0"/>
              <a:t> </a:t>
            </a:r>
            <a:r>
              <a:rPr spc="-15" dirty="0"/>
              <a:t>and</a:t>
            </a:r>
            <a:r>
              <a:rPr spc="-285" dirty="0"/>
              <a:t> </a:t>
            </a:r>
            <a:r>
              <a:rPr spc="20" dirty="0"/>
              <a:t>Cons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3677970" y="2279024"/>
            <a:ext cx="3967479" cy="258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 indent="2279650" algn="r">
              <a:lnSpc>
                <a:spcPts val="5500"/>
              </a:lnSpc>
              <a:spcBef>
                <a:spcPts val="165"/>
              </a:spcBef>
            </a:pPr>
            <a:r>
              <a:rPr sz="2600" spc="35" dirty="0">
                <a:latin typeface="Verdana" panose="020B0604030504040204"/>
                <a:cs typeface="Verdana" panose="020B0604030504040204"/>
              </a:rPr>
              <a:t>Read</a:t>
            </a:r>
            <a:r>
              <a:rPr sz="260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only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Clients</a:t>
            </a:r>
            <a:r>
              <a:rPr sz="26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0" dirty="0">
                <a:latin typeface="Verdana" panose="020B0604030504040204"/>
                <a:cs typeface="Verdana" panose="020B0604030504040204"/>
              </a:rPr>
              <a:t>can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30" dirty="0">
                <a:latin typeface="Verdana" panose="020B0604030504040204"/>
                <a:cs typeface="Verdana" panose="020B0604030504040204"/>
              </a:rPr>
              <a:t>ignore</a:t>
            </a:r>
            <a:r>
              <a:rPr sz="26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them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90" dirty="0">
                <a:latin typeface="Verdana" panose="020B0604030504040204"/>
                <a:cs typeface="Verdana" panose="020B0604030504040204"/>
              </a:rPr>
              <a:t>Not</a:t>
            </a:r>
            <a:r>
              <a:rPr sz="26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40" dirty="0">
                <a:latin typeface="Verdana" panose="020B0604030504040204"/>
                <a:cs typeface="Verdana" panose="020B0604030504040204"/>
              </a:rPr>
              <a:t>a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30" dirty="0">
                <a:latin typeface="Verdana" panose="020B0604030504040204"/>
                <a:cs typeface="Verdana" panose="020B0604030504040204"/>
              </a:rPr>
              <a:t>layer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0701" y="2279024"/>
            <a:ext cx="3881120" cy="2581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5500"/>
              </a:lnSpc>
              <a:spcBef>
                <a:spcPts val="165"/>
              </a:spcBef>
            </a:pPr>
            <a:r>
              <a:rPr sz="2600" spc="25" dirty="0">
                <a:latin typeface="Verdana" panose="020B0604030504040204"/>
                <a:cs typeface="Verdana" panose="020B0604030504040204"/>
              </a:rPr>
              <a:t>Customizable</a:t>
            </a:r>
            <a:r>
              <a:rPr sz="26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payloads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Buffers </a:t>
            </a:r>
            <a:r>
              <a:rPr sz="2600" spc="15" dirty="0">
                <a:latin typeface="Verdana" panose="020B0604030504040204"/>
                <a:cs typeface="Verdana" panose="020B0604030504040204"/>
              </a:rPr>
              <a:t>entity changes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dirty="0">
                <a:latin typeface="Verdana" panose="020B0604030504040204"/>
                <a:cs typeface="Verdana" panose="020B0604030504040204"/>
              </a:rPr>
              <a:t>Minimal</a:t>
            </a:r>
            <a:r>
              <a:rPr sz="26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75" dirty="0">
                <a:latin typeface="Verdana" panose="020B0604030504040204"/>
                <a:cs typeface="Verdana" panose="020B0604030504040204"/>
              </a:rPr>
              <a:t>coding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Customizing</a:t>
            </a:r>
            <a:r>
              <a:rPr spc="-240" dirty="0"/>
              <a:t> </a:t>
            </a:r>
            <a:r>
              <a:rPr spc="-5" dirty="0"/>
              <a:t>Payloads</a:t>
            </a:r>
            <a:r>
              <a:rPr spc="-240" dirty="0"/>
              <a:t> </a:t>
            </a:r>
            <a:r>
              <a:rPr dirty="0"/>
              <a:t>with</a:t>
            </a:r>
            <a:r>
              <a:rPr spc="-240" dirty="0"/>
              <a:t> </a:t>
            </a:r>
            <a:r>
              <a:rPr spc="45" dirty="0"/>
              <a:t>Jackson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6361803" y="2138140"/>
            <a:ext cx="3532504" cy="955040"/>
          </a:xfrm>
          <a:prstGeom prst="rect">
            <a:avLst/>
          </a:prstGeom>
          <a:ln w="63500">
            <a:solidFill>
              <a:srgbClr val="58409B"/>
            </a:solidFill>
          </a:ln>
        </p:spPr>
        <p:txBody>
          <a:bodyPr vert="horz" wrap="square" lIns="0" tIns="26479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2085"/>
              </a:spcBef>
            </a:pP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Jackson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JSON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Parser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798652" y="5438281"/>
            <a:ext cx="2872757" cy="6964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53685" y="3648870"/>
            <a:ext cx="6536055" cy="452310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565150">
              <a:lnSpc>
                <a:spcPct val="100000"/>
              </a:lnSpc>
              <a:spcBef>
                <a:spcPts val="73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@Entity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565150">
              <a:lnSpc>
                <a:spcPct val="100000"/>
              </a:lnSpc>
              <a:spcBef>
                <a:spcPts val="63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25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class</a:t>
            </a:r>
            <a:r>
              <a:rPr sz="25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User</a:t>
            </a:r>
            <a:r>
              <a:rPr sz="25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dirty="0">
                <a:latin typeface="Courier New" panose="02070309020205020404"/>
                <a:cs typeface="Courier New" panose="02070309020205020404"/>
              </a:rPr>
              <a:t>{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327150">
              <a:lnSpc>
                <a:spcPct val="100000"/>
              </a:lnSpc>
              <a:spcBef>
                <a:spcPts val="63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25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5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username;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50">
              <a:latin typeface="Courier New" panose="02070309020205020404"/>
              <a:cs typeface="Courier New" panose="02070309020205020404"/>
            </a:endParaRPr>
          </a:p>
          <a:p>
            <a:pPr marL="1327150">
              <a:lnSpc>
                <a:spcPct val="100000"/>
              </a:lnSpc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@JsonIgnore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327150">
              <a:lnSpc>
                <a:spcPct val="100000"/>
              </a:lnSpc>
              <a:spcBef>
                <a:spcPts val="630"/>
              </a:spcBef>
            </a:pPr>
            <a:r>
              <a:rPr sz="2500" spc="-5" dirty="0">
                <a:latin typeface="Courier New" panose="02070309020205020404"/>
                <a:cs typeface="Courier New" panose="02070309020205020404"/>
              </a:rPr>
              <a:t>private</a:t>
            </a:r>
            <a:r>
              <a:rPr sz="25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String</a:t>
            </a:r>
            <a:r>
              <a:rPr sz="25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500" spc="-5" dirty="0">
                <a:latin typeface="Courier New" panose="02070309020205020404"/>
                <a:cs typeface="Courier New" panose="02070309020205020404"/>
              </a:rPr>
              <a:t>password;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 marL="565150">
              <a:lnSpc>
                <a:spcPct val="100000"/>
              </a:lnSpc>
              <a:spcBef>
                <a:spcPts val="630"/>
              </a:spcBef>
            </a:pPr>
            <a:r>
              <a:rPr sz="2500" dirty="0">
                <a:latin typeface="Courier New" panose="02070309020205020404"/>
                <a:cs typeface="Courier New" panose="02070309020205020404"/>
              </a:rPr>
              <a:t>}</a:t>
            </a:r>
            <a:endParaRPr sz="25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3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425"/>
              </a:spcBef>
            </a:pPr>
            <a:r>
              <a:rPr sz="3200" u="heavy" spc="-160" dirty="0">
                <a:solidFill>
                  <a:srgbClr val="58595B"/>
                </a:solidFill>
                <a:uFill>
                  <a:solidFill>
                    <a:srgbClr val="58595B"/>
                  </a:solidFill>
                </a:uFill>
                <a:latin typeface="Trebuchet MS" panose="020B0603020202020204"/>
                <a:cs typeface="Trebuchet MS" panose="020B0603020202020204"/>
              </a:rPr>
              <a:t>https://github.com/FasterXML/jackson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657" y="2080783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</a:rPr>
              <a:t>Summary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747456" y="2692400"/>
            <a:ext cx="4782820" cy="34544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spc="30" dirty="0">
                <a:latin typeface="Verdana" panose="020B0604030504040204"/>
                <a:cs typeface="Verdana" panose="020B0604030504040204"/>
              </a:rPr>
              <a:t>Projections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1223010">
              <a:lnSpc>
                <a:spcPct val="150000"/>
              </a:lnSpc>
            </a:pPr>
            <a:r>
              <a:rPr sz="3000" spc="15" dirty="0">
                <a:latin typeface="Verdana" panose="020B0604030504040204"/>
                <a:cs typeface="Verdana" panose="020B0604030504040204"/>
              </a:rPr>
              <a:t>Virtual</a:t>
            </a:r>
            <a:r>
              <a:rPr sz="30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projections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Excerpts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50000"/>
              </a:lnSpc>
            </a:pPr>
            <a:r>
              <a:rPr sz="3000" spc="40" dirty="0">
                <a:latin typeface="Verdana" panose="020B0604030504040204"/>
                <a:cs typeface="Verdana" panose="020B0604030504040204"/>
              </a:rPr>
              <a:t>Projection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pros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latin typeface="Verdana" panose="020B0604030504040204"/>
                <a:cs typeface="Verdana" panose="020B0604030504040204"/>
              </a:rPr>
              <a:t>cons </a:t>
            </a:r>
            <a:r>
              <a:rPr sz="3000" spc="-10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0" dirty="0">
                <a:latin typeface="Verdana" panose="020B0604030504040204"/>
                <a:cs typeface="Verdana" panose="020B0604030504040204"/>
              </a:rPr>
              <a:t>Jackson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20" dirty="0">
                <a:latin typeface="Verdana" panose="020B0604030504040204"/>
                <a:cs typeface="Verdana" panose="020B0604030504040204"/>
              </a:rPr>
              <a:t>JSON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library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WPS Presentation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Courier New</vt:lpstr>
      <vt:lpstr>Trebuchet MS</vt:lpstr>
      <vt:lpstr>Calibri</vt:lpstr>
      <vt:lpstr>Microsoft YaHei</vt:lpstr>
      <vt:lpstr>Arial Unicode MS</vt:lpstr>
      <vt:lpstr>Office Theme</vt:lpstr>
      <vt:lpstr>Customizing REST Payloads</vt:lpstr>
      <vt:lpstr>Changing Payloads with Projections</vt:lpstr>
      <vt:lpstr>Creating a Projection</vt:lpstr>
      <vt:lpstr>Projections:	Pros and Cons</vt:lpstr>
      <vt:lpstr>Customizing Payloads with Jackson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Customizing REST Payloads</dc:title>
  <dc:creator/>
  <cp:lastModifiedBy>Steve Sam</cp:lastModifiedBy>
  <cp:revision>3</cp:revision>
  <dcterms:created xsi:type="dcterms:W3CDTF">2022-01-06T15:03:00Z</dcterms:created>
  <dcterms:modified xsi:type="dcterms:W3CDTF">2022-01-14T15:01:27Z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2020-12-04T11:00:00Z</vt:filetime>
  </property>
  <property fmtid="{D5CDD505-2E9C-101B-9397-08002B2CF9AE}" pid="3" name="Creator">
    <vt:lpwstr>Keynote</vt:lpwstr>
  </property>
  <property fmtid="{D5CDD505-2E9C-101B-9397-08002B2CF9AE}" pid="4" name="LastSaved">
    <vt:filetime>2022-01-05T11:00:00Z</vt:filetime>
  </property>
  <property fmtid="{D5CDD505-2E9C-101B-9397-08002B2CF9AE}" pid="5" name="ICV">
    <vt:lpwstr>80BD323859B3481CB7813D15341B9B80</vt:lpwstr>
  </property>
  <property fmtid="{D5CDD505-2E9C-101B-9397-08002B2CF9AE}" pid="6" name="KSOProductBuildVer">
    <vt:lpwstr>1033-11.2.0.10443</vt:lpwstr>
  </property>
</Properties>
</file>