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2902" y="646852"/>
            <a:ext cx="761019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3639" y="2413630"/>
            <a:ext cx="12008721" cy="298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1870914"/>
            <a:ext cx="12030710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spc="-295" dirty="0">
                <a:solidFill>
                  <a:srgbClr val="171717"/>
                </a:solidFill>
              </a:rPr>
              <a:t>Sea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ching</a:t>
            </a:r>
            <a:r>
              <a:rPr sz="6000" spc="-55" dirty="0">
                <a:solidFill>
                  <a:srgbClr val="171717"/>
                </a:solidFill>
              </a:rPr>
              <a:t>,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70" dirty="0">
                <a:solidFill>
                  <a:srgbClr val="171717"/>
                </a:solidFill>
              </a:rPr>
              <a:t>P</a:t>
            </a:r>
            <a:r>
              <a:rPr sz="6000" spc="-250" dirty="0">
                <a:solidFill>
                  <a:srgbClr val="171717"/>
                </a:solidFill>
              </a:rPr>
              <a:t>aging</a:t>
            </a:r>
            <a:r>
              <a:rPr sz="6000" spc="-65" dirty="0">
                <a:solidFill>
                  <a:srgbClr val="171717"/>
                </a:solidFill>
              </a:rPr>
              <a:t>,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V</a:t>
            </a:r>
            <a:r>
              <a:rPr sz="6000" spc="-185" dirty="0">
                <a:solidFill>
                  <a:srgbClr val="171717"/>
                </a:solidFill>
              </a:rPr>
              <a:t>alid</a:t>
            </a:r>
            <a:r>
              <a:rPr sz="6000" spc="-22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55" dirty="0">
                <a:solidFill>
                  <a:srgbClr val="171717"/>
                </a:solidFill>
              </a:rPr>
              <a:t>and  </a:t>
            </a:r>
            <a:r>
              <a:rPr sz="6000" spc="10" dirty="0">
                <a:solidFill>
                  <a:srgbClr val="171717"/>
                </a:solidFill>
              </a:rPr>
              <a:t>E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H</a:t>
            </a:r>
            <a:r>
              <a:rPr sz="6000" spc="-285" dirty="0">
                <a:solidFill>
                  <a:srgbClr val="171717"/>
                </a:solidFill>
              </a:rPr>
              <a:t>a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90" dirty="0">
                <a:solidFill>
                  <a:srgbClr val="171717"/>
                </a:solidFill>
              </a:rPr>
              <a:t>d</a:t>
            </a:r>
            <a:r>
              <a:rPr sz="6000" spc="-225" dirty="0">
                <a:solidFill>
                  <a:srgbClr val="171717"/>
                </a:solidFill>
              </a:rPr>
              <a:t>li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346" y="3561388"/>
            <a:ext cx="11631295" cy="34359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6400" spc="-2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Hypermedi</a:t>
            </a:r>
            <a:r>
              <a:rPr sz="6400" spc="-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8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04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5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6400" spc="-2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2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6360" marR="5080">
              <a:lnSpc>
                <a:spcPct val="100000"/>
              </a:lnSpc>
              <a:spcBef>
                <a:spcPts val="455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Hypermedia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common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way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understand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self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describe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an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API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by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providing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metadata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allowable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state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transitions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for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requested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resource.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86360">
              <a:lnSpc>
                <a:spcPct val="100000"/>
              </a:lnSpc>
              <a:spcBef>
                <a:spcPts val="3345"/>
              </a:spcBef>
            </a:pPr>
            <a:r>
              <a:rPr sz="3000" spc="20" dirty="0">
                <a:latin typeface="Verdana" panose="020B0604030504040204"/>
                <a:cs typeface="Verdana" panose="020B0604030504040204"/>
              </a:rPr>
              <a:t>Self-documented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discoverable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latin typeface="Verdana" panose="020B0604030504040204"/>
                <a:cs typeface="Verdana" panose="020B0604030504040204"/>
              </a:rPr>
              <a:t>API!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417" y="646852"/>
            <a:ext cx="1273175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35" dirty="0"/>
              <a:t> </a:t>
            </a:r>
            <a:r>
              <a:rPr spc="-50" dirty="0"/>
              <a:t>Data</a:t>
            </a:r>
            <a:r>
              <a:rPr spc="-235" dirty="0"/>
              <a:t> </a:t>
            </a:r>
            <a:r>
              <a:rPr spc="40" dirty="0"/>
              <a:t>REST</a:t>
            </a:r>
            <a:r>
              <a:rPr spc="-235" dirty="0"/>
              <a:t> </a:t>
            </a:r>
            <a:r>
              <a:rPr spc="-25" dirty="0"/>
              <a:t>Hypermedia</a:t>
            </a:r>
            <a:r>
              <a:rPr spc="-229" dirty="0"/>
              <a:t> </a:t>
            </a:r>
            <a:r>
              <a:rPr spc="15" dirty="0"/>
              <a:t>Components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2570248" y="6297507"/>
            <a:ext cx="1950085" cy="2015489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HAL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3100"/>
              </a:lnSpc>
              <a:spcBef>
                <a:spcPts val="1735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Hypertext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Applic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tion 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Language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9377" y="6297507"/>
            <a:ext cx="2957830" cy="162179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ALPS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3100"/>
              </a:lnSpc>
              <a:spcBef>
                <a:spcPts val="1735"/>
              </a:spcBef>
            </a:pPr>
            <a:r>
              <a:rPr sz="2600" spc="90" dirty="0">
                <a:latin typeface="Verdana" panose="020B0604030504040204"/>
                <a:cs typeface="Verdana" panose="020B0604030504040204"/>
              </a:rPr>
              <a:t>Applic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tion-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L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el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Profile</a:t>
            </a:r>
            <a:r>
              <a:rPr sz="26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Semantics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8118"/>
            <a:ext cx="3045223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388" y="3049388"/>
            <a:ext cx="3045223" cy="30452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8234" y="3049388"/>
            <a:ext cx="3045223" cy="30452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15333" y="6297507"/>
            <a:ext cx="3191510" cy="162179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JSON</a:t>
            </a:r>
            <a:r>
              <a:rPr sz="2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Schema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3100"/>
              </a:lnSpc>
              <a:spcBef>
                <a:spcPts val="1735"/>
              </a:spcBef>
            </a:pPr>
            <a:r>
              <a:rPr sz="2600" spc="-15" dirty="0">
                <a:latin typeface="Verdana" panose="020B0604030504040204"/>
                <a:cs typeface="Verdana" panose="020B0604030504040204"/>
              </a:rPr>
              <a:t>Schema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definitions 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5" dirty="0">
                <a:latin typeface="Verdana" panose="020B0604030504040204"/>
                <a:cs typeface="Verdana" panose="020B0604030504040204"/>
              </a:rPr>
              <a:t>JSON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format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9310" y="646852"/>
            <a:ext cx="96177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Validation</a:t>
            </a:r>
            <a:r>
              <a:rPr spc="-250" dirty="0"/>
              <a:t> </a:t>
            </a:r>
            <a:r>
              <a:rPr dirty="0"/>
              <a:t>with</a:t>
            </a:r>
            <a:r>
              <a:rPr spc="-245" dirty="0"/>
              <a:t> </a:t>
            </a:r>
            <a:r>
              <a:rPr spc="-35" dirty="0"/>
              <a:t>Spring</a:t>
            </a:r>
            <a:r>
              <a:rPr spc="-245" dirty="0"/>
              <a:t> </a:t>
            </a:r>
            <a:r>
              <a:rPr spc="-50" dirty="0"/>
              <a:t>Data</a:t>
            </a:r>
            <a:r>
              <a:rPr spc="-245" dirty="0"/>
              <a:t> </a:t>
            </a:r>
            <a:r>
              <a:rPr spc="40" dirty="0"/>
              <a:t>REST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264426" y="2407702"/>
            <a:ext cx="1906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Constraints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4876" y="2407702"/>
            <a:ext cx="2709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Lifecycle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Events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516" y="3738288"/>
            <a:ext cx="4004310" cy="2397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67310" marR="2214245">
              <a:lnSpc>
                <a:spcPct val="121000"/>
              </a:lnSpc>
              <a:spcBef>
                <a:spcPts val="2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@NotNull </a:t>
            </a:r>
            <a:r>
              <a:rPr sz="2500" spc="-14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@Min(10) </a:t>
            </a:r>
            <a:r>
              <a:rPr sz="2500" spc="-14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@Max(100)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6731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@Size(min=2,</a:t>
            </a:r>
            <a:r>
              <a:rPr sz="25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max=20)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67310">
              <a:lnSpc>
                <a:spcPct val="100000"/>
              </a:lnSpc>
              <a:spcBef>
                <a:spcPts val="63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…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1650" y="3819208"/>
            <a:ext cx="363283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BeforeCreateEvent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R="5080">
              <a:lnSpc>
                <a:spcPct val="157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BeforeSaveEvent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BeforeLinkSaveEvent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BeforeDeleteEvent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0646" y="3819208"/>
            <a:ext cx="344233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AfterCreateEvent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R="5080">
              <a:lnSpc>
                <a:spcPct val="157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AfterSaveEvent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terLinkSaveEvent 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AfterDeleteEvent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8150" y="3714750"/>
            <a:ext cx="8311515" cy="2432685"/>
          </a:xfrm>
          <a:custGeom>
            <a:avLst/>
            <a:gdLst/>
            <a:ahLst/>
            <a:cxnLst/>
            <a:rect l="l" t="t" r="r" b="b"/>
            <a:pathLst>
              <a:path w="8311515" h="2432685">
                <a:moveTo>
                  <a:pt x="6350" y="0"/>
                </a:moveTo>
                <a:lnTo>
                  <a:pt x="6350" y="2432357"/>
                </a:lnTo>
              </a:path>
              <a:path w="8311515" h="2432685">
                <a:moveTo>
                  <a:pt x="8304869" y="0"/>
                </a:moveTo>
                <a:lnTo>
                  <a:pt x="8304869" y="2432357"/>
                </a:lnTo>
              </a:path>
              <a:path w="8311515" h="2432685">
                <a:moveTo>
                  <a:pt x="0" y="6350"/>
                </a:moveTo>
                <a:lnTo>
                  <a:pt x="8311219" y="6350"/>
                </a:lnTo>
              </a:path>
              <a:path w="8311515" h="2432685">
                <a:moveTo>
                  <a:pt x="0" y="2426007"/>
                </a:moveTo>
                <a:lnTo>
                  <a:pt x="8311219" y="24260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75263" y="6521120"/>
            <a:ext cx="2316864" cy="23048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6559" y="6578659"/>
            <a:ext cx="2316864" cy="218973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165" y="646852"/>
            <a:ext cx="134080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Searching</a:t>
            </a:r>
            <a:r>
              <a:rPr spc="-240" dirty="0"/>
              <a:t> </a:t>
            </a:r>
            <a:r>
              <a:rPr spc="-15" dirty="0"/>
              <a:t>and</a:t>
            </a:r>
            <a:r>
              <a:rPr spc="-240" dirty="0"/>
              <a:t> </a:t>
            </a:r>
            <a:r>
              <a:rPr spc="-15" dirty="0"/>
              <a:t>Filtering</a:t>
            </a:r>
            <a:r>
              <a:rPr spc="-240" dirty="0"/>
              <a:t> </a:t>
            </a:r>
            <a:r>
              <a:rPr dirty="0"/>
              <a:t>with</a:t>
            </a:r>
            <a:r>
              <a:rPr spc="-240" dirty="0"/>
              <a:t> </a:t>
            </a:r>
            <a:r>
              <a:rPr spc="-35" dirty="0"/>
              <a:t>Spring</a:t>
            </a:r>
            <a:r>
              <a:rPr spc="-240" dirty="0"/>
              <a:t> </a:t>
            </a:r>
            <a:r>
              <a:rPr spc="-50" dirty="0"/>
              <a:t>Data</a:t>
            </a:r>
            <a:r>
              <a:rPr spc="-235" dirty="0"/>
              <a:t> </a:t>
            </a:r>
            <a:r>
              <a:rPr spc="40" dirty="0"/>
              <a:t>REST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761482" y="2407013"/>
            <a:ext cx="3532504" cy="955040"/>
          </a:xfrm>
          <a:prstGeom prst="rect">
            <a:avLst/>
          </a:prstGeom>
          <a:ln w="63500">
            <a:solidFill>
              <a:srgbClr val="8DCB36"/>
            </a:solidFill>
          </a:ln>
        </p:spPr>
        <p:txBody>
          <a:bodyPr vert="horz" wrap="square" lIns="0" tIns="26479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08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SpeakerJpaRepository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497" y="3496857"/>
            <a:ext cx="14504035" cy="518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List&lt;Speaker&gt; findByFirstNameAndLastName(String firstName, String lastName); </a:t>
            </a:r>
            <a:r>
              <a:rPr sz="2500" spc="-14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List&lt;Speaker&gt;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findByFirstNameOrLastName(String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firstName,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lastName);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sz="2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HAL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945">
              <a:lnSpc>
                <a:spcPts val="2020"/>
              </a:lnSpc>
              <a:spcBef>
                <a:spcPts val="600"/>
              </a:spcBef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"search"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88010">
              <a:lnSpc>
                <a:spcPts val="200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"href"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"http://localhost:8080/api/speakers/search"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7945">
              <a:lnSpc>
                <a:spcPts val="2020"/>
              </a:lnSpc>
            </a:pPr>
            <a:r>
              <a:rPr sz="1700" dirty="0"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6675">
              <a:lnSpc>
                <a:spcPts val="202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"findByFirstNameAndLastName"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86105" marR="910590">
              <a:lnSpc>
                <a:spcPts val="2000"/>
              </a:lnSpc>
              <a:spcBef>
                <a:spcPts val="80"/>
              </a:spcBef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"href"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20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"http://localhost:8080/api/speakers/search/findByFirstNameAndLastName{?firstName,lastName}"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700" spc="-10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"templated"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6675">
              <a:lnSpc>
                <a:spcPts val="1920"/>
              </a:lnSpc>
            </a:pPr>
            <a:r>
              <a:rPr sz="1700" dirty="0">
                <a:latin typeface="Courier New" panose="02070309020205020404"/>
                <a:cs typeface="Courier New" panose="02070309020205020404"/>
              </a:rPr>
              <a:t>},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6675">
              <a:lnSpc>
                <a:spcPts val="200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"findByFirstNameOrLastName"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86105" marR="1040765">
              <a:lnSpc>
                <a:spcPts val="2000"/>
              </a:lnSpc>
              <a:spcBef>
                <a:spcPts val="80"/>
              </a:spcBef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"href"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"http://localhost:8080/api/speakers/search/findByFirstNameOrLastName{?firstName,lastName}"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1700" spc="-10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"templated"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6675">
              <a:lnSpc>
                <a:spcPts val="1940"/>
              </a:lnSpc>
            </a:pPr>
            <a:r>
              <a:rPr sz="1700" dirty="0"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Paging</a:t>
            </a:r>
            <a:r>
              <a:rPr spc="-250" dirty="0"/>
              <a:t> </a:t>
            </a:r>
            <a:r>
              <a:rPr spc="-15" dirty="0"/>
              <a:t>and</a:t>
            </a:r>
            <a:r>
              <a:rPr spc="-250" dirty="0"/>
              <a:t> </a:t>
            </a:r>
            <a:r>
              <a:rPr spc="-30" dirty="0"/>
              <a:t>Sorting</a:t>
            </a:r>
            <a:r>
              <a:rPr spc="-250" dirty="0"/>
              <a:t> </a:t>
            </a:r>
            <a:r>
              <a:rPr spc="-110" dirty="0"/>
              <a:t>an</a:t>
            </a:r>
            <a:r>
              <a:rPr spc="-250" dirty="0"/>
              <a:t> </a:t>
            </a:r>
            <a:r>
              <a:rPr spc="35" dirty="0"/>
              <a:t>API</a:t>
            </a:r>
            <a:endParaRPr spc="35" dirty="0"/>
          </a:p>
        </p:txBody>
      </p:sp>
      <p:grpSp>
        <p:nvGrpSpPr>
          <p:cNvPr id="3" name="object 3"/>
          <p:cNvGrpSpPr/>
          <p:nvPr/>
        </p:nvGrpSpPr>
        <p:grpSpPr>
          <a:xfrm>
            <a:off x="223042" y="1758584"/>
            <a:ext cx="3826510" cy="6551295"/>
            <a:chOff x="223042" y="1758584"/>
            <a:chExt cx="3826510" cy="65512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54" y="1758584"/>
              <a:ext cx="3571807" cy="65509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042" y="5100875"/>
              <a:ext cx="3826445" cy="14605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929305" y="2413630"/>
            <a:ext cx="9203055" cy="298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9100">
              <a:lnSpc>
                <a:spcPct val="121000"/>
              </a:lnSpc>
              <a:spcBef>
                <a:spcPts val="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findAll(Pageable pageable) </a:t>
            </a:r>
            <a:r>
              <a:rPr sz="2500" spc="-14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findAll(Sort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sort)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617220" marR="5080" indent="-572135">
              <a:lnSpc>
                <a:spcPct val="121000"/>
              </a:lnSpc>
              <a:spcBef>
                <a:spcPts val="5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Page&lt;Session&gt;</a:t>
            </a:r>
            <a:r>
              <a:rPr sz="2500" spc="2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getSessionsWithName(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@Param("name")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name,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Pageable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pageable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45720">
              <a:lnSpc>
                <a:spcPct val="100000"/>
              </a:lnSpc>
              <a:spcBef>
                <a:spcPts val="63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);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6364" y="6054923"/>
            <a:ext cx="11203940" cy="155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20"/>
              </a:lnSpc>
              <a:spcBef>
                <a:spcPts val="100"/>
              </a:spcBef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"getSessionsWithName"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2130">
              <a:lnSpc>
                <a:spcPts val="200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"href"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1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"http://localhost:8080/api/conference_sessions/search/getSessionsWithName{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052195">
              <a:lnSpc>
                <a:spcPts val="2000"/>
              </a:lnSpc>
            </a:pP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?name,page,size,sort,projection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2130">
              <a:lnSpc>
                <a:spcPts val="2000"/>
              </a:lnSpc>
            </a:pPr>
            <a:r>
              <a:rPr sz="1700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}"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,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2130">
              <a:lnSpc>
                <a:spcPts val="2000"/>
              </a:lnSpc>
            </a:pPr>
            <a:r>
              <a:rPr sz="17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"templated"</a:t>
            </a:r>
            <a:r>
              <a:rPr sz="17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451A5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020"/>
              </a:lnSpc>
            </a:pPr>
            <a:r>
              <a:rPr sz="1700" dirty="0"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657" y="2080783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747456" y="3035300"/>
            <a:ext cx="28943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25" dirty="0">
                <a:latin typeface="Verdana" panose="020B0604030504040204"/>
                <a:cs typeface="Verdana" panose="020B0604030504040204"/>
              </a:rPr>
              <a:t>Hypermedia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API</a:t>
            </a:r>
            <a:r>
              <a:rPr sz="30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validations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API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searching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API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paging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WPS Presentation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Arial</vt:lpstr>
      <vt:lpstr>Courier New</vt:lpstr>
      <vt:lpstr>Calibri</vt:lpstr>
      <vt:lpstr>Microsoft YaHei</vt:lpstr>
      <vt:lpstr>Arial Unicode MS</vt:lpstr>
      <vt:lpstr>Office Theme</vt:lpstr>
      <vt:lpstr>Searching, Paging, Validating and  Event Handling</vt:lpstr>
      <vt:lpstr>PowerPoint 演示文稿</vt:lpstr>
      <vt:lpstr>Spring Data REST Hypermedia Components</vt:lpstr>
      <vt:lpstr>Validation with Spring Data REST</vt:lpstr>
      <vt:lpstr>Searching and Filtering with Spring Data REST</vt:lpstr>
      <vt:lpstr>Paging and Sorting an API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Searching, Paging, Validating and  Event Handling</dc:title>
  <dc:creator/>
  <cp:lastModifiedBy>steve</cp:lastModifiedBy>
  <cp:revision>2</cp:revision>
  <dcterms:created xsi:type="dcterms:W3CDTF">2022-01-06T16:37:00Z</dcterms:created>
  <dcterms:modified xsi:type="dcterms:W3CDTF">2022-03-10T12:13:40Z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2020-12-04T11:00:00Z</vt:filetime>
  </property>
  <property fmtid="{D5CDD505-2E9C-101B-9397-08002B2CF9AE}" pid="3" name="Creator">
    <vt:lpwstr>Keynote</vt:lpwstr>
  </property>
  <property fmtid="{D5CDD505-2E9C-101B-9397-08002B2CF9AE}" pid="4" name="LastSaved">
    <vt:filetime>2022-01-05T11:00:00Z</vt:filetime>
  </property>
  <property fmtid="{D5CDD505-2E9C-101B-9397-08002B2CF9AE}" pid="5" name="ICV">
    <vt:lpwstr>446815AC166D4882B30F6AACA3351717</vt:lpwstr>
  </property>
  <property fmtid="{D5CDD505-2E9C-101B-9397-08002B2CF9AE}" pid="6" name="KSOProductBuildVer">
    <vt:lpwstr>1033-11.2.0.11029</vt:lpwstr>
  </property>
</Properties>
</file>