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FBEE-4A9C-48A3-9E7F-64474CADE77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2B8EA-2B5E-4322-858D-EBE09D7659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D423-3073-4EBB-8763-80ACC5BC740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F0BB-182D-46B8-9E8A-C3647180448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F3A2-58E2-4718-998A-7577005DC998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42A8-BCA1-408D-A028-2B44EE810BA3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1132-07D3-4909-A61C-00712B634F21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8578" y="1630171"/>
            <a:ext cx="955484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161" y="2337308"/>
            <a:ext cx="10139677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A0F8-9A5F-4B48-91C1-6AD0B23BB1F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448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70" dirty="0">
                <a:solidFill>
                  <a:srgbClr val="171717"/>
                </a:solidFill>
              </a:rPr>
              <a:t>T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220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24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of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il</a:t>
            </a:r>
            <a:r>
              <a:rPr sz="4500" spc="-10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-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25" dirty="0">
                <a:solidFill>
                  <a:srgbClr val="171717"/>
                </a:solidFill>
              </a:rPr>
              <a:t>yp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6655" y="5196332"/>
            <a:ext cx="605091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423782" y="446188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396621" y="0"/>
                </a:moveTo>
                <a:lnTo>
                  <a:pt x="132206" y="0"/>
                </a:lnTo>
                <a:lnTo>
                  <a:pt x="132206" y="600123"/>
                </a:lnTo>
                <a:lnTo>
                  <a:pt x="0" y="600123"/>
                </a:lnTo>
                <a:lnTo>
                  <a:pt x="264413" y="864537"/>
                </a:lnTo>
                <a:lnTo>
                  <a:pt x="528827" y="600123"/>
                </a:lnTo>
                <a:lnTo>
                  <a:pt x="396621" y="600123"/>
                </a:lnTo>
                <a:lnTo>
                  <a:pt x="3966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6655" y="5196332"/>
            <a:ext cx="605091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0147" y="5028595"/>
            <a:ext cx="1353311" cy="13533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5028595"/>
            <a:ext cx="1353311" cy="13533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343" y="517651"/>
            <a:ext cx="841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989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343" y="517651"/>
            <a:ext cx="841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989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296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555" y="358732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8350" y="4682567"/>
            <a:ext cx="731520" cy="7315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9905" y="5280177"/>
            <a:ext cx="731519" cy="7315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8350" y="4682567"/>
            <a:ext cx="731520" cy="7315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0">
              <a:lnSpc>
                <a:spcPct val="100000"/>
              </a:lnSpc>
              <a:spcBef>
                <a:spcPts val="100"/>
              </a:spcBef>
            </a:pPr>
            <a:r>
              <a:rPr dirty="0"/>
              <a:t>Built-in</a:t>
            </a:r>
            <a:r>
              <a:rPr spc="-135" dirty="0"/>
              <a:t> </a:t>
            </a:r>
            <a:r>
              <a:rPr spc="20" dirty="0"/>
              <a:t>TypeScript</a:t>
            </a:r>
            <a:r>
              <a:rPr spc="-130" dirty="0"/>
              <a:t> </a:t>
            </a:r>
            <a:r>
              <a:rPr spc="20" dirty="0"/>
              <a:t>types</a:t>
            </a:r>
            <a:endParaRPr spc="20" dirty="0"/>
          </a:p>
          <a:p>
            <a:pPr marL="3924300">
              <a:lnSpc>
                <a:spcPct val="100000"/>
              </a:lnSpc>
              <a:spcBef>
                <a:spcPts val="1825"/>
              </a:spcBef>
            </a:pPr>
            <a:r>
              <a:rPr spc="5" dirty="0"/>
              <a:t>Declarations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i="1" spc="20" dirty="0">
                <a:latin typeface="Verdana" panose="020B0604030504040204"/>
                <a:cs typeface="Verdana" panose="020B0604030504040204"/>
              </a:rPr>
              <a:t>let</a:t>
            </a:r>
            <a:r>
              <a:rPr i="1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i="1" spc="10" dirty="0">
                <a:latin typeface="Verdana" panose="020B0604030504040204"/>
                <a:cs typeface="Verdana" panose="020B0604030504040204"/>
              </a:rPr>
              <a:t>const</a:t>
            </a:r>
            <a:endParaRPr i="1" spc="10" dirty="0">
              <a:latin typeface="Verdana" panose="020B0604030504040204"/>
              <a:cs typeface="Verdana" panose="020B0604030504040204"/>
            </a:endParaRPr>
          </a:p>
          <a:p>
            <a:pPr marL="3924300" marR="5080">
              <a:lnSpc>
                <a:spcPct val="162000"/>
              </a:lnSpc>
              <a:spcBef>
                <a:spcPts val="20"/>
              </a:spcBef>
            </a:pPr>
            <a:r>
              <a:rPr spc="10" dirty="0"/>
              <a:t>Type</a:t>
            </a:r>
            <a:r>
              <a:rPr spc="-130" dirty="0"/>
              <a:t> </a:t>
            </a:r>
            <a:r>
              <a:rPr spc="5" dirty="0"/>
              <a:t>annotations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40" dirty="0"/>
              <a:t>type</a:t>
            </a:r>
            <a:r>
              <a:rPr spc="-125" dirty="0"/>
              <a:t> </a:t>
            </a:r>
            <a:r>
              <a:rPr spc="5" dirty="0"/>
              <a:t>inference </a:t>
            </a:r>
            <a:r>
              <a:rPr spc="-830" dirty="0"/>
              <a:t> </a:t>
            </a:r>
            <a:r>
              <a:rPr spc="20" dirty="0"/>
              <a:t>Managing</a:t>
            </a:r>
            <a:r>
              <a:rPr spc="15" dirty="0"/>
              <a:t> </a:t>
            </a:r>
            <a:r>
              <a:rPr spc="-5" dirty="0"/>
              <a:t>null</a:t>
            </a:r>
            <a:r>
              <a:rPr spc="20" dirty="0"/>
              <a:t> </a:t>
            </a:r>
            <a:r>
              <a:rPr spc="10" dirty="0"/>
              <a:t>and</a:t>
            </a:r>
            <a:r>
              <a:rPr spc="20" dirty="0"/>
              <a:t> </a:t>
            </a:r>
            <a:r>
              <a:rPr spc="25" dirty="0"/>
              <a:t>undefined </a:t>
            </a:r>
            <a:r>
              <a:rPr spc="30" dirty="0"/>
              <a:t> </a:t>
            </a:r>
            <a:r>
              <a:rPr spc="35" dirty="0"/>
              <a:t>Control</a:t>
            </a:r>
            <a:r>
              <a:rPr spc="-130" dirty="0"/>
              <a:t> </a:t>
            </a:r>
            <a:r>
              <a:rPr spc="25" dirty="0"/>
              <a:t>flow-based</a:t>
            </a:r>
            <a:r>
              <a:rPr spc="-125" dirty="0"/>
              <a:t> </a:t>
            </a:r>
            <a:r>
              <a:rPr spc="40" dirty="0"/>
              <a:t>type</a:t>
            </a:r>
            <a:r>
              <a:rPr spc="-125" dirty="0"/>
              <a:t> </a:t>
            </a:r>
            <a:r>
              <a:rPr spc="-25" dirty="0"/>
              <a:t>analysis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0812" y="3114547"/>
            <a:ext cx="640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i="1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i="1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i="1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const</a:t>
            </a:r>
            <a:r>
              <a:rPr sz="2400" i="1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026411"/>
            <a:ext cx="161290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Void</a:t>
            </a:r>
            <a:endParaRPr spc="60" dirty="0"/>
          </a:p>
          <a:p>
            <a:pPr marL="12700" marR="5080">
              <a:lnSpc>
                <a:spcPct val="162000"/>
              </a:lnSpc>
              <a:spcBef>
                <a:spcPts val="5"/>
              </a:spcBef>
            </a:pPr>
            <a:r>
              <a:rPr spc="30" dirty="0"/>
              <a:t>Null </a:t>
            </a:r>
            <a:r>
              <a:rPr spc="35" dirty="0"/>
              <a:t> </a:t>
            </a:r>
            <a:r>
              <a:rPr spc="10" dirty="0"/>
              <a:t>Un</a:t>
            </a:r>
            <a:r>
              <a:rPr spc="114" dirty="0"/>
              <a:t>d</a:t>
            </a:r>
            <a:r>
              <a:rPr spc="15" dirty="0"/>
              <a:t>e</a:t>
            </a:r>
            <a:r>
              <a:rPr spc="50" dirty="0"/>
              <a:t>f</a:t>
            </a:r>
            <a:r>
              <a:rPr spc="25" dirty="0"/>
              <a:t>i</a:t>
            </a:r>
            <a:r>
              <a:rPr spc="-35" dirty="0"/>
              <a:t>n</a:t>
            </a:r>
            <a:r>
              <a:rPr spc="15" dirty="0"/>
              <a:t>e</a:t>
            </a:r>
            <a:r>
              <a:rPr spc="80" dirty="0"/>
              <a:t>d  </a:t>
            </a:r>
            <a:r>
              <a:rPr spc="-10" dirty="0"/>
              <a:t>Never </a:t>
            </a:r>
            <a:r>
              <a:rPr spc="-5" dirty="0"/>
              <a:t> </a:t>
            </a:r>
            <a:r>
              <a:rPr spc="60" dirty="0"/>
              <a:t>Any</a:t>
            </a:r>
            <a:endParaRPr spc="60" dirty="0"/>
          </a:p>
        </p:txBody>
      </p:sp>
      <p:sp>
        <p:nvSpPr>
          <p:cNvPr id="4" name="object 4"/>
          <p:cNvSpPr txBox="1"/>
          <p:nvPr/>
        </p:nvSpPr>
        <p:spPr>
          <a:xfrm>
            <a:off x="1061759" y="2849371"/>
            <a:ext cx="308229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41680">
              <a:lnSpc>
                <a:spcPts val="4300"/>
              </a:lnSpc>
              <a:spcBef>
                <a:spcPts val="215"/>
              </a:spcBef>
            </a:pPr>
            <a:r>
              <a:rPr sz="36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Union</a:t>
            </a:r>
            <a:r>
              <a:rPr sz="36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8896" y="212442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4"/>
                </a:lnTo>
                <a:lnTo>
                  <a:pt x="132207" y="264414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7" y="264414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5973" y="3689456"/>
            <a:ext cx="894266" cy="8942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917575">
              <a:lnSpc>
                <a:spcPts val="9410"/>
              </a:lnSpc>
              <a:spcBef>
                <a:spcPts val="117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4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5973" y="3689456"/>
            <a:ext cx="894266" cy="8942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888" y="4911136"/>
            <a:ext cx="896112" cy="8961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8991" y="124017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440753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2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4407535" cy="13455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2235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4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454378" y="377538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4"/>
                </a:lnTo>
                <a:lnTo>
                  <a:pt x="132207" y="264414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8" y="264414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026411"/>
            <a:ext cx="128587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B</a:t>
            </a:r>
            <a:r>
              <a:rPr spc="90" dirty="0"/>
              <a:t>o</a:t>
            </a:r>
            <a:r>
              <a:rPr spc="114" dirty="0"/>
              <a:t>o</a:t>
            </a:r>
            <a:r>
              <a:rPr spc="25" dirty="0"/>
              <a:t>l</a:t>
            </a:r>
            <a:r>
              <a:rPr spc="15" dirty="0"/>
              <a:t>e</a:t>
            </a:r>
            <a:r>
              <a:rPr spc="-35" dirty="0"/>
              <a:t>an</a:t>
            </a:r>
            <a:endParaRPr spc="-35" dirty="0"/>
          </a:p>
          <a:p>
            <a:pPr marL="12700" marR="31115">
              <a:lnSpc>
                <a:spcPct val="162000"/>
              </a:lnSpc>
              <a:spcBef>
                <a:spcPts val="5"/>
              </a:spcBef>
            </a:pPr>
            <a:r>
              <a:rPr spc="35" dirty="0"/>
              <a:t>N</a:t>
            </a:r>
            <a:r>
              <a:rPr spc="25" dirty="0"/>
              <a:t>u</a:t>
            </a:r>
            <a:r>
              <a:rPr spc="-65" dirty="0"/>
              <a:t>m</a:t>
            </a:r>
            <a:r>
              <a:rPr spc="65" dirty="0"/>
              <a:t>b</a:t>
            </a:r>
            <a:r>
              <a:rPr spc="55" dirty="0"/>
              <a:t>e</a:t>
            </a:r>
            <a:r>
              <a:rPr spc="-30" dirty="0"/>
              <a:t>r  </a:t>
            </a:r>
            <a:r>
              <a:rPr spc="-5" dirty="0"/>
              <a:t>String </a:t>
            </a:r>
            <a:r>
              <a:rPr dirty="0"/>
              <a:t> </a:t>
            </a:r>
            <a:r>
              <a:rPr spc="10" dirty="0"/>
              <a:t>Array </a:t>
            </a:r>
            <a:r>
              <a:rPr spc="15" dirty="0"/>
              <a:t> </a:t>
            </a:r>
            <a:r>
              <a:rPr spc="-10" dirty="0"/>
              <a:t>Enum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696759" y="2575052"/>
            <a:ext cx="2447925" cy="16656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227455">
              <a:lnSpc>
                <a:spcPts val="4300"/>
              </a:lnSpc>
              <a:spcBef>
                <a:spcPts val="260"/>
              </a:spcBef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3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  </a:t>
            </a:r>
            <a:r>
              <a:rPr sz="36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118870">
              <a:lnSpc>
                <a:spcPts val="4150"/>
              </a:lnSpc>
            </a:pPr>
            <a:r>
              <a:rPr sz="36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26803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4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31254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4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445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20129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8901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20129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4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8901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20129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4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500" y="5824454"/>
            <a:ext cx="539495" cy="53949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349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Assertions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7194" y="20741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970153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090820" y="323141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970153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5.0000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1006665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370205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5.0000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BA880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639745" y="504961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6"/>
                </a:lnTo>
                <a:lnTo>
                  <a:pt x="396620" y="864536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10066655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370205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5.0000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 </a:t>
            </a:r>
            <a:r>
              <a:rPr sz="2400" spc="-5" dirty="0">
                <a:solidFill>
                  <a:srgbClr val="4BA880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5.0000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0" y="233586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226051" y="2931667"/>
            <a:ext cx="441388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Writing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i="1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2400" i="1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60585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flow-based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analysis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Reduce</a:t>
            </a:r>
            <a:r>
              <a:rPr spc="-125" dirty="0"/>
              <a:t> </a:t>
            </a:r>
            <a:r>
              <a:rPr spc="25" dirty="0"/>
              <a:t>confusion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5" dirty="0"/>
              <a:t>increase</a:t>
            </a:r>
            <a:r>
              <a:rPr spc="-125" dirty="0"/>
              <a:t> </a:t>
            </a:r>
            <a:r>
              <a:rPr spc="20" dirty="0"/>
              <a:t>clarity</a:t>
            </a:r>
            <a:endParaRPr spc="20" dirty="0"/>
          </a:p>
          <a:p>
            <a:pPr marL="4211955" marR="5080" indent="4445">
              <a:lnSpc>
                <a:spcPct val="101000"/>
              </a:lnSpc>
              <a:spcBef>
                <a:spcPts val="1800"/>
              </a:spcBef>
            </a:pPr>
            <a:r>
              <a:rPr spc="40" dirty="0"/>
              <a:t>Reduce</a:t>
            </a:r>
            <a:r>
              <a:rPr spc="-145" dirty="0"/>
              <a:t> </a:t>
            </a:r>
            <a:r>
              <a:rPr spc="15" dirty="0"/>
              <a:t>unintended</a:t>
            </a:r>
            <a:r>
              <a:rPr spc="-135" dirty="0"/>
              <a:t> </a:t>
            </a:r>
            <a:r>
              <a:rPr spc="20" dirty="0"/>
              <a:t>consequences</a:t>
            </a:r>
            <a:r>
              <a:rPr spc="-145" dirty="0"/>
              <a:t> </a:t>
            </a:r>
            <a:r>
              <a:rPr spc="10" dirty="0"/>
              <a:t>and </a:t>
            </a:r>
            <a:r>
              <a:rPr spc="-830" dirty="0"/>
              <a:t> </a:t>
            </a:r>
            <a:r>
              <a:rPr spc="-5" dirty="0"/>
              <a:t>increase</a:t>
            </a:r>
            <a:r>
              <a:rPr spc="-125" dirty="0"/>
              <a:t> </a:t>
            </a:r>
            <a:r>
              <a:rPr spc="15" dirty="0"/>
              <a:t>stability</a:t>
            </a:r>
            <a:endParaRPr spc="15" dirty="0"/>
          </a:p>
          <a:p>
            <a:pPr marL="4216400">
              <a:lnSpc>
                <a:spcPct val="100000"/>
              </a:lnSpc>
              <a:spcBef>
                <a:spcPts val="1725"/>
              </a:spcBef>
            </a:pPr>
            <a:r>
              <a:rPr dirty="0"/>
              <a:t>Maintain</a:t>
            </a:r>
            <a:r>
              <a:rPr spc="-140" dirty="0"/>
              <a:t> </a:t>
            </a:r>
            <a:r>
              <a:rPr spc="20" dirty="0"/>
              <a:t>flexibility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9333230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35" dirty="0">
                <a:solidFill>
                  <a:srgbClr val="202020"/>
                </a:solidFill>
              </a:rPr>
              <a:t>Writing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Better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Functions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with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TypeScript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0" y="233586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12329" y="920342"/>
            <a:ext cx="809625" cy="648970"/>
          </a:xfrm>
          <a:custGeom>
            <a:avLst/>
            <a:gdLst/>
            <a:ahLst/>
            <a:cxnLst/>
            <a:rect l="l" t="t" r="r" b="b"/>
            <a:pathLst>
              <a:path w="809625" h="648969">
                <a:moveTo>
                  <a:pt x="673474" y="0"/>
                </a:moveTo>
                <a:lnTo>
                  <a:pt x="158784" y="308612"/>
                </a:lnTo>
                <a:lnTo>
                  <a:pt x="90797" y="195225"/>
                </a:lnTo>
                <a:lnTo>
                  <a:pt x="0" y="557973"/>
                </a:lnTo>
                <a:lnTo>
                  <a:pt x="362746" y="648770"/>
                </a:lnTo>
                <a:lnTo>
                  <a:pt x="294759" y="535385"/>
                </a:lnTo>
                <a:lnTo>
                  <a:pt x="809449" y="226771"/>
                </a:lnTo>
                <a:lnTo>
                  <a:pt x="67347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238500" y="419511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3111158"/>
            <a:ext cx="1353311" cy="135331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5341</Words>
  <Application>WPS Presentation</Application>
  <PresentationFormat>Custom</PresentationFormat>
  <Paragraphs>348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Taking Advantage of Built-in Types</vt:lpstr>
      <vt:lpstr>Type annotations and type inference  Managing null and undefined  Control flow-based type analysis</vt:lpstr>
      <vt:lpstr>Number  String  Array  Enum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PowerPoint 演示文稿</vt:lpstr>
      <vt:lpstr>PowerPoint 演示文稿</vt:lpstr>
      <vt:lpstr>let x: string = 'I will forever be a string.';  x = 42;</vt:lpstr>
      <vt:lpstr>PowerPoint 演示文稿</vt:lpstr>
      <vt:lpstr>PowerPoint 演示文稿</vt:lpstr>
      <vt:lpstr>let x: string = 'I will forever be a string.';  x = 42;</vt:lpstr>
      <vt:lpstr>let x: string = 'I will forever be a string.';  x = 42;</vt:lpstr>
      <vt:lpstr>PowerPoint 演示文稿</vt:lpstr>
      <vt:lpstr>Null  Undefined  Never  Any</vt:lpstr>
      <vt:lpstr>PowerPoint 演示文稿</vt:lpstr>
      <vt:lpstr>Union Types</vt:lpstr>
      <vt:lpstr>Union Types</vt:lpstr>
      <vt:lpstr>Union Types</vt:lpstr>
      <vt:lpstr>Using the --strictNullChecks Compiler Option</vt:lpstr>
      <vt:lpstr>PowerPoint 演示文稿</vt:lpstr>
      <vt:lpstr>PowerPoint 演示文稿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PowerPoint 演示文稿</vt:lpstr>
      <vt:lpstr>Type Assertions</vt:lpstr>
      <vt:lpstr>Type Assertions</vt:lpstr>
      <vt:lpstr>Type Assertions</vt:lpstr>
      <vt:lpstr>Type Assertions</vt:lpstr>
      <vt:lpstr>Demo</vt:lpstr>
      <vt:lpstr>PowerPoint 演示文稿</vt:lpstr>
      <vt:lpstr>Summary</vt:lpstr>
      <vt:lpstr>Writing Better Functions with TypeScript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Advantage of Built-in Types</dc:title>
  <dc:creator/>
  <cp:lastModifiedBy>steve</cp:lastModifiedBy>
  <cp:revision>3</cp:revision>
  <dcterms:created xsi:type="dcterms:W3CDTF">2021-07-27T03:17:00Z</dcterms:created>
  <dcterms:modified xsi:type="dcterms:W3CDTF">2022-05-11T20:08:47Z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2021-03-17T05:30:00Z</vt:filetime>
  </property>
  <property fmtid="{D5CDD505-2E9C-101B-9397-08002B2CF9AE}" pid="3" name="LastSaved">
    <vt:filetime>2021-07-27T05:30:00Z</vt:filetime>
  </property>
  <property fmtid="{D5CDD505-2E9C-101B-9397-08002B2CF9AE}" pid="4" name="ICV">
    <vt:lpwstr>7C40281C76B343A1A581FF33537A85C1</vt:lpwstr>
  </property>
  <property fmtid="{D5CDD505-2E9C-101B-9397-08002B2CF9AE}" pid="5" name="KSOProductBuildVer">
    <vt:lpwstr>1033-11.2.0.11130</vt:lpwstr>
  </property>
</Properties>
</file>