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EE2E3-1F20-45B2-83F0-CFD192B2461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393A5-C4B7-43D9-A4B9-9FB7BA72A0F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C30A-D798-48FC-A7E8-3B0951F90A99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F21D3-5563-4837-98F5-3DC2E6E2A5CF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32163-ED40-484E-A638-B8D0405A69E5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F6249-02A3-4021-B380-07B53B006386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4B288-D174-4EFD-9106-A927C116875B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3106" y="2733547"/>
            <a:ext cx="8025787" cy="1232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9671" y="2154428"/>
            <a:ext cx="9852657" cy="2308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0B15-760D-40A6-8AEA-88DCF05E4435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8906510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-155" dirty="0">
                <a:solidFill>
                  <a:srgbClr val="171717"/>
                </a:solidFill>
              </a:rPr>
              <a:t>Ma</a:t>
            </a:r>
            <a:r>
              <a:rPr sz="4500" spc="-140" dirty="0">
                <a:solidFill>
                  <a:srgbClr val="171717"/>
                </a:solidFill>
              </a:rPr>
              <a:t>k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125" dirty="0">
                <a:solidFill>
                  <a:srgbClr val="171717"/>
                </a:solidFill>
              </a:rPr>
              <a:t>P</a:t>
            </a:r>
            <a:r>
              <a:rPr sz="4500" spc="-80" dirty="0">
                <a:solidFill>
                  <a:srgbClr val="171717"/>
                </a:solidFill>
              </a:rPr>
              <a:t>a</a:t>
            </a:r>
            <a:r>
              <a:rPr sz="4500" spc="-75" dirty="0">
                <a:solidFill>
                  <a:srgbClr val="171717"/>
                </a:solidFill>
              </a:rPr>
              <a:t>g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69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50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55" dirty="0">
                <a:solidFill>
                  <a:srgbClr val="171717"/>
                </a:solidFill>
              </a:rPr>
              <a:t>a</a:t>
            </a:r>
            <a:r>
              <a:rPr sz="4500" spc="-50" dirty="0">
                <a:solidFill>
                  <a:srgbClr val="171717"/>
                </a:solidFill>
              </a:rPr>
              <a:t>c</a:t>
            </a:r>
            <a:r>
              <a:rPr sz="4500" spc="-125" dirty="0">
                <a:solidFill>
                  <a:srgbClr val="171717"/>
                </a:solidFill>
              </a:rPr>
              <a:t>t</a:t>
            </a:r>
            <a:r>
              <a:rPr sz="4500" spc="-114" dirty="0">
                <a:solidFill>
                  <a:srgbClr val="171717"/>
                </a:solidFill>
              </a:rPr>
              <a:t>i</a:t>
            </a:r>
            <a:r>
              <a:rPr sz="4500" spc="-280" dirty="0">
                <a:solidFill>
                  <a:srgbClr val="171717"/>
                </a:solidFill>
              </a:rPr>
              <a:t>v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75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35" dirty="0">
                <a:solidFill>
                  <a:srgbClr val="171717"/>
                </a:solidFill>
              </a:rPr>
              <a:t>th  </a:t>
            </a:r>
            <a:r>
              <a:rPr sz="4500" spc="30" dirty="0">
                <a:solidFill>
                  <a:srgbClr val="171717"/>
                </a:solidFill>
              </a:rPr>
              <a:t>J</a:t>
            </a:r>
            <a:r>
              <a:rPr sz="4500" spc="-15" dirty="0">
                <a:solidFill>
                  <a:srgbClr val="171717"/>
                </a:solidFill>
              </a:rPr>
              <a:t>a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320" dirty="0">
                <a:solidFill>
                  <a:srgbClr val="171717"/>
                </a:solidFill>
              </a:rPr>
              <a:t>S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5" dirty="0">
                <a:solidFill>
                  <a:srgbClr val="171717"/>
                </a:solidFill>
              </a:rPr>
              <a:t>pt</a:t>
            </a:r>
            <a:r>
              <a:rPr sz="4500" spc="-325" dirty="0">
                <a:solidFill>
                  <a:srgbClr val="171717"/>
                </a:solidFill>
              </a:rPr>
              <a:t>-</a:t>
            </a:r>
            <a:r>
              <a:rPr sz="4500" spc="-160" dirty="0">
                <a:solidFill>
                  <a:srgbClr val="171717"/>
                </a:solidFill>
              </a:rPr>
              <a:t>en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25" dirty="0">
                <a:solidFill>
                  <a:srgbClr val="171717"/>
                </a:solidFill>
              </a:rPr>
              <a:t>b</a:t>
            </a:r>
            <a:r>
              <a:rPr sz="4500" spc="-70" dirty="0">
                <a:solidFill>
                  <a:srgbClr val="171717"/>
                </a:solidFill>
              </a:rPr>
              <a:t>l</a:t>
            </a:r>
            <a:r>
              <a:rPr sz="4500" spc="-35" dirty="0">
                <a:solidFill>
                  <a:srgbClr val="171717"/>
                </a:solidFill>
              </a:rPr>
              <a:t>e</a:t>
            </a:r>
            <a:r>
              <a:rPr sz="4500" spc="85" dirty="0">
                <a:solidFill>
                  <a:srgbClr val="171717"/>
                </a:solidFill>
              </a:rPr>
              <a:t>d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20" dirty="0">
                <a:solidFill>
                  <a:srgbClr val="171717"/>
                </a:solidFill>
              </a:rPr>
              <a:t>C</a:t>
            </a:r>
            <a:r>
              <a:rPr sz="4500" spc="70" dirty="0">
                <a:solidFill>
                  <a:srgbClr val="171717"/>
                </a:solidFill>
              </a:rPr>
              <a:t>o</a:t>
            </a:r>
            <a:r>
              <a:rPr sz="4500" spc="-220" dirty="0">
                <a:solidFill>
                  <a:srgbClr val="171717"/>
                </a:solidFill>
              </a:rPr>
              <a:t>m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70" dirty="0">
                <a:solidFill>
                  <a:srgbClr val="171717"/>
                </a:solidFill>
              </a:rPr>
              <a:t>o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60" dirty="0">
                <a:solidFill>
                  <a:srgbClr val="171717"/>
                </a:solidFill>
              </a:rPr>
              <a:t>en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3300476"/>
            <a:ext cx="9583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id="welcomeCarousel"</a:t>
            </a:r>
            <a:r>
              <a:rPr sz="1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class="carousel</a:t>
            </a:r>
            <a:r>
              <a:rPr sz="18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slide"</a:t>
            </a:r>
            <a:r>
              <a:rPr sz="1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data-ride="carousel"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022852"/>
            <a:ext cx="9621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Interactivity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data-</a:t>
            </a:r>
            <a:r>
              <a:rPr sz="36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Attributes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829" y="4712716"/>
            <a:ext cx="63436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Works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because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referenced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JavaScript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touch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wrap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pause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995680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keyboard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141095">
              <a:lnSpc>
                <a:spcPct val="100000"/>
              </a:lnSpc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interval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58805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ride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81918" y="517651"/>
            <a:ext cx="5541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</a:rPr>
              <a:t>Options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for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the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Carousel</a:t>
            </a: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2931667"/>
            <a:ext cx="601726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Carousel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component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home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5239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dropdown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navbar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2931667"/>
            <a:ext cx="552704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confirmation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dialog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detail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636011"/>
            <a:ext cx="5926455" cy="13544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27305">
              <a:lnSpc>
                <a:spcPct val="101000"/>
              </a:lnSpc>
              <a:spcBef>
                <a:spcPts val="75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Easy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complex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functionalities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jQuery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version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/>
              <a:t>Summary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26050" y="2818765"/>
            <a:ext cx="662559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</a:rPr>
              <a:t>“Thank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you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lang="en-US" sz="2400" spc="-125" dirty="0">
                <a:solidFill>
                  <a:srgbClr val="F05A28"/>
                </a:solidFill>
              </a:rPr>
              <a:t>for </a:t>
            </a:r>
            <a:r>
              <a:rPr sz="2400" spc="-5" dirty="0">
                <a:solidFill>
                  <a:srgbClr val="F05A28"/>
                </a:solidFill>
              </a:rPr>
              <a:t>this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nice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looking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-20" dirty="0">
                <a:solidFill>
                  <a:srgbClr val="F05A28"/>
                </a:solidFill>
              </a:rPr>
              <a:t>site!”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632823" y="3416300"/>
            <a:ext cx="1270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498" cy="68579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0885">
              <a:lnSpc>
                <a:spcPts val="5470"/>
              </a:lnSpc>
              <a:spcBef>
                <a:spcPts val="100"/>
              </a:spcBef>
            </a:pPr>
            <a:r>
              <a:rPr spc="-145" dirty="0"/>
              <a:t>Congratulations</a:t>
            </a:r>
            <a:endParaRPr spc="-145" dirty="0"/>
          </a:p>
          <a:p>
            <a:pPr marL="3081020">
              <a:lnSpc>
                <a:spcPts val="4030"/>
              </a:lnSpc>
            </a:pPr>
            <a:r>
              <a:rPr sz="3600" spc="-100" dirty="0"/>
              <a:t>o</a:t>
            </a:r>
            <a:r>
              <a:rPr sz="3600" spc="20" dirty="0"/>
              <a:t>n</a:t>
            </a:r>
            <a:r>
              <a:rPr sz="3600" spc="-409" dirty="0"/>
              <a:t> </a:t>
            </a:r>
            <a:r>
              <a:rPr sz="3600" spc="-155" dirty="0"/>
              <a:t>f</a:t>
            </a:r>
            <a:r>
              <a:rPr sz="3600" spc="-135" dirty="0"/>
              <a:t>i</a:t>
            </a:r>
            <a:r>
              <a:rPr sz="3600" spc="-185" dirty="0"/>
              <a:t>n</a:t>
            </a:r>
            <a:r>
              <a:rPr sz="3600" spc="-204" dirty="0"/>
              <a:t>is</a:t>
            </a:r>
            <a:r>
              <a:rPr sz="3600" spc="-185" dirty="0"/>
              <a:t>h</a:t>
            </a:r>
            <a:r>
              <a:rPr sz="3600" spc="-204" dirty="0"/>
              <a:t>i</a:t>
            </a:r>
            <a:r>
              <a:rPr sz="3600" spc="-185" dirty="0"/>
              <a:t>n</a:t>
            </a:r>
            <a:r>
              <a:rPr sz="3600" spc="130" dirty="0"/>
              <a:t>g</a:t>
            </a:r>
            <a:r>
              <a:rPr sz="3600" spc="-415" dirty="0"/>
              <a:t> </a:t>
            </a:r>
            <a:r>
              <a:rPr sz="3600" spc="-140" dirty="0"/>
              <a:t>t</a:t>
            </a:r>
            <a:r>
              <a:rPr sz="3600" spc="-145" dirty="0"/>
              <a:t>h</a:t>
            </a:r>
            <a:r>
              <a:rPr sz="3600" spc="-204" dirty="0"/>
              <a:t>i</a:t>
            </a:r>
            <a:r>
              <a:rPr sz="3600" spc="-90" dirty="0"/>
              <a:t>s</a:t>
            </a:r>
            <a:r>
              <a:rPr sz="3600" spc="-415" dirty="0"/>
              <a:t> </a:t>
            </a:r>
            <a:r>
              <a:rPr sz="3600" spc="5" dirty="0"/>
              <a:t>c</a:t>
            </a:r>
            <a:r>
              <a:rPr sz="3600" spc="-100" dirty="0"/>
              <a:t>o</a:t>
            </a:r>
            <a:r>
              <a:rPr sz="3600" spc="-90" dirty="0"/>
              <a:t>u</a:t>
            </a:r>
            <a:r>
              <a:rPr sz="3600" spc="-204" dirty="0"/>
              <a:t>r</a:t>
            </a:r>
            <a:r>
              <a:rPr sz="3600" spc="-220" dirty="0"/>
              <a:t>s</a:t>
            </a:r>
            <a:r>
              <a:rPr sz="3600" spc="-400" dirty="0"/>
              <a:t>e!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91183" y="1527328"/>
            <a:ext cx="3608740" cy="38033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8445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Using</a:t>
            </a:r>
            <a:r>
              <a:rPr spc="-140" dirty="0"/>
              <a:t> </a:t>
            </a:r>
            <a:r>
              <a:rPr dirty="0"/>
              <a:t>interactive</a:t>
            </a:r>
            <a:r>
              <a:rPr spc="-140" dirty="0"/>
              <a:t> </a:t>
            </a:r>
            <a:r>
              <a:rPr spc="30" dirty="0"/>
              <a:t>components</a:t>
            </a:r>
            <a:endParaRPr spc="30" dirty="0"/>
          </a:p>
          <a:p>
            <a:pPr marL="4068445">
              <a:lnSpc>
                <a:spcPct val="100000"/>
              </a:lnSpc>
              <a:spcBef>
                <a:spcPts val="1820"/>
              </a:spcBef>
            </a:pPr>
            <a:r>
              <a:rPr spc="40" dirty="0"/>
              <a:t>Working</a:t>
            </a:r>
            <a:r>
              <a:rPr spc="-130" dirty="0"/>
              <a:t> </a:t>
            </a:r>
            <a:r>
              <a:rPr spc="30" dirty="0"/>
              <a:t>with</a:t>
            </a:r>
            <a:r>
              <a:rPr spc="-135" dirty="0"/>
              <a:t> </a:t>
            </a:r>
            <a:r>
              <a:rPr dirty="0"/>
              <a:t>interactive</a:t>
            </a:r>
            <a:r>
              <a:rPr spc="-135" dirty="0"/>
              <a:t> </a:t>
            </a:r>
            <a:r>
              <a:rPr spc="30" dirty="0"/>
              <a:t>components</a:t>
            </a:r>
            <a:endParaRPr spc="30" dirty="0"/>
          </a:p>
          <a:p>
            <a:pPr marL="4597400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4597400" algn="l"/>
                <a:tab pos="4598035" algn="l"/>
              </a:tabLst>
            </a:pPr>
            <a:r>
              <a:rPr spc="-15" dirty="0"/>
              <a:t>Carousel</a:t>
            </a:r>
            <a:endParaRPr spc="-15" dirty="0"/>
          </a:p>
          <a:p>
            <a:pPr marL="4597400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4597400" algn="l"/>
                <a:tab pos="4598035" algn="l"/>
              </a:tabLst>
            </a:pPr>
            <a:r>
              <a:rPr spc="35" dirty="0"/>
              <a:t>Dropdown</a:t>
            </a:r>
            <a:endParaRPr spc="35" dirty="0"/>
          </a:p>
          <a:p>
            <a:pPr marL="4597400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4597400" algn="l"/>
                <a:tab pos="4598035" algn="l"/>
              </a:tabLst>
            </a:pPr>
            <a:r>
              <a:rPr spc="10" dirty="0"/>
              <a:t>Dialog</a:t>
            </a:r>
            <a:endParaRPr spc="1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Overview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1161" y="2718308"/>
            <a:ext cx="6873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202020"/>
                </a:solidFill>
              </a:rPr>
              <a:t>Using</a:t>
            </a:r>
            <a:r>
              <a:rPr sz="3600" spc="-225" dirty="0">
                <a:solidFill>
                  <a:srgbClr val="202020"/>
                </a:solidFill>
              </a:rPr>
              <a:t> </a:t>
            </a:r>
            <a:r>
              <a:rPr sz="3600" spc="-75" dirty="0">
                <a:solidFill>
                  <a:srgbClr val="202020"/>
                </a:solidFill>
              </a:rPr>
              <a:t>Interactive</a:t>
            </a:r>
            <a:r>
              <a:rPr sz="3600" spc="-229" dirty="0">
                <a:solidFill>
                  <a:srgbClr val="202020"/>
                </a:solidFill>
              </a:rPr>
              <a:t> </a:t>
            </a:r>
            <a:r>
              <a:rPr sz="3600" spc="20" dirty="0">
                <a:solidFill>
                  <a:srgbClr val="202020"/>
                </a:solidFill>
              </a:rPr>
              <a:t>Components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79050" y="1920747"/>
            <a:ext cx="5290820" cy="126936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4990"/>
              </a:lnSpc>
              <a:spcBef>
                <a:spcPts val="10"/>
              </a:spcBef>
            </a:pPr>
            <a:r>
              <a:rPr sz="4000" spc="-110" dirty="0"/>
              <a:t>Interactive</a:t>
            </a:r>
            <a:r>
              <a:rPr sz="4000" spc="-240" dirty="0"/>
              <a:t> </a:t>
            </a:r>
            <a:r>
              <a:rPr sz="4000" spc="15" dirty="0"/>
              <a:t>Bootstrap </a:t>
            </a:r>
            <a:r>
              <a:rPr sz="4000" spc="-1395" dirty="0"/>
              <a:t> </a:t>
            </a:r>
            <a:r>
              <a:rPr sz="4000" spc="15" dirty="0"/>
              <a:t>components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5979050" y="3525011"/>
            <a:ext cx="4062729" cy="1284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6280">
              <a:lnSpc>
                <a:spcPct val="138000"/>
              </a:lnSpc>
              <a:spcBef>
                <a:spcPts val="100"/>
              </a:spcBef>
            </a:pP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Added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through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JavaScript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jQuery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components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require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this!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86583" y="2051384"/>
            <a:ext cx="2327277" cy="275523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2178583"/>
            <a:ext cx="3429000" cy="349694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793115">
              <a:lnSpc>
                <a:spcPct val="100000"/>
              </a:lnSpc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Bootstrap.js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2178583"/>
            <a:ext cx="3429000" cy="349694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1006475">
              <a:lnSpc>
                <a:spcPct val="100000"/>
              </a:lnSpc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Popper.js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2178583"/>
            <a:ext cx="3429000" cy="349694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jQuery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00131" y="517651"/>
            <a:ext cx="5704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Required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JavaScript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5" dirty="0">
                <a:solidFill>
                  <a:srgbClr val="404040"/>
                </a:solidFill>
              </a:rPr>
              <a:t>Files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1595" y="558291"/>
            <a:ext cx="1134110" cy="5378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bootstrap/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css/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1595" y="1067308"/>
            <a:ext cx="4041775" cy="294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bootstrap-grid.css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bootstrap-grid.css.map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bootstrap-grid.min.css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  <a:spcBef>
                <a:spcPts val="95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bootstrap-grid.min.css.map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4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bootstrap-reboot.css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8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bootstrap-reboot.css.map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bootstrap-reboot.min.css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6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bootstrap-reboot.min.css.map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  <a:spcBef>
                <a:spcPts val="95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4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bootstrap.min.css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</a:t>
            </a:r>
            <a:endParaRPr sz="1600">
              <a:latin typeface="MS Gothic" panose="020B0609070205080204" charset="-128"/>
              <a:cs typeface="MS Gothic" panose="020B0609070205080204" charset="-12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5770" y="3746500"/>
            <a:ext cx="28841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└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6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bootstrap.min.css.map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1595" y="3987292"/>
            <a:ext cx="3725545" cy="2226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└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js/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91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4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bootstrap.bundle.js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4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bootstrap.bundle.js.map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7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bootstrap.bundle.min.js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bootstrap.bundle.min.js.map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910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bootstrap.js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91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bootstrap.js.map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bootstrap.min.js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910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└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bootstrap.min.js.map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1595" y="558291"/>
            <a:ext cx="1134110" cy="5378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bootstrap/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css/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1595" y="1067308"/>
            <a:ext cx="4041775" cy="294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bootstrap-grid.css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bootstrap-grid.css.map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bootstrap-grid.min.css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  <a:spcBef>
                <a:spcPts val="95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bootstrap-grid.min.css.map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4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bootstrap-reboot.css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8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bootstrap-reboot.css.map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bootstrap-reboot.min.css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6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bootstrap-reboot.min.css.map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  <a:spcBef>
                <a:spcPts val="95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4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bootstrap.min.css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</a:t>
            </a:r>
            <a:endParaRPr sz="1600">
              <a:latin typeface="MS Gothic" panose="020B0609070205080204" charset="-128"/>
              <a:cs typeface="MS Gothic" panose="020B0609070205080204" charset="-12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5770" y="3746500"/>
            <a:ext cx="28841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└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6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bootstrap.min.css.map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1595" y="3987292"/>
            <a:ext cx="3725545" cy="2226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└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js/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910"/>
              </a:lnSpc>
              <a:spcBef>
                <a:spcPts val="95"/>
              </a:spcBef>
            </a:pPr>
            <a:r>
              <a:rPr sz="1600" dirty="0">
                <a:solidFill>
                  <a:srgbClr val="2A9FBC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4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bootstrap.bundle.js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2A9FBC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45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bootstrap.bundle.js.map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2A9FBC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75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bootstrap.bundle.min.js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2A9FBC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5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bootstrap.bundle.min.js.map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910"/>
              </a:lnSpc>
            </a:pPr>
            <a:r>
              <a:rPr sz="1600" dirty="0">
                <a:solidFill>
                  <a:srgbClr val="2A9FBC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bootstrap.js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910"/>
              </a:lnSpc>
              <a:spcBef>
                <a:spcPts val="95"/>
              </a:spcBef>
            </a:pPr>
            <a:r>
              <a:rPr sz="1600" dirty="0">
                <a:solidFill>
                  <a:srgbClr val="2A9FBC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5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bootstrap.js.map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2A9FBC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bootstrap.min.js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910"/>
              </a:lnSpc>
            </a:pPr>
            <a:r>
              <a:rPr sz="1600" dirty="0">
                <a:solidFill>
                  <a:srgbClr val="2A9FBC"/>
                </a:solidFill>
                <a:latin typeface="MS Gothic" panose="020B0609070205080204" charset="-128"/>
                <a:cs typeface="MS Gothic" panose="020B0609070205080204" charset="-128"/>
              </a:rPr>
              <a:t>└</a:t>
            </a:r>
            <a:r>
              <a:rPr sz="160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bootstrap.min.js.map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1767" y="2718308"/>
            <a:ext cx="8634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202020"/>
                </a:solidFill>
              </a:rPr>
              <a:t>Working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20" dirty="0">
                <a:solidFill>
                  <a:srgbClr val="202020"/>
                </a:solidFill>
              </a:rPr>
              <a:t>with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-75" dirty="0">
                <a:solidFill>
                  <a:srgbClr val="202020"/>
                </a:solidFill>
              </a:rPr>
              <a:t>Interactive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20" dirty="0">
                <a:solidFill>
                  <a:srgbClr val="202020"/>
                </a:solidFill>
              </a:rPr>
              <a:t>Components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0355" y="517651"/>
            <a:ext cx="4163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100" dirty="0">
                <a:solidFill>
                  <a:srgbClr val="404040"/>
                </a:solidFill>
              </a:rPr>
              <a:t>a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Carousel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11569" y="1532930"/>
            <a:ext cx="9368859" cy="460380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2021</Words>
  <Application>WPS Presentation</Application>
  <PresentationFormat>Custom</PresentationFormat>
  <Paragraphs>169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Verdana</vt:lpstr>
      <vt:lpstr>Lucida Sans Unicode</vt:lpstr>
      <vt:lpstr>Times New Roman</vt:lpstr>
      <vt:lpstr>MS Gothic</vt:lpstr>
      <vt:lpstr>Courier New</vt:lpstr>
      <vt:lpstr>Calibri</vt:lpstr>
      <vt:lpstr>Microsoft YaHei</vt:lpstr>
      <vt:lpstr>Arial Unicode MS</vt:lpstr>
      <vt:lpstr>Office Theme</vt:lpstr>
      <vt:lpstr>Making Pages Interactive with  JavaScript-enabled Components</vt:lpstr>
      <vt:lpstr>Overview</vt:lpstr>
      <vt:lpstr>Using Interactive Components</vt:lpstr>
      <vt:lpstr>Interactive Bootstrap  components</vt:lpstr>
      <vt:lpstr>Required JavaScript Files</vt:lpstr>
      <vt:lpstr>PowerPoint 演示文稿</vt:lpstr>
      <vt:lpstr>PowerPoint 演示文稿</vt:lpstr>
      <vt:lpstr>Working with Interactive Components</vt:lpstr>
      <vt:lpstr>Adding a Carousel</vt:lpstr>
      <vt:lpstr>PowerPoint 演示文稿</vt:lpstr>
      <vt:lpstr>Options for the Carousel</vt:lpstr>
      <vt:lpstr>PowerPoint 演示文稿</vt:lpstr>
      <vt:lpstr>PowerPoint 演示文稿</vt:lpstr>
      <vt:lpstr>PowerPoint 演示文稿</vt:lpstr>
      <vt:lpstr>Summary</vt:lpstr>
      <vt:lpstr>“Thank you this nice looking site!”</vt:lpstr>
      <vt:lpstr>on finishing this course!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Pages Interactive with  JavaScript-enabled Components</dc:title>
  <dc:creator/>
  <cp:lastModifiedBy>Steve Sam</cp:lastModifiedBy>
  <cp:revision>3</cp:revision>
  <dcterms:created xsi:type="dcterms:W3CDTF">2021-07-22T09:16:00Z</dcterms:created>
  <dcterms:modified xsi:type="dcterms:W3CDTF">2022-05-07T06:00:58Z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387C1C6DBAEB43F69D755D70132C8CA6</vt:lpwstr>
  </property>
  <property fmtid="{D5CDD505-2E9C-101B-9397-08002B2CF9AE}" pid="3" name="KSOProductBuildVer">
    <vt:lpwstr>1033-11.2.0.11074</vt:lpwstr>
  </property>
</Properties>
</file>