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3" r:id="rId59"/>
    <p:sldId id="314" r:id="rId60"/>
    <p:sldId id="312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notesMaster" Target="notesMasters/notesMaster1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0691" y="446023"/>
            <a:ext cx="4182617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92427"/>
            <a:ext cx="5698490" cy="2124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88255" y="1902587"/>
            <a:ext cx="3790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80" dirty="0"/>
              <a:t>W</a:t>
            </a:r>
            <a:r>
              <a:rPr sz="3200" spc="-250" dirty="0"/>
              <a:t>h</a:t>
            </a:r>
            <a:r>
              <a:rPr sz="3200" spc="-170" dirty="0"/>
              <a:t>at</a:t>
            </a:r>
            <a:r>
              <a:rPr sz="3200" spc="-100" dirty="0"/>
              <a:t>’</a:t>
            </a:r>
            <a:r>
              <a:rPr sz="3200" spc="-260" dirty="0"/>
              <a:t>s</a:t>
            </a:r>
            <a:r>
              <a:rPr sz="3200" spc="-290" dirty="0"/>
              <a:t> </a:t>
            </a:r>
            <a:r>
              <a:rPr sz="3200" spc="-260" dirty="0"/>
              <a:t>N</a:t>
            </a:r>
            <a:r>
              <a:rPr sz="3200" spc="-315" dirty="0"/>
              <a:t>ew</a:t>
            </a:r>
            <a:r>
              <a:rPr sz="3200" spc="-300" dirty="0"/>
              <a:t> </a:t>
            </a:r>
            <a:r>
              <a:rPr sz="3200" spc="-95" dirty="0"/>
              <a:t>i</a:t>
            </a:r>
            <a:r>
              <a:rPr sz="3200" spc="-175" dirty="0"/>
              <a:t>n</a:t>
            </a:r>
            <a:r>
              <a:rPr sz="3200" spc="-295" dirty="0"/>
              <a:t> </a:t>
            </a:r>
            <a:r>
              <a:rPr sz="3200" spc="-285" dirty="0"/>
              <a:t>J</a:t>
            </a:r>
            <a:r>
              <a:rPr sz="3200" spc="-195" dirty="0"/>
              <a:t>a</a:t>
            </a:r>
            <a:r>
              <a:rPr sz="3200" spc="-185" dirty="0"/>
              <a:t>v</a:t>
            </a:r>
            <a:r>
              <a:rPr sz="3200" spc="-225" dirty="0"/>
              <a:t>a</a:t>
            </a:r>
            <a:r>
              <a:rPr sz="3200" spc="-300" dirty="0"/>
              <a:t> </a:t>
            </a:r>
            <a:r>
              <a:rPr sz="3200" spc="-260" dirty="0"/>
              <a:t>8</a:t>
            </a:r>
            <a:endParaRPr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88439" y="1842516"/>
            <a:ext cx="3843579" cy="13472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8200" y="1600200"/>
            <a:ext cx="3942080" cy="1661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5080" indent="-334010">
              <a:lnSpc>
                <a:spcPct val="200000"/>
              </a:lnSpc>
              <a:spcBef>
                <a:spcPts val="42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endParaRPr sz="1600" b="1" spc="-5" dirty="0">
              <a:latin typeface="Consolas" panose="020B0609020204030204"/>
              <a:cs typeface="Consolas" panose="020B0609020204030204"/>
            </a:endParaRPr>
          </a:p>
          <a:p>
            <a:pPr marL="906145" marR="5080" indent="-334010">
              <a:lnSpc>
                <a:spcPct val="200000"/>
              </a:lnSpc>
              <a:spcBef>
                <a:spcPts val="425"/>
              </a:spcBef>
            </a:pP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3221" y="1871802"/>
            <a:ext cx="6250124" cy="18580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255385" cy="2124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5080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JavaFileFilter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implements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 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3221" y="1871802"/>
            <a:ext cx="6250124" cy="18580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7766" y="4446920"/>
            <a:ext cx="6248629" cy="11126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255385" cy="396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5080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JavaFileFilter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implements</a:t>
            </a:r>
            <a:r>
              <a:rPr sz="1600" b="1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 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 marR="223520">
              <a:lnSpc>
                <a:spcPct val="100000"/>
              </a:lnSpc>
              <a:spcBef>
                <a:spcPts val="188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JavaFileFilter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JavaFileFilter();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dir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"d:/tmp"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File[]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dir.listFiles(fileFilter);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4289"/>
            <a:ext cx="7449311" cy="28006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698490" cy="309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ny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dir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"d:/tmp"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File[]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javaFiles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dir.listFiles(fileFilter);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550784" cy="923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rst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32130">
              <a:lnSpc>
                <a:spcPct val="100000"/>
              </a:lnSpc>
              <a:spcBef>
                <a:spcPts val="1780"/>
              </a:spcBef>
            </a:pP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b="1" i="1" spc="-2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9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45" dirty="0">
                <a:latin typeface="Trebuchet MS" panose="020B0603020202020204"/>
                <a:cs typeface="Trebuchet MS" panose="020B0603020202020204"/>
              </a:rPr>
              <a:t>ke</a:t>
            </a:r>
            <a:r>
              <a:rPr sz="2400" b="1" i="1" spc="-2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9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i="1" spc="-10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400" b="1" i="1" spc="-8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ance</a:t>
            </a:r>
            <a:r>
              <a:rPr sz="2400" b="1" i="1" spc="-1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i="1" spc="-25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400" b="1" i="1" spc="-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75" dirty="0">
                <a:latin typeface="Trebuchet MS" panose="020B0603020202020204"/>
                <a:cs typeface="Trebuchet MS" panose="020B0603020202020204"/>
              </a:rPr>
              <a:t>ano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2400" b="1" i="1" spc="-3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i="1" spc="-90" dirty="0">
                <a:latin typeface="Trebuchet MS" panose="020B0603020202020204"/>
                <a:cs typeface="Trebuchet MS" panose="020B0603020202020204"/>
              </a:rPr>
              <a:t>us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400" b="1" i="1" spc="-17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ss</a:t>
            </a:r>
            <a:r>
              <a:rPr sz="2400" b="1" i="1" spc="-1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400" b="1" i="1" spc="-1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eas</a:t>
            </a:r>
            <a:r>
              <a:rPr sz="2400" b="1" i="1" spc="-204" dirty="0">
                <a:latin typeface="Trebuchet MS" panose="020B0603020202020204"/>
                <a:cs typeface="Trebuchet MS" panose="020B0603020202020204"/>
              </a:rPr>
              <a:t>ier</a:t>
            </a:r>
            <a:r>
              <a:rPr sz="2400" b="1" i="1" spc="-2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6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b="1" i="1" spc="-2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3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b="1" i="1" spc="-18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i="1" spc="-175" dirty="0">
                <a:latin typeface="Trebuchet MS" panose="020B0603020202020204"/>
                <a:cs typeface="Trebuchet MS" panose="020B0603020202020204"/>
              </a:rPr>
              <a:t>e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922" y="446023"/>
            <a:ext cx="5299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4" dirty="0"/>
              <a:t> </a:t>
            </a:r>
            <a:r>
              <a:rPr spc="-130" dirty="0"/>
              <a:t>f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550784" cy="151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rst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427730" marR="5080" indent="-2895600">
              <a:lnSpc>
                <a:spcPts val="4680"/>
              </a:lnSpc>
              <a:spcBef>
                <a:spcPts val="235"/>
              </a:spcBef>
            </a:pP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b="1" i="1" spc="-2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9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45" dirty="0">
                <a:latin typeface="Trebuchet MS" panose="020B0603020202020204"/>
                <a:cs typeface="Trebuchet MS" panose="020B0603020202020204"/>
              </a:rPr>
              <a:t>ke</a:t>
            </a:r>
            <a:r>
              <a:rPr sz="2400" b="1" i="1" spc="-2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9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i="1" spc="-10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400" b="1" i="1" spc="-8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ance</a:t>
            </a:r>
            <a:r>
              <a:rPr sz="2400" b="1" i="1" spc="-1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i="1" spc="-25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400" b="1" i="1" spc="-3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75" dirty="0">
                <a:latin typeface="Trebuchet MS" panose="020B0603020202020204"/>
                <a:cs typeface="Trebuchet MS" panose="020B0603020202020204"/>
              </a:rPr>
              <a:t>ano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2400" b="1" i="1" spc="-3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400" b="1" i="1" spc="-6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i="1" spc="-90" dirty="0">
                <a:latin typeface="Trebuchet MS" panose="020B0603020202020204"/>
                <a:cs typeface="Trebuchet MS" panose="020B0603020202020204"/>
              </a:rPr>
              <a:t>us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400" b="1" i="1" spc="-17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ss</a:t>
            </a:r>
            <a:r>
              <a:rPr sz="2400" b="1" i="1" spc="-1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400" b="1" i="1" spc="-1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55" dirty="0">
                <a:latin typeface="Trebuchet MS" panose="020B0603020202020204"/>
                <a:cs typeface="Trebuchet MS" panose="020B0603020202020204"/>
              </a:rPr>
              <a:t>eas</a:t>
            </a:r>
            <a:r>
              <a:rPr sz="2400" b="1" i="1" spc="-204" dirty="0">
                <a:latin typeface="Trebuchet MS" panose="020B0603020202020204"/>
                <a:cs typeface="Trebuchet MS" panose="020B0603020202020204"/>
              </a:rPr>
              <a:t>ier</a:t>
            </a:r>
            <a:r>
              <a:rPr sz="2400" b="1" i="1" spc="-2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6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b="1" i="1" spc="-2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3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b="1" i="1" spc="-18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i="1" spc="-25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i="1" spc="-125" dirty="0">
                <a:latin typeface="Trebuchet MS" panose="020B0603020202020204"/>
                <a:cs typeface="Trebuchet MS" panose="020B0603020202020204"/>
              </a:rPr>
              <a:t>e  </a:t>
            </a:r>
            <a:r>
              <a:rPr sz="2400" b="1" i="1" spc="-9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2400" b="1" i="1" spc="-2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i="1" spc="-19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400" b="1" i="1" spc="-229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400" b="1" i="1" spc="-13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i="1" spc="-12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400" b="1" i="1" spc="-275" dirty="0">
                <a:latin typeface="Trebuchet MS" panose="020B0603020202020204"/>
                <a:cs typeface="Trebuchet MS" panose="020B0603020202020204"/>
              </a:rPr>
              <a:t>!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698490" cy="2367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ny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pc="-160" dirty="0"/>
              <a:t>Le</a:t>
            </a:r>
            <a:r>
              <a:rPr spc="-130" dirty="0"/>
              <a:t>t</a:t>
            </a:r>
            <a:r>
              <a:rPr spc="-85" dirty="0"/>
              <a:t>’</a:t>
            </a:r>
            <a:r>
              <a:rPr spc="-195" dirty="0"/>
              <a:t>s</a:t>
            </a:r>
            <a:r>
              <a:rPr spc="-165" dirty="0"/>
              <a:t> 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155" dirty="0"/>
              <a:t>e</a:t>
            </a:r>
            <a:r>
              <a:rPr spc="-180" dirty="0"/>
              <a:t> a</a:t>
            </a:r>
            <a:r>
              <a:rPr spc="-135" dirty="0"/>
              <a:t>n</a:t>
            </a:r>
            <a:r>
              <a:rPr spc="-175" dirty="0"/>
              <a:t> </a:t>
            </a:r>
            <a:r>
              <a:rPr spc="-180" dirty="0"/>
              <a:t>a</a:t>
            </a:r>
            <a:r>
              <a:rPr spc="-120" dirty="0"/>
              <a:t>n</a:t>
            </a:r>
            <a:r>
              <a:rPr spc="-125" dirty="0"/>
              <a:t>o</a:t>
            </a:r>
            <a:r>
              <a:rPr spc="-135" dirty="0"/>
              <a:t>ny</a:t>
            </a:r>
            <a:r>
              <a:rPr spc="-220" dirty="0"/>
              <a:t>m</a:t>
            </a:r>
            <a:r>
              <a:rPr spc="-110" dirty="0"/>
              <a:t>o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215" dirty="0"/>
              <a:t> </a:t>
            </a:r>
            <a:r>
              <a:rPr spc="-155" dirty="0"/>
              <a:t>c</a:t>
            </a:r>
            <a:r>
              <a:rPr spc="-90" dirty="0"/>
              <a:t>l</a:t>
            </a:r>
            <a:r>
              <a:rPr spc="-190" dirty="0"/>
              <a:t>as</a:t>
            </a:r>
            <a:r>
              <a:rPr spc="-195" dirty="0"/>
              <a:t>s</a:t>
            </a:r>
            <a:endParaRPr spc="-195" dirty="0"/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accept</a:t>
            </a:r>
            <a:r>
              <a:rPr sz="1600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 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635" y="3491467"/>
            <a:ext cx="248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9376" y="4700858"/>
            <a:ext cx="34721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13187" y="2708148"/>
            <a:ext cx="4131310" cy="2165985"/>
            <a:chOff x="5013187" y="2708148"/>
            <a:chExt cx="4131310" cy="2165985"/>
          </a:xfrm>
        </p:grpSpPr>
        <p:sp>
          <p:nvSpPr>
            <p:cNvPr id="9" name="object 9"/>
            <p:cNvSpPr/>
            <p:nvPr/>
          </p:nvSpPr>
          <p:spPr>
            <a:xfrm>
              <a:off x="5032239" y="3023527"/>
              <a:ext cx="858519" cy="763270"/>
            </a:xfrm>
            <a:custGeom>
              <a:avLst/>
              <a:gdLst/>
              <a:ahLst/>
              <a:cxnLst/>
              <a:rect l="l" t="t" r="r" b="b"/>
              <a:pathLst>
                <a:path w="858520" h="763270">
                  <a:moveTo>
                    <a:pt x="858202" y="76309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32237" y="3023532"/>
              <a:ext cx="130175" cy="126364"/>
            </a:xfrm>
            <a:custGeom>
              <a:avLst/>
              <a:gdLst/>
              <a:ahLst/>
              <a:cxnLst/>
              <a:rect l="l" t="t" r="r" b="b"/>
              <a:pathLst>
                <a:path w="130175" h="126364">
                  <a:moveTo>
                    <a:pt x="41109" y="125780"/>
                  </a:moveTo>
                  <a:lnTo>
                    <a:pt x="0" y="0"/>
                  </a:lnTo>
                  <a:lnTo>
                    <a:pt x="129717" y="2613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3020" y="2708148"/>
              <a:ext cx="4030979" cy="216560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890259" y="3485388"/>
            <a:ext cx="2956560" cy="5994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3081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030"/>
              </a:spcBef>
            </a:pPr>
            <a:r>
              <a:rPr sz="2000" spc="-12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80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35" dirty="0">
                <a:latin typeface="Trebuchet MS" panose="020B0603020202020204"/>
                <a:cs typeface="Trebuchet MS" panose="020B0603020202020204"/>
              </a:rPr>
              <a:t>he</a:t>
            </a:r>
            <a:r>
              <a:rPr sz="20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2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000" spc="-13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14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75" dirty="0">
                <a:latin typeface="Trebuchet MS" panose="020B0603020202020204"/>
                <a:cs typeface="Trebuchet MS" panose="020B0603020202020204"/>
              </a:rPr>
              <a:t>ers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14076" y="3767328"/>
            <a:ext cx="1397000" cy="886460"/>
            <a:chOff x="4514076" y="3767328"/>
            <a:chExt cx="1397000" cy="886460"/>
          </a:xfrm>
        </p:grpSpPr>
        <p:sp>
          <p:nvSpPr>
            <p:cNvPr id="14" name="object 14"/>
            <p:cNvSpPr/>
            <p:nvPr/>
          </p:nvSpPr>
          <p:spPr>
            <a:xfrm>
              <a:off x="4533134" y="3786378"/>
              <a:ext cx="1358900" cy="848360"/>
            </a:xfrm>
            <a:custGeom>
              <a:avLst/>
              <a:gdLst/>
              <a:ahLst/>
              <a:cxnLst/>
              <a:rect l="l" t="t" r="r" b="b"/>
              <a:pathLst>
                <a:path w="1358900" h="848360">
                  <a:moveTo>
                    <a:pt x="1358442" y="0"/>
                  </a:moveTo>
                  <a:lnTo>
                    <a:pt x="0" y="848055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3126" y="4517344"/>
              <a:ext cx="132715" cy="117475"/>
            </a:xfrm>
            <a:custGeom>
              <a:avLst/>
              <a:gdLst/>
              <a:ahLst/>
              <a:cxnLst/>
              <a:rect l="l" t="t" r="r" b="b"/>
              <a:pathLst>
                <a:path w="132714" h="117475">
                  <a:moveTo>
                    <a:pt x="61645" y="0"/>
                  </a:moveTo>
                  <a:lnTo>
                    <a:pt x="0" y="117093"/>
                  </a:lnTo>
                  <a:lnTo>
                    <a:pt x="132270" y="113118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pc="-160" dirty="0"/>
              <a:t>Le</a:t>
            </a:r>
            <a:r>
              <a:rPr spc="-130" dirty="0"/>
              <a:t>t</a:t>
            </a:r>
            <a:r>
              <a:rPr spc="-85" dirty="0"/>
              <a:t>’</a:t>
            </a:r>
            <a:r>
              <a:rPr spc="-195" dirty="0"/>
              <a:t>s</a:t>
            </a:r>
            <a:r>
              <a:rPr spc="-165" dirty="0"/>
              <a:t> 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155" dirty="0"/>
              <a:t>e</a:t>
            </a:r>
            <a:r>
              <a:rPr spc="-180" dirty="0"/>
              <a:t> a</a:t>
            </a:r>
            <a:r>
              <a:rPr spc="-135" dirty="0"/>
              <a:t>n</a:t>
            </a:r>
            <a:r>
              <a:rPr spc="-175" dirty="0"/>
              <a:t> </a:t>
            </a:r>
            <a:r>
              <a:rPr spc="-180" dirty="0"/>
              <a:t>a</a:t>
            </a:r>
            <a:r>
              <a:rPr spc="-120" dirty="0"/>
              <a:t>n</a:t>
            </a:r>
            <a:r>
              <a:rPr spc="-125" dirty="0"/>
              <a:t>o</a:t>
            </a:r>
            <a:r>
              <a:rPr spc="-135" dirty="0"/>
              <a:t>ny</a:t>
            </a:r>
            <a:r>
              <a:rPr spc="-220" dirty="0"/>
              <a:t>m</a:t>
            </a:r>
            <a:r>
              <a:rPr spc="-110" dirty="0"/>
              <a:t>o</a:t>
            </a:r>
            <a:r>
              <a:rPr spc="-145" dirty="0"/>
              <a:t>u</a:t>
            </a:r>
            <a:r>
              <a:rPr spc="-195" dirty="0"/>
              <a:t>s</a:t>
            </a:r>
            <a:r>
              <a:rPr spc="-215" dirty="0"/>
              <a:t> </a:t>
            </a:r>
            <a:r>
              <a:rPr spc="-155" dirty="0"/>
              <a:t>c</a:t>
            </a:r>
            <a:r>
              <a:rPr spc="-90" dirty="0"/>
              <a:t>l</a:t>
            </a:r>
            <a:r>
              <a:rPr spc="-190" dirty="0"/>
              <a:t>as</a:t>
            </a:r>
            <a:r>
              <a:rPr spc="-195" dirty="0"/>
              <a:t>s</a:t>
            </a:r>
            <a:endParaRPr spc="-195" dirty="0"/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accept</a:t>
            </a:r>
            <a:r>
              <a:rPr sz="1600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 </a:t>
            </a:r>
            <a:r>
              <a:rPr sz="1600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635" y="3491467"/>
            <a:ext cx="248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9376" y="4700858"/>
            <a:ext cx="38055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3020" y="2708148"/>
            <a:ext cx="4030979" cy="21656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90259" y="3485388"/>
            <a:ext cx="2956560" cy="5994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30810" rIns="0" bIns="0" rtlCol="0">
            <a:spAutoFit/>
          </a:bodyPr>
          <a:lstStyle/>
          <a:p>
            <a:pPr marL="872490">
              <a:lnSpc>
                <a:spcPct val="100000"/>
              </a:lnSpc>
              <a:spcBef>
                <a:spcPts val="1030"/>
              </a:spcBef>
            </a:pPr>
            <a:r>
              <a:rPr sz="2000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3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hen</a:t>
            </a:r>
            <a:r>
              <a:rPr sz="2000" spc="535" dirty="0">
                <a:latin typeface="Trebuchet MS" panose="020B0603020202020204"/>
                <a:cs typeface="Trebuchet MS" panose="020B0603020202020204"/>
              </a:rPr>
              <a:t>…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65720" y="3767328"/>
            <a:ext cx="1044575" cy="907415"/>
            <a:chOff x="4865720" y="3767328"/>
            <a:chExt cx="1044575" cy="907415"/>
          </a:xfrm>
        </p:grpSpPr>
        <p:sp>
          <p:nvSpPr>
            <p:cNvPr id="11" name="object 11"/>
            <p:cNvSpPr/>
            <p:nvPr/>
          </p:nvSpPr>
          <p:spPr>
            <a:xfrm>
              <a:off x="4884784" y="3786378"/>
              <a:ext cx="1006475" cy="869315"/>
            </a:xfrm>
            <a:custGeom>
              <a:avLst/>
              <a:gdLst/>
              <a:ahLst/>
              <a:cxnLst/>
              <a:rect l="l" t="t" r="r" b="b"/>
              <a:pathLst>
                <a:path w="1006475" h="869314">
                  <a:moveTo>
                    <a:pt x="1006348" y="0"/>
                  </a:moveTo>
                  <a:lnTo>
                    <a:pt x="0" y="86875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84770" y="4529969"/>
              <a:ext cx="130175" cy="125730"/>
            </a:xfrm>
            <a:custGeom>
              <a:avLst/>
              <a:gdLst/>
              <a:ahLst/>
              <a:cxnLst/>
              <a:rect l="l" t="t" r="r" b="b"/>
              <a:pathLst>
                <a:path w="130175" h="125729">
                  <a:moveTo>
                    <a:pt x="42951" y="0"/>
                  </a:moveTo>
                  <a:lnTo>
                    <a:pt x="0" y="125158"/>
                  </a:lnTo>
                  <a:lnTo>
                    <a:pt x="130098" y="100939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699125" cy="2124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ny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44767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3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39933"/>
                </a:solidFill>
                <a:latin typeface="Consolas" panose="020B0609020204030204"/>
                <a:cs typeface="Consolas" panose="020B0609020204030204"/>
              </a:rPr>
              <a:t>file.getName().endsWith(".java");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635" y="3491467"/>
            <a:ext cx="248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9376" y="4700858"/>
            <a:ext cx="75857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39933"/>
                </a:solidFill>
                <a:latin typeface="Consolas" panose="020B0609020204030204"/>
                <a:cs typeface="Consolas" panose="020B0609020204030204"/>
              </a:rPr>
              <a:t>file.getName().endsWith(".java");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3020" y="2708148"/>
            <a:ext cx="4030979" cy="21656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90259" y="3485388"/>
            <a:ext cx="2956560" cy="5994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30810" rIns="0" bIns="0" rtlCol="0">
            <a:spAutoFit/>
          </a:bodyPr>
          <a:lstStyle/>
          <a:p>
            <a:pPr marL="929005">
              <a:lnSpc>
                <a:spcPct val="100000"/>
              </a:lnSpc>
              <a:spcBef>
                <a:spcPts val="1030"/>
              </a:spcBef>
            </a:pPr>
            <a:r>
              <a:rPr sz="2000" spc="-14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13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0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1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47809" y="3340213"/>
            <a:ext cx="962660" cy="1299845"/>
            <a:chOff x="4947809" y="3340213"/>
            <a:chExt cx="962660" cy="1299845"/>
          </a:xfrm>
        </p:grpSpPr>
        <p:sp>
          <p:nvSpPr>
            <p:cNvPr id="11" name="object 11"/>
            <p:cNvSpPr/>
            <p:nvPr/>
          </p:nvSpPr>
          <p:spPr>
            <a:xfrm>
              <a:off x="5454356" y="3786378"/>
              <a:ext cx="436880" cy="835025"/>
            </a:xfrm>
            <a:custGeom>
              <a:avLst/>
              <a:gdLst/>
              <a:ahLst/>
              <a:cxnLst/>
              <a:rect l="l" t="t" r="r" b="b"/>
              <a:pathLst>
                <a:path w="436879" h="835025">
                  <a:moveTo>
                    <a:pt x="436854" y="0"/>
                  </a:moveTo>
                  <a:lnTo>
                    <a:pt x="0" y="834618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48286" y="4488806"/>
              <a:ext cx="118745" cy="132715"/>
            </a:xfrm>
            <a:custGeom>
              <a:avLst/>
              <a:gdLst/>
              <a:ahLst/>
              <a:cxnLst/>
              <a:rect l="l" t="t" r="r" b="b"/>
              <a:pathLst>
                <a:path w="118745" h="132714">
                  <a:moveTo>
                    <a:pt x="0" y="0"/>
                  </a:moveTo>
                  <a:lnTo>
                    <a:pt x="6070" y="132181"/>
                  </a:lnTo>
                  <a:lnTo>
                    <a:pt x="118148" y="61836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966859" y="3373520"/>
              <a:ext cx="924560" cy="412750"/>
            </a:xfrm>
            <a:custGeom>
              <a:avLst/>
              <a:gdLst/>
              <a:ahLst/>
              <a:cxnLst/>
              <a:rect l="l" t="t" r="r" b="b"/>
              <a:pathLst>
                <a:path w="924560" h="412750">
                  <a:moveTo>
                    <a:pt x="923963" y="41272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66862" y="3359263"/>
              <a:ext cx="132080" cy="121920"/>
            </a:xfrm>
            <a:custGeom>
              <a:avLst/>
              <a:gdLst/>
              <a:ahLst/>
              <a:cxnLst/>
              <a:rect l="l" t="t" r="r" b="b"/>
              <a:pathLst>
                <a:path w="132079" h="121920">
                  <a:moveTo>
                    <a:pt x="77165" y="121754"/>
                  </a:moveTo>
                  <a:lnTo>
                    <a:pt x="0" y="14262"/>
                  </a:lnTo>
                  <a:lnTo>
                    <a:pt x="13155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782" y="446023"/>
            <a:ext cx="3218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204" dirty="0"/>
              <a:t>Y</a:t>
            </a:r>
            <a:r>
              <a:rPr spc="-125" dirty="0"/>
              <a:t>o</a:t>
            </a:r>
            <a:r>
              <a:rPr spc="-165" dirty="0"/>
              <a:t>u</a:t>
            </a:r>
            <a:r>
              <a:rPr spc="-245" dirty="0"/>
              <a:t> </a:t>
            </a:r>
            <a:r>
              <a:rPr spc="-240" dirty="0"/>
              <a:t>Wi</a:t>
            </a:r>
            <a:r>
              <a:rPr spc="-80" dirty="0"/>
              <a:t>ll</a:t>
            </a:r>
            <a:r>
              <a:rPr spc="-245" dirty="0"/>
              <a:t> </a:t>
            </a:r>
            <a:r>
              <a:rPr spc="-195" dirty="0"/>
              <a:t>Lea</a:t>
            </a:r>
            <a:r>
              <a:rPr spc="-140" dirty="0"/>
              <a:t>r</a:t>
            </a:r>
            <a:r>
              <a:rPr spc="-155" dirty="0"/>
              <a:t>n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250690" cy="3552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us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ul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000" b="1" spc="-165" dirty="0" smtClean="0">
                <a:latin typeface="Tahoma" panose="020B0604030504040204"/>
                <a:cs typeface="Tahoma" panose="020B0604030504040204"/>
              </a:rPr>
              <a:t>Exception Handling</a:t>
            </a:r>
            <a:endParaRPr lang="en-US" sz="2000" b="1" spc="-165" dirty="0" smtClean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000" b="1" spc="-165" dirty="0" smtClean="0">
                <a:latin typeface="Tahoma" panose="020B0604030504040204"/>
                <a:cs typeface="Tahoma" panose="020B0604030504040204"/>
              </a:rPr>
              <a:t>Thread Management</a:t>
            </a:r>
            <a:endParaRPr lang="en-US" sz="2000" b="1" spc="-165" dirty="0" smtClean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smtClean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smtClean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smtClean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smtClean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smtClean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smtClean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St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re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ts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626" y="446023"/>
            <a:ext cx="4190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A</a:t>
            </a:r>
            <a:r>
              <a:rPr spc="-254" dirty="0"/>
              <a:t> </a:t>
            </a:r>
            <a:r>
              <a:rPr spc="-155" dirty="0"/>
              <a:t>F</a:t>
            </a:r>
            <a:r>
              <a:rPr spc="-80" dirty="0"/>
              <a:t>i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40" dirty="0"/>
              <a:t>t</a:t>
            </a:r>
            <a:r>
              <a:rPr spc="-27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4745" y="1872415"/>
            <a:ext cx="7449311" cy="20902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4541590"/>
            <a:ext cx="8143092" cy="6041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8148955" cy="3577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ny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2897505" indent="-334010">
              <a:lnSpc>
                <a:spcPct val="200000"/>
              </a:lnSpc>
              <a:spcBef>
                <a:spcPts val="6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606060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1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file)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39933"/>
                </a:solidFill>
                <a:latin typeface="Consolas" panose="020B0609020204030204"/>
                <a:cs typeface="Consolas" panose="020B0609020204030204"/>
              </a:rPr>
              <a:t>file.getName().endsWith(".java");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This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Java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expression: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114" y="446023"/>
            <a:ext cx="6286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235" dirty="0"/>
              <a:t>8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329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Answer: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another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way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writing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instances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anonymous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classes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92427"/>
            <a:ext cx="5370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Ru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486" y="446023"/>
            <a:ext cx="7191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65" dirty="0"/>
              <a:t>e</a:t>
            </a:r>
            <a:r>
              <a:rPr spc="-175" dirty="0"/>
              <a:t>v</a:t>
            </a:r>
            <a:r>
              <a:rPr spc="-200" dirty="0"/>
              <a:t>e</a:t>
            </a:r>
            <a:r>
              <a:rPr spc="-140" dirty="0"/>
              <a:t>ral</a:t>
            </a:r>
            <a:r>
              <a:rPr spc="-245" dirty="0"/>
              <a:t> </a:t>
            </a:r>
            <a:r>
              <a:rPr spc="-250" dirty="0"/>
              <a:t>Way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385" dirty="0"/>
              <a:t>W</a:t>
            </a:r>
            <a:r>
              <a:rPr spc="-160" dirty="0"/>
              <a:t>r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8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1841062"/>
            <a:ext cx="8143092" cy="604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8148955" cy="876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486" y="446023"/>
            <a:ext cx="7191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65" dirty="0"/>
              <a:t>e</a:t>
            </a:r>
            <a:r>
              <a:rPr spc="-175" dirty="0"/>
              <a:t>v</a:t>
            </a:r>
            <a:r>
              <a:rPr spc="-200" dirty="0"/>
              <a:t>e</a:t>
            </a:r>
            <a:r>
              <a:rPr spc="-140" dirty="0"/>
              <a:t>ral</a:t>
            </a:r>
            <a:r>
              <a:rPr spc="-245" dirty="0"/>
              <a:t> </a:t>
            </a:r>
            <a:r>
              <a:rPr spc="-250" dirty="0"/>
              <a:t>Way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385" dirty="0"/>
              <a:t>W</a:t>
            </a:r>
            <a:r>
              <a:rPr spc="-160" dirty="0"/>
              <a:t>r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8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1841062"/>
            <a:ext cx="8143092" cy="604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8148955" cy="876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(File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file.getName().endsWith(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".java"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3474301"/>
            <a:ext cx="8144600" cy="15741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5140960" cy="1860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ahoma" panose="020B0604030504040204"/>
              <a:cs typeface="Tahoma" panose="020B0604030504040204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Runnable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 marR="5080" indent="-33401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 = 0; i &lt; 5;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i++)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</a:t>
            </a:r>
            <a:r>
              <a:rPr sz="1600" b="1" spc="-2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world!"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325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486" y="446023"/>
            <a:ext cx="7191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65" dirty="0"/>
              <a:t>e</a:t>
            </a:r>
            <a:r>
              <a:rPr spc="-175" dirty="0"/>
              <a:t>v</a:t>
            </a:r>
            <a:r>
              <a:rPr spc="-200" dirty="0"/>
              <a:t>e</a:t>
            </a:r>
            <a:r>
              <a:rPr spc="-140" dirty="0"/>
              <a:t>ral</a:t>
            </a:r>
            <a:r>
              <a:rPr spc="-245" dirty="0"/>
              <a:t> </a:t>
            </a:r>
            <a:r>
              <a:rPr spc="-250" dirty="0"/>
              <a:t>Way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385" dirty="0"/>
              <a:t>W</a:t>
            </a:r>
            <a:r>
              <a:rPr spc="-160" dirty="0"/>
              <a:t>r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8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813496"/>
            <a:ext cx="8144600" cy="11309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18835" cy="1314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5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227580" indent="-334010">
              <a:lnSpc>
                <a:spcPct val="100000"/>
              </a:lnSpc>
              <a:spcBef>
                <a:spcPts val="198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2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845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845685" cy="139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845685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78" y="446023"/>
            <a:ext cx="661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90" dirty="0"/>
              <a:t>e</a:t>
            </a:r>
            <a:r>
              <a:rPr spc="-285" dirty="0"/>
              <a:t> </a:t>
            </a:r>
            <a:r>
              <a:rPr spc="-185" dirty="0"/>
              <a:t>T</a:t>
            </a:r>
            <a:r>
              <a:rPr spc="-150" dirty="0"/>
              <a:t>y</a:t>
            </a:r>
            <a:r>
              <a:rPr spc="-100" dirty="0"/>
              <a:t>p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4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3642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wer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8846" y="446023"/>
            <a:ext cx="2705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25" dirty="0"/>
              <a:t>o</a:t>
            </a:r>
            <a:r>
              <a:rPr spc="-165" dirty="0"/>
              <a:t>u</a:t>
            </a:r>
            <a:r>
              <a:rPr spc="-150" dirty="0"/>
              <a:t>r</a:t>
            </a:r>
            <a:r>
              <a:rPr spc="-235" dirty="0"/>
              <a:t>s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170" dirty="0"/>
              <a:t>O</a:t>
            </a:r>
            <a:r>
              <a:rPr spc="-135" dirty="0"/>
              <a:t>v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v</a:t>
            </a:r>
            <a:r>
              <a:rPr spc="-80" dirty="0"/>
              <a:t>i</a:t>
            </a:r>
            <a:r>
              <a:rPr spc="-280" dirty="0"/>
              <a:t>ew</a:t>
            </a:r>
            <a:endParaRPr spc="-28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334000" cy="35528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Java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Interfaces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000" b="1" spc="-165" dirty="0" smtClean="0">
                <a:latin typeface="Tahoma" panose="020B0604030504040204"/>
                <a:cs typeface="Tahoma" panose="020B0604030504040204"/>
              </a:rPr>
              <a:t>Exception Handling</a:t>
            </a:r>
            <a:endParaRPr lang="en-US" sz="2000" b="1" spc="-165" dirty="0" smtClean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US" sz="2000" b="1" spc="-165" dirty="0" smtClean="0">
                <a:latin typeface="Tahoma" panose="020B0604030504040204"/>
                <a:cs typeface="Tahoma" panose="020B0604030504040204"/>
              </a:rPr>
              <a:t>Thread Management</a:t>
            </a:r>
            <a:endParaRPr lang="en-US" sz="2000" b="1" spc="-180" dirty="0" smtClean="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smtClean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60" smtClean="0">
                <a:latin typeface="Tahoma" panose="020B0604030504040204"/>
                <a:cs typeface="Tahoma" panose="020B0604030504040204"/>
              </a:rPr>
              <a:t>re</a:t>
            </a:r>
            <a:r>
              <a:rPr sz="2000" b="1" spc="-180" smtClean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smtClean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90" smtClean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me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gs,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ts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smtClean="0">
                <a:latin typeface="Tahoma" panose="020B0604030504040204"/>
                <a:cs typeface="Tahoma" panose="020B0604030504040204"/>
              </a:rPr>
              <a:t>Nas</a:t>
            </a:r>
            <a:r>
              <a:rPr sz="2000" b="1" spc="-130" smtClean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10" smtClean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smtClean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smtClean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avas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ip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gi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078" y="446023"/>
            <a:ext cx="661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90" dirty="0"/>
              <a:t>e</a:t>
            </a:r>
            <a:r>
              <a:rPr spc="-285" dirty="0"/>
              <a:t> </a:t>
            </a:r>
            <a:r>
              <a:rPr spc="-185" dirty="0"/>
              <a:t>T</a:t>
            </a:r>
            <a:r>
              <a:rPr spc="-150" dirty="0"/>
              <a:t>y</a:t>
            </a:r>
            <a:r>
              <a:rPr spc="-100" dirty="0"/>
              <a:t>p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25" dirty="0"/>
              <a:t>o</a:t>
            </a:r>
            <a:r>
              <a:rPr spc="-120" dirty="0"/>
              <a:t>f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50" dirty="0"/>
              <a:t>da</a:t>
            </a:r>
            <a:r>
              <a:rPr spc="-245" dirty="0"/>
              <a:t> </a:t>
            </a:r>
            <a:r>
              <a:rPr spc="-240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367157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wer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e?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724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2367180"/>
            <a:ext cx="8144600" cy="13100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724775" cy="2111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Example: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4145280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Runnable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32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2367180"/>
            <a:ext cx="8144600" cy="13100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3891180"/>
            <a:ext cx="8144600" cy="13100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724775" cy="3635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Example: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4145280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Runnable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32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906145" marR="3586480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Comparator&lt;T&gt;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compareTo(T t1,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t2);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2367180"/>
            <a:ext cx="8144600" cy="13100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3891180"/>
            <a:ext cx="8144600" cy="13100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5351172"/>
            <a:ext cx="8143105" cy="13100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1392427"/>
            <a:ext cx="7724775" cy="5095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0" dirty="0">
                <a:latin typeface="Tahoma" panose="020B0604030504040204"/>
                <a:cs typeface="Tahoma" panose="020B0604030504040204"/>
              </a:rPr>
              <a:t>Example: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4145280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Runnable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run();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32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906145" marR="3586480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Comparator&lt;T&gt;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compareTo(T t1,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t2);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 marR="3472180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FileFilter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accept(File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pathname);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3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2370533"/>
            <a:ext cx="8144600" cy="25805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724775" cy="3330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only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one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i="1" spc="-150" dirty="0">
                <a:latin typeface="Trebuchet MS" panose="020B0603020202020204"/>
                <a:cs typeface="Trebuchet MS" panose="020B0603020202020204"/>
              </a:rPr>
              <a:t>abstract</a:t>
            </a:r>
            <a:r>
              <a:rPr sz="2000" b="1" i="1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Methods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from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Object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class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don’t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count: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700020" indent="-334010">
              <a:lnSpc>
                <a:spcPct val="2000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MyFunctionalInterface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someMethod();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/**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4095">
              <a:lnSpc>
                <a:spcPct val="100000"/>
              </a:lnSpc>
            </a:pPr>
            <a:r>
              <a:rPr sz="1600" b="1" spc="-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Some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more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documentation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4095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*/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equals(Object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8879" y="446023"/>
            <a:ext cx="3204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04" dirty="0"/>
              <a:t>ace</a:t>
            </a:r>
            <a:endParaRPr spc="-204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5126228"/>
            <a:ext cx="772795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just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here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for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convenience,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compiler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tell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whether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828549"/>
            <a:ext cx="8144600" cy="27931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5029200" cy="3032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ted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68960">
              <a:lnSpc>
                <a:spcPct val="100000"/>
              </a:lnSpc>
              <a:spcBef>
                <a:spcPts val="2065"/>
              </a:spcBef>
            </a:pPr>
            <a:r>
              <a:rPr sz="1600" b="1" spc="-10" dirty="0">
                <a:solidFill>
                  <a:srgbClr val="646464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MyFunctionalInterface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someMethod();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/**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4095">
              <a:lnSpc>
                <a:spcPct val="100000"/>
              </a:lnSpc>
            </a:pPr>
            <a:r>
              <a:rPr sz="1600" b="1" spc="-5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*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Some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more</a:t>
            </a:r>
            <a:r>
              <a:rPr sz="1600" b="1" spc="-2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documentation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4095">
              <a:lnSpc>
                <a:spcPct val="100000"/>
              </a:lnSpc>
            </a:pPr>
            <a:r>
              <a:rPr sz="1600" b="1" spc="-10" dirty="0">
                <a:solidFill>
                  <a:srgbClr val="3075FF"/>
                </a:solidFill>
                <a:latin typeface="Consolas" panose="020B0609020204030204"/>
                <a:cs typeface="Consolas" panose="020B0609020204030204"/>
              </a:rPr>
              <a:t>*/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233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equals(Object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89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4845685" cy="13195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000" spc="-5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nc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erf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73627"/>
            <a:ext cx="40424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735" y="446023"/>
            <a:ext cx="70332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65" dirty="0"/>
              <a:t>u</a:t>
            </a:r>
            <a:r>
              <a:rPr spc="-140" dirty="0"/>
              <a:t>t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20" dirty="0"/>
              <a:t>V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80" dirty="0"/>
              <a:t>i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204" dirty="0"/>
              <a:t>le?</a:t>
            </a:r>
            <a:endParaRPr spc="-204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6" y="1899032"/>
            <a:ext cx="8144588" cy="12037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18835" cy="139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ahoma" panose="020B0604030504040204"/>
              <a:cs typeface="Tahoma" panose="020B0604030504040204"/>
            </a:endParaRPr>
          </a:p>
          <a:p>
            <a:pPr marL="902335" marR="22275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735" y="446023"/>
            <a:ext cx="70332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65" dirty="0"/>
              <a:t>u</a:t>
            </a:r>
            <a:r>
              <a:rPr spc="-140" dirty="0"/>
              <a:t>t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5" dirty="0"/>
              <a:t>n</a:t>
            </a:r>
            <a:r>
              <a:rPr spc="-25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120" dirty="0"/>
              <a:t>V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80" dirty="0"/>
              <a:t>i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204" dirty="0"/>
              <a:t>le?</a:t>
            </a:r>
            <a:endParaRPr spc="-204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3526027"/>
            <a:ext cx="76854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Consequences: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taken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parameter,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 </a:t>
            </a:r>
            <a:r>
              <a:rPr sz="2000" b="1" spc="-5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898751"/>
            <a:ext cx="8144600" cy="10975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5918835" cy="139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ahoma" panose="020B0604030504040204"/>
              <a:cs typeface="Tahoma" panose="020B0604030504040204"/>
            </a:endParaRPr>
          </a:p>
          <a:p>
            <a:pPr marL="902335" marR="22275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4254" y="446023"/>
            <a:ext cx="3034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T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135" dirty="0"/>
              <a:t>g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45" dirty="0"/>
              <a:t>ed</a:t>
            </a:r>
            <a:r>
              <a:rPr spc="-260" dirty="0"/>
              <a:t> </a:t>
            </a:r>
            <a:r>
              <a:rPr spc="-120" dirty="0"/>
              <a:t>Audi</a:t>
            </a:r>
            <a:r>
              <a:rPr spc="-135" dirty="0"/>
              <a:t>e</a:t>
            </a:r>
            <a:r>
              <a:rPr spc="-150" dirty="0"/>
              <a:t>n</a:t>
            </a:r>
            <a:r>
              <a:rPr spc="-225" dirty="0"/>
              <a:t>c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043679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AP</a:t>
            </a:r>
            <a:r>
              <a:rPr sz="2000" b="1" spc="-325" dirty="0">
                <a:latin typeface="Tahoma" panose="020B0604030504040204"/>
                <a:cs typeface="Tahoma" panose="020B0604030504040204"/>
              </a:rPr>
              <a:t>Is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Generics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7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AP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93436" y="1342644"/>
            <a:ext cx="3296411" cy="23301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4845685" cy="23863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000" spc="-5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nc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erf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343535">
              <a:lnSpc>
                <a:spcPct val="100000"/>
              </a:lnSpc>
              <a:spcBef>
                <a:spcPts val="1790"/>
              </a:spcBef>
              <a:buFont typeface="Wingdings" panose="05000000000000000000"/>
              <a:buChar char="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ye</a:t>
            </a:r>
            <a:r>
              <a:rPr sz="2000" spc="-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000" spc="-275" dirty="0">
                <a:latin typeface="Trebuchet MS" panose="020B0603020202020204"/>
                <a:cs typeface="Trebuchet MS" panose="020B0603020202020204"/>
              </a:rPr>
              <a:t>!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423" y="446023"/>
            <a:ext cx="3643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140" dirty="0"/>
              <a:t>O</a:t>
            </a:r>
            <a:r>
              <a:rPr spc="-120" dirty="0"/>
              <a:t>b</a:t>
            </a:r>
            <a:r>
              <a:rPr spc="-204" dirty="0"/>
              <a:t>j</a:t>
            </a:r>
            <a:r>
              <a:rPr spc="-200" dirty="0"/>
              <a:t>ec</a:t>
            </a:r>
            <a:r>
              <a:rPr spc="-145" dirty="0"/>
              <a:t>t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779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q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tou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ee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…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423" y="446023"/>
            <a:ext cx="3643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140" dirty="0"/>
              <a:t>O</a:t>
            </a:r>
            <a:r>
              <a:rPr spc="-120" dirty="0"/>
              <a:t>b</a:t>
            </a:r>
            <a:r>
              <a:rPr spc="-204" dirty="0"/>
              <a:t>j</a:t>
            </a:r>
            <a:r>
              <a:rPr spc="-200" dirty="0"/>
              <a:t>ec</a:t>
            </a:r>
            <a:r>
              <a:rPr spc="-145" dirty="0"/>
              <a:t>t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770740"/>
            <a:ext cx="8144600" cy="1099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946807"/>
            <a:ext cx="8144600" cy="20796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590030" cy="3420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fo</a:t>
            </a:r>
            <a:r>
              <a:rPr sz="2000" b="1" spc="-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ow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899410" indent="-334010">
              <a:lnSpc>
                <a:spcPct val="100000"/>
              </a:lnSpc>
              <a:spcBef>
                <a:spcPts val="16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onsolas" panose="020B0609020204030204"/>
              <a:cs typeface="Consolas" panose="020B0609020204030204"/>
            </a:endParaRPr>
          </a:p>
          <a:p>
            <a:pPr marR="2989580" algn="ctr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new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Comparator&lt;String&gt;(String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573530" marR="50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 boolean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compareTo(String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 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55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423" y="446023"/>
            <a:ext cx="3643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35" dirty="0"/>
              <a:t> 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140" dirty="0"/>
              <a:t>O</a:t>
            </a:r>
            <a:r>
              <a:rPr spc="-120" dirty="0"/>
              <a:t>b</a:t>
            </a:r>
            <a:r>
              <a:rPr spc="-204" dirty="0"/>
              <a:t>j</a:t>
            </a:r>
            <a:r>
              <a:rPr spc="-200" dirty="0"/>
              <a:t>ec</a:t>
            </a:r>
            <a:r>
              <a:rPr spc="-145" dirty="0"/>
              <a:t>t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770740"/>
            <a:ext cx="8144600" cy="1099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946807"/>
            <a:ext cx="8144600" cy="20796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590030" cy="4064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Le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’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fo</a:t>
            </a:r>
            <a:r>
              <a:rPr sz="2000" b="1" spc="-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ow</a:t>
            </a:r>
            <a:r>
              <a:rPr sz="20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899410" indent="-334010">
              <a:lnSpc>
                <a:spcPct val="100000"/>
              </a:lnSpc>
              <a:spcBef>
                <a:spcPts val="16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s2)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onsolas" panose="020B0609020204030204"/>
              <a:cs typeface="Consolas" panose="020B0609020204030204"/>
            </a:endParaRPr>
          </a:p>
          <a:p>
            <a:pPr marR="2989580" algn="ctr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Comparator&lt;String&gt;</a:t>
            </a:r>
            <a:r>
              <a:rPr sz="1600" b="1" spc="-2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2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new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Comparator&lt;String&gt;(String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s1,</a:t>
            </a:r>
            <a:r>
              <a:rPr sz="1600" b="1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s2)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573530" marR="50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public boolean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compareTo(String</a:t>
            </a:r>
            <a:r>
              <a:rPr sz="1600" b="1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1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s2)</a:t>
            </a:r>
            <a:r>
              <a:rPr sz="1600" b="1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(s1.length(), 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9520">
              <a:lnSpc>
                <a:spcPct val="100000"/>
              </a:lnSpc>
            </a:pPr>
            <a:r>
              <a:rPr sz="1600" b="1" spc="-5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5510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created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using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4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4845685" cy="258572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nc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erf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ye</a:t>
            </a:r>
            <a:r>
              <a:rPr sz="2000" spc="-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000" spc="-275" dirty="0">
                <a:latin typeface="Trebuchet MS" panose="020B0603020202020204"/>
                <a:cs typeface="Trebuchet MS" panose="020B0603020202020204"/>
              </a:rPr>
              <a:t>!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co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mp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ex</a:t>
            </a:r>
            <a:r>
              <a:rPr sz="1800" spc="-29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bu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no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446023"/>
            <a:ext cx="5180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Three</a:t>
            </a:r>
            <a:r>
              <a:rPr spc="-27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25" dirty="0"/>
              <a:t>About</a:t>
            </a:r>
            <a:r>
              <a:rPr spc="-245" dirty="0"/>
              <a:t> </a:t>
            </a:r>
            <a:r>
              <a:rPr spc="-185" dirty="0"/>
              <a:t>Lambdas</a:t>
            </a: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8361"/>
            <a:ext cx="5996305" cy="293624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20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00" spc="-40" dirty="0">
                <a:latin typeface="Trebuchet MS" panose="020B0603020202020204"/>
                <a:cs typeface="Trebuchet MS" panose="020B0603020202020204"/>
              </a:rPr>
              <a:t>nc</a:t>
            </a:r>
            <a:r>
              <a:rPr sz="20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2000" spc="-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20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11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00" spc="-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00" spc="-125" dirty="0">
                <a:latin typeface="Trebuchet MS" panose="020B0603020202020204"/>
                <a:cs typeface="Trebuchet MS" panose="020B0603020202020204"/>
              </a:rPr>
              <a:t>erf</a:t>
            </a:r>
            <a:r>
              <a:rPr sz="2000" spc="-95" dirty="0">
                <a:latin typeface="Trebuchet MS" panose="020B0603020202020204"/>
                <a:cs typeface="Trebuchet MS" panose="020B0603020202020204"/>
              </a:rPr>
              <a:t>ac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va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iab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20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00" spc="-2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2000" spc="-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2000" spc="-32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20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00" spc="-55" dirty="0">
                <a:latin typeface="Trebuchet MS" panose="020B0603020202020204"/>
                <a:cs typeface="Trebuchet MS" panose="020B0603020202020204"/>
              </a:rPr>
              <a:t>ye</a:t>
            </a:r>
            <a:r>
              <a:rPr sz="2000" spc="-5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000" spc="-275" dirty="0">
                <a:latin typeface="Trebuchet MS" panose="020B0603020202020204"/>
                <a:cs typeface="Trebuchet MS" panose="020B0603020202020204"/>
              </a:rPr>
              <a:t>!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15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sw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co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mp</a:t>
            </a:r>
            <a:r>
              <a:rPr sz="1800" spc="-114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ex</a:t>
            </a:r>
            <a:r>
              <a:rPr sz="1800" spc="-29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bu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no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SzPct val="50000"/>
              <a:buFont typeface="Wingdings" panose="05000000000000000000"/>
              <a:buChar char=""/>
              <a:tabLst>
                <a:tab pos="756285" algn="l"/>
                <a:tab pos="756920" algn="l"/>
              </a:tabLst>
            </a:pPr>
            <a:r>
              <a:rPr sz="1800" spc="-90" dirty="0">
                <a:latin typeface="Trebuchet MS" panose="020B0603020202020204"/>
                <a:cs typeface="Trebuchet MS" panose="020B0603020202020204"/>
              </a:rPr>
              <a:t>Exact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answer: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lambda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an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object</a:t>
            </a:r>
            <a:r>
              <a:rPr sz="18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without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an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identity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879" y="446023"/>
            <a:ext cx="4729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Fu</a:t>
            </a:r>
            <a:r>
              <a:rPr spc="-160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0" dirty="0"/>
              <a:t>n</a:t>
            </a:r>
            <a:r>
              <a:rPr spc="-204" dirty="0"/>
              <a:t>a</a:t>
            </a:r>
            <a:r>
              <a:rPr spc="-80" dirty="0"/>
              <a:t>l</a:t>
            </a:r>
            <a:r>
              <a:rPr spc="-275" dirty="0"/>
              <a:t> </a:t>
            </a: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30" dirty="0"/>
              <a:t>f</a:t>
            </a:r>
            <a:r>
              <a:rPr spc="-210" dirty="0"/>
              <a:t>aces</a:t>
            </a:r>
            <a:r>
              <a:rPr spc="-275" dirty="0"/>
              <a:t> </a:t>
            </a:r>
            <a:r>
              <a:rPr spc="-185" dirty="0"/>
              <a:t>T</a:t>
            </a:r>
            <a:r>
              <a:rPr spc="-135" dirty="0"/>
              <a:t>oo</a:t>
            </a:r>
            <a:r>
              <a:rPr spc="-65" dirty="0"/>
              <a:t>l</a:t>
            </a:r>
            <a:r>
              <a:rPr spc="-165" dirty="0"/>
              <a:t>box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450596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cka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.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.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3920490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Supplier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Supplier&lt;T&gt;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T</a:t>
            </a:r>
            <a:r>
              <a:rPr sz="1600" b="1" spc="-5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get();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3920490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Consumer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7501"/>
            <a:ext cx="8143105" cy="1562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4471670" cy="417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4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BiConsumer&lt;T,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043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4031615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Predicate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7501"/>
            <a:ext cx="8143105" cy="1562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4582160" cy="417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BiPredicate&lt;T,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043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2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4254500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30" dirty="0">
                <a:latin typeface="Tahoma" panose="020B0604030504040204"/>
                <a:cs typeface="Tahoma" panose="020B0604030504040204"/>
              </a:rPr>
              <a:t>Function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7501"/>
            <a:ext cx="8143105" cy="15620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4805045" cy="417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BiFunction&lt;T,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U,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043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6327"/>
            <a:ext cx="8143105" cy="11172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026909" cy="3687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UnaryOperator&lt;T&gt;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extends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6439" y="446023"/>
            <a:ext cx="4149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95" dirty="0"/>
              <a:t>ac</a:t>
            </a:r>
            <a:r>
              <a:rPr spc="-210" dirty="0"/>
              <a:t>k</a:t>
            </a:r>
            <a:r>
              <a:rPr spc="-160" dirty="0"/>
              <a:t>a</a:t>
            </a:r>
            <a:r>
              <a:rPr spc="-175" dirty="0"/>
              <a:t>g</a:t>
            </a:r>
            <a:r>
              <a:rPr spc="-190" dirty="0"/>
              <a:t>e</a:t>
            </a:r>
            <a:r>
              <a:rPr spc="-250" dirty="0"/>
              <a:t> </a:t>
            </a:r>
            <a:r>
              <a:rPr spc="-155" dirty="0"/>
              <a:t>j</a:t>
            </a:r>
            <a:r>
              <a:rPr spc="-260" dirty="0"/>
              <a:t>a</a:t>
            </a:r>
            <a:r>
              <a:rPr spc="-150" dirty="0"/>
              <a:t>v</a:t>
            </a:r>
            <a:r>
              <a:rPr spc="-204" dirty="0"/>
              <a:t>a</a:t>
            </a:r>
            <a:r>
              <a:rPr spc="-145" dirty="0"/>
              <a:t>.</a:t>
            </a:r>
            <a:r>
              <a:rPr spc="-185" dirty="0"/>
              <a:t>u</a:t>
            </a:r>
            <a:r>
              <a:rPr spc="-114" dirty="0"/>
              <a:t>t</a:t>
            </a:r>
            <a:r>
              <a:rPr spc="-80" dirty="0"/>
              <a:t>i</a:t>
            </a:r>
            <a:r>
              <a:rPr spc="-85" dirty="0"/>
              <a:t>l</a:t>
            </a:r>
            <a:r>
              <a:rPr spc="-145" dirty="0"/>
              <a:t>.</a:t>
            </a:r>
            <a:r>
              <a:rPr spc="-130" dirty="0"/>
              <a:t>f</a:t>
            </a:r>
            <a:r>
              <a:rPr spc="-160" dirty="0"/>
              <a:t>u</a:t>
            </a:r>
            <a:r>
              <a:rPr spc="-155" dirty="0"/>
              <a:t>n</a:t>
            </a:r>
            <a:r>
              <a:rPr spc="-225" dirty="0"/>
              <a:t>c</a:t>
            </a:r>
            <a:r>
              <a:rPr spc="-135" dirty="0"/>
              <a:t>t</a:t>
            </a:r>
            <a:r>
              <a:rPr spc="-65" dirty="0"/>
              <a:t>i</a:t>
            </a:r>
            <a:r>
              <a:rPr spc="-145" dirty="0"/>
              <a:t>o</a:t>
            </a:r>
            <a:r>
              <a:rPr spc="-155" dirty="0"/>
              <a:t>n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2398325"/>
            <a:ext cx="8144600" cy="15620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626" y="4186327"/>
            <a:ext cx="8143105" cy="11172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694930" cy="3687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4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2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U,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61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13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BinaryOperator&lt;T&gt;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extends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BiFunction&lt;T,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64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175" y="446023"/>
            <a:ext cx="5328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190" dirty="0"/>
              <a:t>e</a:t>
            </a:r>
            <a:r>
              <a:rPr spc="-24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00" dirty="0"/>
              <a:t>a</a:t>
            </a:r>
            <a:r>
              <a:rPr spc="-245" dirty="0"/>
              <a:t> </a:t>
            </a:r>
            <a:r>
              <a:rPr spc="-235" dirty="0"/>
              <a:t>E</a:t>
            </a:r>
            <a:r>
              <a:rPr spc="-165" dirty="0"/>
              <a:t>x</a:t>
            </a:r>
            <a:r>
              <a:rPr spc="-175" dirty="0"/>
              <a:t>p</a:t>
            </a:r>
            <a:r>
              <a:rPr spc="-150" dirty="0"/>
              <a:t>r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90" dirty="0"/>
              <a:t>Sy</a:t>
            </a:r>
            <a:r>
              <a:rPr spc="-195" dirty="0"/>
              <a:t>n</a:t>
            </a:r>
            <a:r>
              <a:rPr spc="-135" dirty="0"/>
              <a:t>t</a:t>
            </a:r>
            <a:r>
              <a:rPr spc="-204" dirty="0"/>
              <a:t>a</a:t>
            </a:r>
            <a:r>
              <a:rPr spc="-245" dirty="0"/>
              <a:t>x</a:t>
            </a:r>
            <a:endParaRPr spc="-2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177" y="1770740"/>
            <a:ext cx="8144600" cy="1099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3390751"/>
            <a:ext cx="8144600" cy="10990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5922010" cy="289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Most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time,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parameter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types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omitted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2335" marR="2231390" indent="-334010">
              <a:lnSpc>
                <a:spcPct val="100000"/>
              </a:lnSpc>
              <a:spcBef>
                <a:spcPts val="16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2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s1,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1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s2)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363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Becomes: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06145" marR="2894330" indent="-334010">
              <a:lnSpc>
                <a:spcPct val="100000"/>
              </a:lnSpc>
              <a:spcBef>
                <a:spcPts val="180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s2) 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4015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(s1.length(),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s2.length());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363" y="446023"/>
            <a:ext cx="308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45" dirty="0"/>
              <a:t> </a:t>
            </a:r>
            <a:r>
              <a:rPr spc="-380" dirty="0"/>
              <a:t>R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210" dirty="0"/>
              <a:t>ces</a:t>
            </a:r>
            <a:endParaRPr spc="-2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1763190"/>
            <a:ext cx="8144600" cy="5479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21375" cy="756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  <a:spcBef>
                <a:spcPts val="142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3424353"/>
            <a:ext cx="8143092" cy="549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5147945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ke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0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363" y="446023"/>
            <a:ext cx="308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45" dirty="0"/>
              <a:t> </a:t>
            </a:r>
            <a:r>
              <a:rPr spc="-380" dirty="0"/>
              <a:t>R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210" dirty="0"/>
              <a:t>ces</a:t>
            </a:r>
            <a:endParaRPr spc="-2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1763190"/>
            <a:ext cx="8144600" cy="5479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255509" cy="756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  <a:spcBef>
                <a:spcPts val="142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Comparator&lt;Integer&gt;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(i1, i2)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Integer.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(i1, i2);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3424353"/>
            <a:ext cx="8143092" cy="549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5148580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ke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0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Comparator&lt;Integer&gt;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Integer::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363" y="446023"/>
            <a:ext cx="308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45" dirty="0"/>
              <a:t> </a:t>
            </a:r>
            <a:r>
              <a:rPr spc="-380" dirty="0"/>
              <a:t>R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210" dirty="0"/>
              <a:t>ces</a:t>
            </a:r>
            <a:endParaRPr spc="-2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7225" y="1763190"/>
            <a:ext cx="8144600" cy="5479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144260" cy="756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mb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essi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2135">
              <a:lnSpc>
                <a:spcPct val="100000"/>
              </a:lnSpc>
              <a:spcBef>
                <a:spcPts val="142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Function&lt;String,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f 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s.toLowerCase();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82" y="3424353"/>
            <a:ext cx="8143092" cy="549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2992627"/>
            <a:ext cx="6148070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ke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0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f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String::toLowerCase;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323" y="446023"/>
            <a:ext cx="4483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50" dirty="0"/>
              <a:t> </a:t>
            </a:r>
            <a:r>
              <a:rPr spc="-295" dirty="0"/>
              <a:t>We</a:t>
            </a:r>
            <a:r>
              <a:rPr spc="-260" dirty="0"/>
              <a:t> </a:t>
            </a:r>
            <a:r>
              <a:rPr spc="-210" dirty="0"/>
              <a:t>H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3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155" dirty="0"/>
              <a:t>F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019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40" dirty="0">
                <a:latin typeface="Tahoma" panose="020B0604030504040204"/>
                <a:cs typeface="Tahoma" panose="020B0604030504040204"/>
              </a:rPr>
              <a:t>»,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syntax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323" y="446023"/>
            <a:ext cx="4483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50" dirty="0"/>
              <a:t> </a:t>
            </a:r>
            <a:r>
              <a:rPr spc="-295" dirty="0"/>
              <a:t>We</a:t>
            </a:r>
            <a:r>
              <a:rPr spc="-260" dirty="0"/>
              <a:t> </a:t>
            </a:r>
            <a:r>
              <a:rPr spc="-210" dirty="0"/>
              <a:t>H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3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155" dirty="0"/>
              <a:t>F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019925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40" dirty="0">
                <a:latin typeface="Tahoma" panose="020B0604030504040204"/>
                <a:cs typeface="Tahoma" panose="020B0604030504040204"/>
              </a:rPr>
              <a:t>»,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syntax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509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0323" y="446023"/>
            <a:ext cx="4483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340" dirty="0"/>
              <a:t>W</a:t>
            </a:r>
            <a:r>
              <a:rPr spc="-210" dirty="0"/>
              <a:t>h</a:t>
            </a:r>
            <a:r>
              <a:rPr spc="-170" dirty="0"/>
              <a:t>at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50" dirty="0"/>
              <a:t> </a:t>
            </a:r>
            <a:r>
              <a:rPr spc="-295" dirty="0"/>
              <a:t>We</a:t>
            </a:r>
            <a:r>
              <a:rPr spc="-260" dirty="0"/>
              <a:t> </a:t>
            </a:r>
            <a:r>
              <a:rPr spc="-210" dirty="0"/>
              <a:t>H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235" dirty="0"/>
              <a:t>s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155" dirty="0"/>
              <a:t>F</a:t>
            </a:r>
            <a:r>
              <a:rPr spc="-204" dirty="0"/>
              <a:t>a</a:t>
            </a:r>
            <a:r>
              <a:rPr spc="-145" dirty="0"/>
              <a:t>r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019925" cy="1931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40" dirty="0">
                <a:latin typeface="Tahoma" panose="020B0604030504040204"/>
                <a:cs typeface="Tahoma" panose="020B0604030504040204"/>
              </a:rPr>
              <a:t>»,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with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syntax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concept: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509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Question: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can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use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process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data?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887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350759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Most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time: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(or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maybe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List,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Set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Map)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  <a:endParaRPr spc="-27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911459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350759" cy="2158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Most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time: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(or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maybe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List,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Set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Map)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1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list.forEach(customer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.println(customer));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258" y="446023"/>
            <a:ext cx="5256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80" dirty="0"/>
              <a:t>D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295" dirty="0"/>
              <a:t>We</a:t>
            </a:r>
            <a:r>
              <a:rPr spc="-24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80" dirty="0"/>
              <a:t>i</a:t>
            </a:r>
            <a:r>
              <a:rPr spc="-155" dirty="0"/>
              <a:t>n</a:t>
            </a:r>
            <a:r>
              <a:rPr spc="-265" dirty="0"/>
              <a:t> </a:t>
            </a:r>
            <a:r>
              <a:rPr spc="-254" dirty="0"/>
              <a:t>J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275" dirty="0"/>
              <a:t>a?</a:t>
            </a:r>
            <a:endParaRPr spc="-27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911459"/>
            <a:ext cx="8143105" cy="8121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4464414"/>
            <a:ext cx="8143105" cy="8121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7350759" cy="3710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je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5" dirty="0">
                <a:latin typeface="Tahoma" panose="020B0604030504040204"/>
                <a:cs typeface="Tahoma" panose="020B0604030504040204"/>
              </a:rPr>
              <a:t>Most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time: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(or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maybe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List,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Set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Map)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at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  <a:spcBef>
                <a:spcPts val="215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list.forEach(customer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.println(customer));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Or: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575945" marR="2986405">
              <a:lnSpc>
                <a:spcPct val="100000"/>
              </a:lnSpc>
              <a:spcBef>
                <a:spcPts val="177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  <a:endParaRPr spc="-34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805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396347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4368800" cy="1644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0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ahoma" panose="020B0604030504040204"/>
              <a:cs typeface="Tahoma" panose="020B0604030504040204"/>
            </a:endParaRPr>
          </a:p>
          <a:p>
            <a:pPr marL="57594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396347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945505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0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</a:pPr>
            <a:endParaRPr sz="1900">
              <a:latin typeface="Tahoma" panose="020B0604030504040204"/>
              <a:cs typeface="Tahoma" panose="020B0604030504040204"/>
            </a:endParaRPr>
          </a:p>
          <a:p>
            <a:pPr marL="575945" marR="158115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But…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where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does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this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forEach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come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from?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139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826" y="446023"/>
            <a:ext cx="607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80" dirty="0"/>
              <a:t>an</a:t>
            </a:r>
            <a:r>
              <a:rPr spc="-265" dirty="0"/>
              <a:t> </a:t>
            </a:r>
            <a:r>
              <a:rPr spc="-560" dirty="0"/>
              <a:t>I</a:t>
            </a:r>
            <a:r>
              <a:rPr spc="-265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220" dirty="0"/>
              <a:t>ce</a:t>
            </a:r>
            <a:r>
              <a:rPr spc="-204" dirty="0"/>
              <a:t>s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185" dirty="0"/>
              <a:t>T</a:t>
            </a:r>
            <a:r>
              <a:rPr spc="-150" dirty="0"/>
              <a:t>h</a:t>
            </a:r>
            <a:r>
              <a:rPr spc="-80" dirty="0"/>
              <a:t>i</a:t>
            </a:r>
            <a:r>
              <a:rPr spc="-229" dirty="0"/>
              <a:t>s</a:t>
            </a:r>
            <a:r>
              <a:rPr spc="-275" dirty="0"/>
              <a:t> </a:t>
            </a:r>
            <a:r>
              <a:rPr spc="-180" dirty="0"/>
              <a:t>D</a:t>
            </a:r>
            <a:r>
              <a:rPr spc="-200" dirty="0"/>
              <a:t>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70" dirty="0"/>
              <a:t> </a:t>
            </a:r>
            <a:r>
              <a:rPr spc="-370" dirty="0"/>
              <a:t>w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55" dirty="0"/>
              <a:t>h</a:t>
            </a:r>
            <a:r>
              <a:rPr spc="-265" dirty="0"/>
              <a:t> </a:t>
            </a:r>
            <a:r>
              <a:rPr spc="-180" dirty="0"/>
              <a:t>La</a:t>
            </a:r>
            <a:r>
              <a:rPr spc="-295" dirty="0"/>
              <a:t>m</a:t>
            </a:r>
            <a:r>
              <a:rPr spc="-105" dirty="0"/>
              <a:t>b</a:t>
            </a:r>
            <a:r>
              <a:rPr spc="-100" dirty="0"/>
              <a:t>d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2396347"/>
            <a:ext cx="8143105" cy="812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7337425" cy="3303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ew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0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ca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</a:pPr>
            <a:endParaRPr sz="1900">
              <a:latin typeface="Tahoma" panose="020B0604030504040204"/>
              <a:cs typeface="Tahoma" panose="020B0604030504040204"/>
            </a:endParaRPr>
          </a:p>
          <a:p>
            <a:pPr marL="575945" marR="29730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List&lt;Customer&gt;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But…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where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does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this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forEach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come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from?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05" dirty="0">
                <a:latin typeface="Tahoma" panose="020B0604030504040204"/>
                <a:cs typeface="Tahoma" panose="020B0604030504040204"/>
              </a:rPr>
              <a:t>Adding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forEach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method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breaks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mpa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be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ed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498" y="446023"/>
            <a:ext cx="5227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spc="-95" dirty="0"/>
              <a:t>Add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135" dirty="0"/>
              <a:t>le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3434"/>
            <a:ext cx="8143105" cy="17881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014085" cy="2143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thout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sti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Iterable&lt;E&gt;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usual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forEach(Consumer&lt;E&gt;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498" y="446023"/>
            <a:ext cx="5227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spc="-95" dirty="0"/>
              <a:t>Add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135" dirty="0"/>
              <a:t>le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3434"/>
            <a:ext cx="8143105" cy="17881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015990" cy="299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thout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sti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/>
              <a:buChar char=""/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Iterable&lt;E&gt;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usual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forEach(Consumer&lt;E&gt;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pti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8498" y="446023"/>
            <a:ext cx="5227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H</a:t>
            </a:r>
            <a:r>
              <a:rPr spc="-125" dirty="0"/>
              <a:t>o</a:t>
            </a:r>
            <a:r>
              <a:rPr spc="-370" dirty="0"/>
              <a:t>w</a:t>
            </a:r>
            <a:r>
              <a:rPr spc="-254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75" dirty="0"/>
              <a:t> </a:t>
            </a:r>
            <a:r>
              <a:rPr spc="-95" dirty="0"/>
              <a:t>Add</a:t>
            </a:r>
            <a:r>
              <a:rPr spc="-235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5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35" dirty="0"/>
              <a:t>t</a:t>
            </a:r>
            <a:r>
              <a:rPr spc="-114" dirty="0"/>
              <a:t>o</a:t>
            </a:r>
            <a:r>
              <a:rPr spc="-265" dirty="0"/>
              <a:t> </a:t>
            </a:r>
            <a:r>
              <a:rPr spc="-565" dirty="0"/>
              <a:t>I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45" dirty="0"/>
              <a:t>a</a:t>
            </a:r>
            <a:r>
              <a:rPr spc="-160" dirty="0"/>
              <a:t>b</a:t>
            </a:r>
            <a:r>
              <a:rPr spc="-135" dirty="0"/>
              <a:t>le</a:t>
            </a:r>
            <a:r>
              <a:rPr spc="-345" dirty="0"/>
              <a:t>?</a:t>
            </a:r>
            <a:endParaRPr spc="-3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6758"/>
            <a:ext cx="8143105" cy="30481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289040" cy="3362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85" dirty="0">
                <a:latin typeface="Tahoma" panose="020B0604030504040204"/>
                <a:cs typeface="Tahoma" panose="020B0604030504040204"/>
              </a:rPr>
              <a:t>If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we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cant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put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ArrayList,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then…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Iterable&lt;E&gt;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usual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43330" marR="479425" indent="-334010">
              <a:lnSpc>
                <a:spcPct val="2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default void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forEach(Consumer&lt;E&gt;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e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: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this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57734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consumer.accept(e);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4333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93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allows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change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interfaces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breaking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existing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1702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allows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change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interfaces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breaking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existing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2769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allows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change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interfaces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breaking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existing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nd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…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4086" y="446023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D</a:t>
            </a:r>
            <a:r>
              <a:rPr spc="-185" dirty="0"/>
              <a:t>e</a:t>
            </a:r>
            <a:r>
              <a:rPr spc="-130" dirty="0"/>
              <a:t>f</a:t>
            </a:r>
            <a:r>
              <a:rPr spc="-185" dirty="0"/>
              <a:t>au</a:t>
            </a:r>
            <a:r>
              <a:rPr spc="-110" dirty="0"/>
              <a:t>lt</a:t>
            </a:r>
            <a:r>
              <a:rPr spc="-240" dirty="0"/>
              <a:t> </a:t>
            </a:r>
            <a:r>
              <a:rPr spc="-145" dirty="0"/>
              <a:t>M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50" dirty="0"/>
              <a:t>h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7692390" cy="3302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ava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90" dirty="0">
                <a:latin typeface="Tahoma" panose="020B0604030504040204"/>
                <a:cs typeface="Tahoma" panose="020B0604030504040204"/>
              </a:rPr>
              <a:t>It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allows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change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old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interfaces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without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breaking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existing </a:t>
            </a:r>
            <a:r>
              <a:rPr sz="2000" b="1" spc="-5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implementations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al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s!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"/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"/>
            </a:pPr>
            <a:endParaRPr sz="255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0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nd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dirty="0">
                <a:latin typeface="Tahoma" panose="020B0604030504040204"/>
                <a:cs typeface="Tahoma" panose="020B0604030504040204"/>
              </a:rPr>
              <a:t>…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Static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methods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are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also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allowed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in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Java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8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interfaces!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2277"/>
            <a:ext cx="8143105" cy="13494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5480050" cy="1167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p1 = 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 s.length()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&lt;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20;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p2 = 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s.length()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10;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1515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2277"/>
            <a:ext cx="8143105" cy="134949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80307" y="2112382"/>
          <a:ext cx="4952999" cy="934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7389"/>
                <a:gridCol w="333375"/>
                <a:gridCol w="222250"/>
                <a:gridCol w="2419985"/>
              </a:tblGrid>
              <a:tr h="223265">
                <a:tc>
                  <a:txBody>
                    <a:bodyPr/>
                    <a:lstStyle/>
                    <a:p>
                      <a:pPr marR="15875"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s.length()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&lt;</a:t>
                      </a:r>
                      <a:r>
                        <a:rPr sz="1600" b="1" spc="-1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20;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365757">
                <a:tc>
                  <a:txBody>
                    <a:bodyPr/>
                    <a:lstStyle/>
                    <a:p>
                      <a:pPr marR="15875" algn="ctr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s.length()</a:t>
                      </a:r>
                      <a:r>
                        <a:rPr sz="1600" b="1" spc="-2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&gt;</a:t>
                      </a:r>
                      <a:r>
                        <a:rPr sz="1600" b="1" spc="-1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10;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345184">
                <a:tc>
                  <a:txBody>
                    <a:bodyPr/>
                    <a:lstStyle/>
                    <a:p>
                      <a:pPr marR="15875" algn="ctr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p3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91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p1.and(p2);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088890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22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Me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1515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2277"/>
            <a:ext cx="8143105" cy="134949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80307" y="2112382"/>
          <a:ext cx="4951728" cy="934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7389"/>
                <a:gridCol w="333375"/>
                <a:gridCol w="222250"/>
                <a:gridCol w="1777364"/>
                <a:gridCol w="222250"/>
                <a:gridCol w="419100"/>
              </a:tblGrid>
              <a:tr h="223265">
                <a:tc>
                  <a:txBody>
                    <a:bodyPr/>
                    <a:lstStyle/>
                    <a:p>
                      <a:pPr marL="31750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1600" b="1" spc="-3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s.length()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&lt;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20;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710942">
                <a:tc>
                  <a:txBody>
                    <a:bodyPr/>
                    <a:lstStyle/>
                    <a:p>
                      <a:pPr marL="31750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>
                        <a:lnSpc>
                          <a:spcPts val="191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Predicate&lt;String&gt;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245">
                        <a:lnSpc>
                          <a:spcPts val="191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p3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245">
                        <a:lnSpc>
                          <a:spcPts val="191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r>
                        <a:rPr sz="1600" b="1" spc="-3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s.length()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245">
                        <a:lnSpc>
                          <a:spcPts val="191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p1.and(p2);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66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10;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5701" y="3500353"/>
            <a:ext cx="8144600" cy="27839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3712" y="3622338"/>
            <a:ext cx="636143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34607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80085" marR="50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default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and(Predicate&lt;?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super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other)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Objects.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requireNonNull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(other);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8008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(t)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test(t)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&amp;&amp;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other.test(t);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34607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0202"/>
            <a:ext cx="8143105" cy="5631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427"/>
            <a:ext cx="6036945" cy="923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id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isEqual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(target);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00" dirty="0"/>
              <a:t>xa</a:t>
            </a:r>
            <a:r>
              <a:rPr spc="-320" dirty="0"/>
              <a:t>m</a:t>
            </a:r>
            <a:r>
              <a:rPr spc="-100" dirty="0"/>
              <a:t>p</a:t>
            </a:r>
            <a:r>
              <a:rPr spc="-165" dirty="0"/>
              <a:t>les</a:t>
            </a:r>
            <a:r>
              <a:rPr spc="-225" dirty="0"/>
              <a:t> </a:t>
            </a:r>
            <a:r>
              <a:rPr spc="-135" dirty="0"/>
              <a:t>Of</a:t>
            </a:r>
            <a:r>
              <a:rPr spc="-250" dirty="0"/>
              <a:t> </a:t>
            </a:r>
            <a:r>
              <a:rPr spc="-229" dirty="0"/>
              <a:t>N</a:t>
            </a:r>
            <a:r>
              <a:rPr spc="-280" dirty="0"/>
              <a:t>ew</a:t>
            </a:r>
            <a:r>
              <a:rPr spc="-254" dirty="0"/>
              <a:t> </a:t>
            </a:r>
            <a:r>
              <a:rPr spc="-225" dirty="0"/>
              <a:t>P</a:t>
            </a:r>
            <a:r>
              <a:rPr spc="-200" dirty="0"/>
              <a:t>a</a:t>
            </a:r>
            <a:r>
              <a:rPr spc="-135" dirty="0"/>
              <a:t>tt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229" dirty="0"/>
              <a:t>s</a:t>
            </a:r>
            <a:endParaRPr spc="-229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770" y="1920202"/>
            <a:ext cx="8143105" cy="563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5701" y="2755858"/>
            <a:ext cx="8144600" cy="30648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427"/>
            <a:ext cx="6586855" cy="419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Predicates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ahoma" panose="020B0604030504040204"/>
              <a:cs typeface="Tahoma" panose="020B060403050404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id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isEqual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(target);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onsolas" panose="020B0609020204030204"/>
              <a:cs typeface="Consolas" panose="020B0609020204030204"/>
            </a:endParaRPr>
          </a:p>
          <a:p>
            <a:pPr marL="570230">
              <a:lnSpc>
                <a:spcPct val="100000"/>
              </a:lnSpc>
            </a:pPr>
            <a:r>
              <a:rPr sz="1600" b="1" spc="-10" dirty="0">
                <a:solidFill>
                  <a:srgbClr val="909090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023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03605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37615" marR="5080" indent="-334010">
              <a:lnSpc>
                <a:spcPct val="100000"/>
              </a:lnSpc>
            </a:pP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static</a:t>
            </a:r>
            <a:r>
              <a:rPr sz="1600" b="1" spc="-5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&lt;T&gt; Predicate&lt;T&gt;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isEqual(Object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targetRef)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7F0055"/>
                </a:solidFill>
                <a:latin typeface="Consolas" panose="020B0609020204030204"/>
                <a:cs typeface="Consolas" panose="020B0609020204030204"/>
              </a:rPr>
              <a:t>null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targetRef)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201612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?</a:t>
            </a:r>
            <a:r>
              <a:rPr sz="1600" b="1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Objects::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isNull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201612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: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object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targetRef.equals(object);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0360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6959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6329045" cy="299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new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43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r>
              <a:rPr sz="2000" b="1" spc="-43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syntax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expression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has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type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functional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interface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Me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uct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10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26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e.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ult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sta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s,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4002" y="446023"/>
            <a:ext cx="249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25" dirty="0"/>
              <a:t>o</a:t>
            </a:r>
            <a:r>
              <a:rPr spc="-100" dirty="0"/>
              <a:t>d</a:t>
            </a:r>
            <a:r>
              <a:rPr spc="-165" dirty="0"/>
              <a:t>u</a:t>
            </a:r>
            <a:r>
              <a:rPr spc="-135" dirty="0"/>
              <a:t>le</a:t>
            </a:r>
            <a:r>
              <a:rPr spc="-225" dirty="0"/>
              <a:t> </a:t>
            </a:r>
            <a:r>
              <a:rPr spc="-160" dirty="0"/>
              <a:t>Ou</a:t>
            </a:r>
            <a:r>
              <a:rPr spc="-135" dirty="0"/>
              <a:t>t</a:t>
            </a:r>
            <a:r>
              <a:rPr spc="-80" dirty="0"/>
              <a:t>li</a:t>
            </a:r>
            <a:r>
              <a:rPr spc="-150" dirty="0"/>
              <a:t>n</a:t>
            </a:r>
            <a:r>
              <a:rPr spc="-190" dirty="0"/>
              <a:t>e</a:t>
            </a:r>
            <a:endParaRPr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294630" cy="299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«</a:t>
            </a:r>
            <a:r>
              <a:rPr sz="2000" b="1" spc="-4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Lambda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expressions </a:t>
            </a:r>
            <a:r>
              <a:rPr sz="2000" b="1" spc="-520" dirty="0">
                <a:latin typeface="Tahoma" panose="020B0604030504040204"/>
                <a:cs typeface="Tahoma" panose="020B0604030504040204"/>
              </a:rPr>
              <a:t>»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am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nt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0" dirty="0">
                <a:latin typeface="Tahoma" panose="020B0604030504040204"/>
                <a:cs typeface="Tahoma" panose="020B0604030504040204"/>
              </a:rPr>
              <a:t>Me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od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Co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ef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How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process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data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from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Collection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60" dirty="0">
                <a:latin typeface="Tahoma" panose="020B0604030504040204"/>
                <a:cs typeface="Tahoma" panose="020B0604030504040204"/>
              </a:rPr>
              <a:t>API?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14377</Words>
  <Application>WPS Presentation</Application>
  <PresentationFormat>On-screen Show (4:3)</PresentationFormat>
  <Paragraphs>978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5" baseType="lpstr">
      <vt:lpstr>Arial</vt:lpstr>
      <vt:lpstr>SimSun</vt:lpstr>
      <vt:lpstr>Wingdings</vt:lpstr>
      <vt:lpstr>Tahoma</vt:lpstr>
      <vt:lpstr>Wingdings</vt:lpstr>
      <vt:lpstr>Consolas</vt:lpstr>
      <vt:lpstr>Calibri</vt:lpstr>
      <vt:lpstr>Microsoft YaHei</vt:lpstr>
      <vt:lpstr>Arial Unicode MS</vt:lpstr>
      <vt:lpstr>Trebuchet MS</vt:lpstr>
      <vt:lpstr>Times New Roman</vt:lpstr>
      <vt:lpstr>Office Theme</vt:lpstr>
      <vt:lpstr>What’s New in Java 8</vt:lpstr>
      <vt:lpstr>What You Will Learn</vt:lpstr>
      <vt:lpstr>Course Overview</vt:lpstr>
      <vt:lpstr>Targeted Audience</vt:lpstr>
      <vt:lpstr>Module Outline</vt:lpstr>
      <vt:lpstr>Module Outline</vt:lpstr>
      <vt:lpstr>Module Outline</vt:lpstr>
      <vt:lpstr>Module Outline</vt:lpstr>
      <vt:lpstr>Module Outline</vt:lpstr>
      <vt:lpstr>What Is a Lambda Expression for?</vt:lpstr>
      <vt:lpstr>What Is a Lambda Expression for?</vt:lpstr>
      <vt:lpstr>What Is a Lambda Expression for?</vt:lpstr>
      <vt:lpstr>What Is a Lambda Expression for?</vt:lpstr>
      <vt:lpstr>What Is a Lambda Expression for?</vt:lpstr>
      <vt:lpstr>What Is a Lambda Expression for?</vt:lpstr>
      <vt:lpstr>A First Lambda Expression</vt:lpstr>
      <vt:lpstr>A First Lambda Expression</vt:lpstr>
      <vt:lpstr>A First Lambda Expression</vt:lpstr>
      <vt:lpstr>A First Lambda Expression</vt:lpstr>
      <vt:lpstr>A First Lambda Expression</vt:lpstr>
      <vt:lpstr>So What Is a Java 8 Lambda Expression?</vt:lpstr>
      <vt:lpstr>PowerPoint 演示文稿</vt:lpstr>
      <vt:lpstr>Several Ways of Writing a Lambda Expression</vt:lpstr>
      <vt:lpstr>Several Ways of Writing a Lambda Expression</vt:lpstr>
      <vt:lpstr>Several Ways of Writing a Lambda Expression</vt:lpstr>
      <vt:lpstr>Three Questions About Lambdas</vt:lpstr>
      <vt:lpstr>Three Questions About Lambdas</vt:lpstr>
      <vt:lpstr>Three Questions About Lambdas</vt:lpstr>
      <vt:lpstr>What Is the Type of a Lambda Expression?</vt:lpstr>
      <vt:lpstr>What Is the Type of a Lambda Expression?</vt:lpstr>
      <vt:lpstr>Functional Interface</vt:lpstr>
      <vt:lpstr>Functional Interface</vt:lpstr>
      <vt:lpstr>Functional Interface</vt:lpstr>
      <vt:lpstr>Functional Interface</vt:lpstr>
      <vt:lpstr>Functional Interface</vt:lpstr>
      <vt:lpstr>Functional Interface</vt:lpstr>
      <vt:lpstr>Three Questions About Lambdas</vt:lpstr>
      <vt:lpstr>Can I Put a Lambda Expression in a Variable?</vt:lpstr>
      <vt:lpstr>Can I Put a Lambda Expression in a Variable?</vt:lpstr>
      <vt:lpstr>Three Questions About Lambdas</vt:lpstr>
      <vt:lpstr>Is a Lambda an Object?</vt:lpstr>
      <vt:lpstr>Is a Lambda an Object?</vt:lpstr>
      <vt:lpstr>Is a Lambda an Object?</vt:lpstr>
      <vt:lpstr>Three Questions About Lambdas</vt:lpstr>
      <vt:lpstr>Three Questions About Lambdas</vt:lpstr>
      <vt:lpstr>Functional Interfaces Toolbox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Package java.util.function</vt:lpstr>
      <vt:lpstr>More Lambda Expressions Syntax</vt:lpstr>
      <vt:lpstr>Method References</vt:lpstr>
      <vt:lpstr>Method References</vt:lpstr>
      <vt:lpstr>Method References</vt:lpstr>
      <vt:lpstr>So What Do We Have so Far?</vt:lpstr>
      <vt:lpstr>So What Do We Have so Far?</vt:lpstr>
      <vt:lpstr>So What Do We Have so Far?</vt:lpstr>
      <vt:lpstr>How Do We Process Data in Java?</vt:lpstr>
      <vt:lpstr>How Do We Process Data in Java?</vt:lpstr>
      <vt:lpstr>How Do We Process Data in Java?</vt:lpstr>
      <vt:lpstr>How Do We Process Data in Java?</vt:lpstr>
      <vt:lpstr>Can I Process This Data with Lambdas?</vt:lpstr>
      <vt:lpstr>Can I Process This Data with Lambdas?</vt:lpstr>
      <vt:lpstr>Can I Process This Data with Lambdas?</vt:lpstr>
      <vt:lpstr>Can I Process This Data with Lambdas?</vt:lpstr>
      <vt:lpstr>How to Add Methods to Iterable?</vt:lpstr>
      <vt:lpstr>How to Add Methods to Iterable?</vt:lpstr>
      <vt:lpstr>How to Add Methods to Iterable?</vt:lpstr>
      <vt:lpstr>Default Methods</vt:lpstr>
      <vt:lpstr>Default Methods</vt:lpstr>
      <vt:lpstr>Default Methods</vt:lpstr>
      <vt:lpstr>Default Methods</vt:lpstr>
      <vt:lpstr>Examples Of New Patterns</vt:lpstr>
      <vt:lpstr>Examples Of New Patterns</vt:lpstr>
      <vt:lpstr>Examples Of New Patterns</vt:lpstr>
      <vt:lpstr>Examples Of New Patterns</vt:lpstr>
      <vt:lpstr>Examples Of New Patterns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or Module Title&gt;</dc:title>
  <dc:creator>José Paumard</dc:creator>
  <cp:lastModifiedBy>steve</cp:lastModifiedBy>
  <cp:revision>4</cp:revision>
  <dcterms:created xsi:type="dcterms:W3CDTF">2021-05-19T02:37:00Z</dcterms:created>
  <dcterms:modified xsi:type="dcterms:W3CDTF">2022-03-24T12:09:06Z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2015-03-12T11:00:00Z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2021-05-19T11:00:00Z</vt:filetime>
  </property>
  <property fmtid="{D5CDD505-2E9C-101B-9397-08002B2CF9AE}" pid="5" name="ICV">
    <vt:lpwstr>98B72284F58F48FC9FFBD5949581EED4</vt:lpwstr>
  </property>
  <property fmtid="{D5CDD505-2E9C-101B-9397-08002B2CF9AE}" pid="6" name="KSOProductBuildVer">
    <vt:lpwstr>1033-11.2.0.11029</vt:lpwstr>
  </property>
</Properties>
</file>