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414" y="646852"/>
            <a:ext cx="84531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797" y="2911225"/>
            <a:ext cx="11532235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1178941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sz="360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INTEGR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</a:t>
            </a:r>
            <a:r>
              <a:rPr sz="36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36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  </a:t>
            </a:r>
            <a:r>
              <a:rPr sz="36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2397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D</a:t>
            </a:r>
            <a:r>
              <a:rPr sz="6000" spc="-215" dirty="0">
                <a:solidFill>
                  <a:srgbClr val="171717"/>
                </a:solidFill>
              </a:rPr>
              <a:t>a</a:t>
            </a:r>
            <a:r>
              <a:rPr sz="6000" spc="-185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14" dirty="0">
                <a:solidFill>
                  <a:srgbClr val="171717"/>
                </a:solidFill>
              </a:rPr>
              <a:t>RE</a:t>
            </a:r>
            <a:r>
              <a:rPr sz="6000" spc="-204" dirty="0">
                <a:solidFill>
                  <a:srgbClr val="171717"/>
                </a:solidFill>
              </a:rPr>
              <a:t>S</a:t>
            </a:r>
            <a:r>
              <a:rPr sz="6000" spc="-200" dirty="0">
                <a:solidFill>
                  <a:srgbClr val="171717"/>
                </a:solidFill>
              </a:rPr>
              <a:t>T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Gettin</a:t>
            </a:r>
            <a:r>
              <a:rPr sz="6000" spc="3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0" dirty="0">
                <a:solidFill>
                  <a:srgbClr val="171717"/>
                </a:solidFill>
              </a:rPr>
              <a:t>S</a:t>
            </a:r>
            <a:r>
              <a:rPr sz="6000" spc="-195" dirty="0">
                <a:solidFill>
                  <a:srgbClr val="171717"/>
                </a:solidFill>
              </a:rPr>
              <a:t>tar</a:t>
            </a:r>
            <a:r>
              <a:rPr sz="6000" spc="-28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ed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6125" y="762000"/>
            <a:ext cx="14764385" cy="8044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</a:t>
            </a:r>
            <a:r>
              <a:rPr spc="-250" dirty="0"/>
              <a:t> </a:t>
            </a:r>
            <a:r>
              <a:rPr spc="-15" dirty="0"/>
              <a:t>Can</a:t>
            </a:r>
            <a:r>
              <a:rPr spc="-245" dirty="0"/>
              <a:t> </a:t>
            </a:r>
            <a:r>
              <a:rPr spc="-35" dirty="0"/>
              <a:t>Spring</a:t>
            </a:r>
            <a:r>
              <a:rPr spc="-245" dirty="0"/>
              <a:t> </a:t>
            </a:r>
            <a:r>
              <a:rPr spc="-50" dirty="0"/>
              <a:t>Data</a:t>
            </a:r>
            <a:r>
              <a:rPr spc="-245" dirty="0"/>
              <a:t> </a:t>
            </a:r>
            <a:r>
              <a:rPr spc="40" dirty="0"/>
              <a:t>REST</a:t>
            </a:r>
            <a:r>
              <a:rPr spc="-250" dirty="0"/>
              <a:t> </a:t>
            </a:r>
            <a:r>
              <a:rPr spc="10" dirty="0"/>
              <a:t>do?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4265" y="2955471"/>
            <a:ext cx="4351775" cy="4521500"/>
          </a:xfrm>
          <a:prstGeom prst="rect">
            <a:avLst/>
          </a:prstGeom>
        </p:spPr>
      </p:pic>
      <p:sp>
        <p:nvSpPr>
          <p:cNvPr id="35" name="Content Placeholder 3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459659" y="7684296"/>
            <a:ext cx="200152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55" dirty="0">
                <a:latin typeface="Verdana" panose="020B0604030504040204"/>
                <a:cs typeface="Verdana" panose="020B0604030504040204"/>
              </a:rPr>
              <a:t>My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SQL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3340" y="4919662"/>
            <a:ext cx="189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1590" y="4921973"/>
            <a:ext cx="1957705" cy="2174875"/>
          </a:xfrm>
          <a:custGeom>
            <a:avLst/>
            <a:gdLst/>
            <a:ahLst/>
            <a:cxnLst/>
            <a:rect l="l" t="t" r="r" b="b"/>
            <a:pathLst>
              <a:path w="1957704" h="2174875">
                <a:moveTo>
                  <a:pt x="0" y="0"/>
                </a:moveTo>
                <a:lnTo>
                  <a:pt x="1957123" y="0"/>
                </a:lnTo>
                <a:lnTo>
                  <a:pt x="1957123" y="2174643"/>
                </a:lnTo>
                <a:lnTo>
                  <a:pt x="0" y="217464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3340" y="5497171"/>
            <a:ext cx="189420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6840" marR="121920" algn="just">
              <a:lnSpc>
                <a:spcPct val="101000"/>
              </a:lnSpc>
              <a:spcBef>
                <a:spcPts val="80"/>
              </a:spcBef>
            </a:pP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er_id 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first_name </a:t>
            </a:r>
            <a:r>
              <a:rPr sz="2400" spc="-8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last_name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6840">
              <a:lnSpc>
                <a:spcPct val="100000"/>
              </a:lnSpc>
              <a:spcBef>
                <a:spcPts val="20"/>
              </a:spcBef>
            </a:pPr>
            <a:r>
              <a:rPr sz="24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3531" y="3106346"/>
            <a:ext cx="9777095" cy="4259580"/>
            <a:chOff x="1493531" y="3106346"/>
            <a:chExt cx="9777095" cy="4259580"/>
          </a:xfrm>
        </p:grpSpPr>
        <p:sp>
          <p:nvSpPr>
            <p:cNvPr id="9" name="object 9"/>
            <p:cNvSpPr/>
            <p:nvPr/>
          </p:nvSpPr>
          <p:spPr>
            <a:xfrm>
              <a:off x="1499881" y="5407967"/>
              <a:ext cx="1920875" cy="0"/>
            </a:xfrm>
            <a:custGeom>
              <a:avLst/>
              <a:gdLst/>
              <a:ahLst/>
              <a:cxnLst/>
              <a:rect l="l" t="t" r="r" b="b"/>
              <a:pathLst>
                <a:path w="1920875">
                  <a:moveTo>
                    <a:pt x="0" y="0"/>
                  </a:moveTo>
                  <a:lnTo>
                    <a:pt x="1920542" y="0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86320" y="3176196"/>
              <a:ext cx="6114415" cy="4119879"/>
            </a:xfrm>
            <a:custGeom>
              <a:avLst/>
              <a:gdLst/>
              <a:ahLst/>
              <a:cxnLst/>
              <a:rect l="l" t="t" r="r" b="b"/>
              <a:pathLst>
                <a:path w="6114415" h="4119879">
                  <a:moveTo>
                    <a:pt x="0" y="0"/>
                  </a:moveTo>
                  <a:lnTo>
                    <a:pt x="6113843" y="0"/>
                  </a:lnTo>
                  <a:lnTo>
                    <a:pt x="6113843" y="4119425"/>
                  </a:lnTo>
                  <a:lnTo>
                    <a:pt x="0" y="4119425"/>
                  </a:lnTo>
                  <a:lnTo>
                    <a:pt x="0" y="0"/>
                  </a:lnTo>
                  <a:close/>
                </a:path>
              </a:pathLst>
            </a:custGeom>
            <a:ln w="139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184683" y="7682104"/>
            <a:ext cx="1917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70" dirty="0">
                <a:latin typeface="Verdana" panose="020B0604030504040204"/>
                <a:cs typeface="Verdana" panose="020B0604030504040204"/>
              </a:rPr>
              <a:t>App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586" y="6270312"/>
            <a:ext cx="189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09086" y="4890223"/>
            <a:ext cx="2021205" cy="2238375"/>
            <a:chOff x="5309086" y="4890223"/>
            <a:chExt cx="2021205" cy="2238375"/>
          </a:xfrm>
        </p:grpSpPr>
        <p:sp>
          <p:nvSpPr>
            <p:cNvPr id="14" name="object 14"/>
            <p:cNvSpPr/>
            <p:nvPr/>
          </p:nvSpPr>
          <p:spPr>
            <a:xfrm>
              <a:off x="5340836" y="4921973"/>
              <a:ext cx="1957705" cy="2174875"/>
            </a:xfrm>
            <a:custGeom>
              <a:avLst/>
              <a:gdLst/>
              <a:ahLst/>
              <a:cxnLst/>
              <a:rect l="l" t="t" r="r" b="b"/>
              <a:pathLst>
                <a:path w="1957704" h="2174875">
                  <a:moveTo>
                    <a:pt x="0" y="0"/>
                  </a:moveTo>
                  <a:lnTo>
                    <a:pt x="1957123" y="0"/>
                  </a:lnTo>
                  <a:lnTo>
                    <a:pt x="1957123" y="2174643"/>
                  </a:lnTo>
                  <a:lnTo>
                    <a:pt x="0" y="21746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59126" y="6017567"/>
              <a:ext cx="1920875" cy="0"/>
            </a:xfrm>
            <a:custGeom>
              <a:avLst/>
              <a:gdLst/>
              <a:ahLst/>
              <a:cxnLst/>
              <a:rect l="l" t="t" r="r" b="b"/>
              <a:pathLst>
                <a:path w="1920875">
                  <a:moveTo>
                    <a:pt x="0" y="0"/>
                  </a:moveTo>
                  <a:lnTo>
                    <a:pt x="1920542" y="0"/>
                  </a:lnTo>
                </a:path>
              </a:pathLst>
            </a:custGeom>
            <a:ln w="12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72586" y="5104843"/>
            <a:ext cx="18942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1630" marR="346710">
              <a:lnSpc>
                <a:spcPct val="101000"/>
              </a:lnSpc>
              <a:spcBef>
                <a:spcPts val="8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 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06" y="5805899"/>
            <a:ext cx="1696138" cy="4080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36862" y="6270312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SpeakerJpaRepository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73362" y="4890223"/>
            <a:ext cx="3596004" cy="2238375"/>
            <a:chOff x="7373362" y="4890223"/>
            <a:chExt cx="3596004" cy="2238375"/>
          </a:xfrm>
        </p:grpSpPr>
        <p:sp>
          <p:nvSpPr>
            <p:cNvPr id="20" name="object 20"/>
            <p:cNvSpPr/>
            <p:nvPr/>
          </p:nvSpPr>
          <p:spPr>
            <a:xfrm>
              <a:off x="7405112" y="4921973"/>
              <a:ext cx="3532504" cy="2174875"/>
            </a:xfrm>
            <a:custGeom>
              <a:avLst/>
              <a:gdLst/>
              <a:ahLst/>
              <a:cxnLst/>
              <a:rect l="l" t="t" r="r" b="b"/>
              <a:pathLst>
                <a:path w="3532504" h="2174875">
                  <a:moveTo>
                    <a:pt x="0" y="0"/>
                  </a:moveTo>
                  <a:lnTo>
                    <a:pt x="3532393" y="0"/>
                  </a:lnTo>
                  <a:lnTo>
                    <a:pt x="3532393" y="2174643"/>
                  </a:lnTo>
                  <a:lnTo>
                    <a:pt x="0" y="21746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23402" y="6017567"/>
              <a:ext cx="3496310" cy="0"/>
            </a:xfrm>
            <a:custGeom>
              <a:avLst/>
              <a:gdLst/>
              <a:ahLst/>
              <a:cxnLst/>
              <a:rect l="l" t="t" r="r" b="b"/>
              <a:pathLst>
                <a:path w="3496309">
                  <a:moveTo>
                    <a:pt x="0" y="0"/>
                  </a:moveTo>
                  <a:lnTo>
                    <a:pt x="3495810" y="0"/>
                  </a:lnTo>
                </a:path>
              </a:pathLst>
            </a:custGeom>
            <a:ln w="12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471741" y="5315240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i="1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i="1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i="1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i="1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05112" y="4300644"/>
            <a:ext cx="3532504" cy="542925"/>
          </a:xfrm>
          <a:custGeom>
            <a:avLst/>
            <a:gdLst/>
            <a:ahLst/>
            <a:cxnLst/>
            <a:rect l="l" t="t" r="r" b="b"/>
            <a:pathLst>
              <a:path w="3532504" h="542925">
                <a:moveTo>
                  <a:pt x="0" y="0"/>
                </a:moveTo>
                <a:lnTo>
                  <a:pt x="3532393" y="0"/>
                </a:lnTo>
                <a:lnTo>
                  <a:pt x="3532393" y="542711"/>
                </a:lnTo>
                <a:lnTo>
                  <a:pt x="0" y="54271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8DCB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42838" y="3498084"/>
            <a:ext cx="305752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31647" y="7665556"/>
            <a:ext cx="380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5" dirty="0">
                <a:latin typeface="Verdana" panose="020B0604030504040204"/>
                <a:cs typeface="Verdana" panose="020B0604030504040204"/>
              </a:rPr>
              <a:t>UI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3" name="Content Placeholder 32"/>
          <p:cNvGraphicFramePr/>
          <p:nvPr>
            <p:ph sz="half" idx="2"/>
          </p:nvPr>
        </p:nvGraphicFramePr>
        <p:xfrm>
          <a:off x="11200765" y="3197860"/>
          <a:ext cx="5054600" cy="34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" imgW="8648700" imgH="4257675" progId="Paint.Picture">
                  <p:embed/>
                </p:oleObj>
              </mc:Choice>
              <mc:Fallback>
                <p:oleObj name="" r:id="rId3" imgW="8648700" imgH="4257675" progId="Paint.Picture">
                  <p:embed/>
                  <p:pic>
                    <p:nvPicPr>
                      <p:cNvPr id="0" name="Picture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0765" y="3197860"/>
                        <a:ext cx="5054600" cy="348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3763" y="2862709"/>
            <a:ext cx="5438533" cy="2286000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4463" y="646852"/>
            <a:ext cx="44672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REST</a:t>
            </a:r>
            <a:r>
              <a:rPr spc="-290" dirty="0"/>
              <a:t> </a:t>
            </a:r>
            <a:r>
              <a:rPr spc="-30" dirty="0"/>
              <a:t>Overview</a:t>
            </a:r>
            <a:endParaRPr spc="-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209" y="1811092"/>
            <a:ext cx="9209327" cy="6422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41180" y="7200672"/>
            <a:ext cx="278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5" dirty="0">
                <a:latin typeface="Verdana" panose="020B0604030504040204"/>
                <a:cs typeface="Verdana" panose="020B0604030504040204"/>
              </a:rPr>
              <a:t>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10" dirty="0">
                <a:latin typeface="Verdana" panose="020B0604030504040204"/>
                <a:cs typeface="Verdana" panose="020B0604030504040204"/>
              </a:rPr>
              <a:t>RPC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Servi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9351" y="5611589"/>
            <a:ext cx="21894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25" dirty="0">
                <a:latin typeface="Verdana" panose="020B0604030504040204"/>
                <a:cs typeface="Verdana" panose="020B0604030504040204"/>
              </a:rPr>
              <a:t>1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283" y="4022504"/>
            <a:ext cx="1507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Verdana" panose="020B0604030504040204"/>
                <a:cs typeface="Verdana" panose="020B0604030504040204"/>
              </a:rPr>
              <a:t>2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erbs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219" y="2620628"/>
            <a:ext cx="2588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</a:tabLst>
            </a:pPr>
            <a:r>
              <a:rPr sz="2600" spc="-50" dirty="0">
                <a:latin typeface="Verdana" panose="020B0604030504040204"/>
                <a:cs typeface="Verdana" panose="020B0604030504040204"/>
              </a:rPr>
              <a:t>3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	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H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TE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2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3239" y="2620628"/>
            <a:ext cx="2052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Hypermedia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5483" y="1811067"/>
            <a:ext cx="4895297" cy="64226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532" y="1804605"/>
            <a:ext cx="6351205" cy="309879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1414" y="380787"/>
            <a:ext cx="84531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Setting</a:t>
            </a:r>
            <a:r>
              <a:rPr spc="-265" dirty="0"/>
              <a:t> </a:t>
            </a:r>
            <a:r>
              <a:rPr spc="35" dirty="0"/>
              <a:t>up</a:t>
            </a:r>
            <a:r>
              <a:rPr spc="-260" dirty="0"/>
              <a:t> </a:t>
            </a:r>
            <a:r>
              <a:rPr spc="-40" dirty="0"/>
              <a:t>the</a:t>
            </a:r>
            <a:r>
              <a:rPr spc="-265" dirty="0"/>
              <a:t> </a:t>
            </a:r>
            <a:r>
              <a:rPr spc="-40" dirty="0"/>
              <a:t>Database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conference_app_ER_diagr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830" y="1373505"/>
            <a:ext cx="14993620" cy="7002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16256000" y="0"/>
                </a:moveTo>
                <a:lnTo>
                  <a:pt x="0" y="0"/>
                </a:lnTo>
                <a:lnTo>
                  <a:pt x="0" y="5184341"/>
                </a:lnTo>
                <a:lnTo>
                  <a:pt x="16256000" y="5184341"/>
                </a:lnTo>
                <a:lnTo>
                  <a:pt x="16256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797" y="2530224"/>
            <a:ext cx="8789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&lt;!--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REST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--&gt;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8767" y="2936625"/>
            <a:ext cx="11532235" cy="186943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231900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&lt;groupId&gt;org.springframework.boot&lt;/groupId&gt;</a:t>
            </a:r>
            <a:endParaRPr spc="-5" dirty="0"/>
          </a:p>
          <a:p>
            <a:pPr marL="1231900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&lt;artifactId&gt;spring-boot-starter-data-rest&lt;/artifactId&gt;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&lt;/dependency&gt;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8070" y="5425117"/>
            <a:ext cx="84937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Integrating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4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383" y="7581958"/>
            <a:ext cx="574167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#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application.properties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spring.data.rest.basePath=/api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54" dirty="0"/>
              <a:t> </a:t>
            </a:r>
            <a:r>
              <a:rPr spc="-50" dirty="0"/>
              <a:t>Data</a:t>
            </a:r>
            <a:r>
              <a:rPr spc="-254" dirty="0"/>
              <a:t> </a:t>
            </a:r>
            <a:r>
              <a:rPr spc="40" dirty="0"/>
              <a:t>REST</a:t>
            </a:r>
            <a:r>
              <a:rPr spc="-254" dirty="0"/>
              <a:t> </a:t>
            </a:r>
            <a:r>
              <a:rPr spc="-25" dirty="0"/>
              <a:t>Ecosystem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20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8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MongoDB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Neo4j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Gemfire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-2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Cassandra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Solr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3035300"/>
            <a:ext cx="78644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58410">
              <a:lnSpc>
                <a:spcPct val="150000"/>
              </a:lnSpc>
              <a:spcBef>
                <a:spcPts val="100"/>
              </a:spcBef>
            </a:pPr>
            <a:r>
              <a:rPr sz="30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REST?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setup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Spring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REST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integration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Technologies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REST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supports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Presentation</Application>
  <PresentationFormat>On-screen Show (4:3)</PresentationFormat>
  <Paragraphs>89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Office Theme</vt:lpstr>
      <vt:lpstr>Paint.Picture</vt:lpstr>
      <vt:lpstr>Spring Data REST: Getting Started</vt:lpstr>
      <vt:lpstr>PowerPoint 演示文稿</vt:lpstr>
      <vt:lpstr>What Can Spring Data REST do?</vt:lpstr>
      <vt:lpstr>REST Overview</vt:lpstr>
      <vt:lpstr>Setting up the Database</vt:lpstr>
      <vt:lpstr>&lt;!-- pom.xml - Spring Data REST dependency --&gt;</vt:lpstr>
      <vt:lpstr>Spring Data REST Ecosystem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REST: Getting Started</dc:title>
  <dc:creator/>
  <cp:lastModifiedBy>steve</cp:lastModifiedBy>
  <cp:revision>7</cp:revision>
  <dcterms:created xsi:type="dcterms:W3CDTF">2022-01-05T15:38:00Z</dcterms:created>
  <dcterms:modified xsi:type="dcterms:W3CDTF">2022-04-26T09:24:41Z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2020-12-05T03:30:00Z</vt:filetime>
  </property>
  <property fmtid="{D5CDD505-2E9C-101B-9397-08002B2CF9AE}" pid="3" name="Creator">
    <vt:lpwstr>Keynote</vt:lpwstr>
  </property>
  <property fmtid="{D5CDD505-2E9C-101B-9397-08002B2CF9AE}" pid="4" name="LastSaved">
    <vt:filetime>2022-01-06T03:30:00Z</vt:filetime>
  </property>
  <property fmtid="{D5CDD505-2E9C-101B-9397-08002B2CF9AE}" pid="5" name="ICV">
    <vt:lpwstr>A4F7083EA9B54419BC25213FCD26308E</vt:lpwstr>
  </property>
  <property fmtid="{D5CDD505-2E9C-101B-9397-08002B2CF9AE}" pid="6" name="KSOProductBuildVer">
    <vt:lpwstr>1033-11.2.0.11074</vt:lpwstr>
  </property>
</Properties>
</file>