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3782" y="1992884"/>
            <a:ext cx="5054600" cy="4325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3059" y="1440179"/>
            <a:ext cx="139700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7859" y="1744979"/>
            <a:ext cx="7188200" cy="406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11694" y="2977579"/>
            <a:ext cx="10768965" cy="38100"/>
            <a:chOff x="711694" y="2977579"/>
            <a:chExt cx="10768965" cy="38100"/>
          </a:xfrm>
        </p:grpSpPr>
        <p:sp>
          <p:nvSpPr>
            <p:cNvPr id="4" name="object 4"/>
            <p:cNvSpPr/>
            <p:nvPr/>
          </p:nvSpPr>
          <p:spPr>
            <a:xfrm>
              <a:off x="711694" y="2977579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</a:pathLst>
            </a:custGeom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1694" y="2977579"/>
              <a:ext cx="10768615" cy="3810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64369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5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500" spc="-3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500" spc="-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459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2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500" spc="2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4500" spc="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500" spc="-1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500" spc="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4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-6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500" spc="-1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nh</a:t>
            </a:r>
            <a:r>
              <a:rPr sz="4500" spc="-1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2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500" spc="-1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500" spc="-1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ta</a:t>
            </a:r>
            <a:r>
              <a:rPr sz="4500" spc="-1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500" spc="-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4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3204971"/>
            <a:ext cx="36830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651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03372" y="249427"/>
            <a:ext cx="5072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Preventing</a:t>
            </a:r>
            <a:r>
              <a:rPr sz="36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Inheritance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3204971"/>
            <a:ext cx="45974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final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651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03372" y="249427"/>
            <a:ext cx="5072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Preventing</a:t>
            </a:r>
            <a:r>
              <a:rPr sz="36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Inheritance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1012" y="3185204"/>
            <a:ext cx="1945639" cy="437515"/>
          </a:xfrm>
          <a:custGeom>
            <a:avLst/>
            <a:gdLst/>
            <a:ahLst/>
            <a:cxnLst/>
            <a:rect l="l" t="t" r="r" b="b"/>
            <a:pathLst>
              <a:path w="1945639" h="437514">
                <a:moveTo>
                  <a:pt x="0" y="0"/>
                </a:moveTo>
                <a:lnTo>
                  <a:pt x="1945534" y="0"/>
                </a:lnTo>
                <a:lnTo>
                  <a:pt x="1945534" y="437131"/>
                </a:lnTo>
                <a:lnTo>
                  <a:pt x="0" y="437131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3204971"/>
            <a:ext cx="45974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final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651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03372" y="249427"/>
            <a:ext cx="5072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Preventing</a:t>
            </a:r>
            <a:r>
              <a:rPr sz="36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Inheritance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1012" y="3185204"/>
            <a:ext cx="1945639" cy="437515"/>
          </a:xfrm>
          <a:custGeom>
            <a:avLst/>
            <a:gdLst/>
            <a:ahLst/>
            <a:cxnLst/>
            <a:rect l="l" t="t" r="r" b="b"/>
            <a:pathLst>
              <a:path w="1945639" h="437514">
                <a:moveTo>
                  <a:pt x="0" y="0"/>
                </a:moveTo>
                <a:lnTo>
                  <a:pt x="1945534" y="0"/>
                </a:lnTo>
                <a:lnTo>
                  <a:pt x="1945534" y="437131"/>
                </a:lnTo>
                <a:lnTo>
                  <a:pt x="0" y="437131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29707" y="249427"/>
            <a:ext cx="6819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Preventing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Overriding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2061971"/>
            <a:ext cx="10148570" cy="314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5080">
              <a:lnSpc>
                <a:spcPct val="25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7" baseline="1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final</a:t>
            </a:r>
            <a:r>
              <a:rPr sz="3000" spc="712" baseline="1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add1Package(float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 d)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2000" spc="-11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private boolean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hasCargoSpace(float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size)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handleNoSpace()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81813" y="929132"/>
            <a:ext cx="2975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usage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21843" y="1371091"/>
            <a:ext cx="6090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directly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instantiated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1813" y="2322067"/>
            <a:ext cx="6207125" cy="12846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requirements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225425" indent="-288925">
              <a:lnSpc>
                <a:spcPct val="1010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option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whether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1813" y="4187444"/>
            <a:ext cx="6545580" cy="17049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change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behavior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abstract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require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inheritance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446405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require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6481" y="2300732"/>
            <a:ext cx="2727960" cy="221107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532765" algn="r">
              <a:lnSpc>
                <a:spcPts val="4300"/>
              </a:lnSpc>
              <a:spcBef>
                <a:spcPts val="205"/>
              </a:spcBef>
            </a:pPr>
            <a:r>
              <a:rPr sz="3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3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  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Inheritance 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 </a:t>
            </a:r>
            <a:r>
              <a:rPr sz="3600" spc="-1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Overriding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57859" y="1552955"/>
            <a:ext cx="4445635" cy="314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currentFlight;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309880" indent="-304800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void fly(Flight f)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if(canAccept(f))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1071880" indent="304800">
              <a:lnSpc>
                <a:spcPct val="15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currentFlight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f; </a:t>
            </a:r>
            <a:r>
              <a:rPr sz="2000" spc="-118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handleCantAccept();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859" y="4905755"/>
            <a:ext cx="939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2854" y="4886450"/>
            <a:ext cx="1363345" cy="409575"/>
          </a:xfrm>
          <a:prstGeom prst="rect">
            <a:avLst/>
          </a:prstGeom>
          <a:solidFill>
            <a:srgbClr val="171717"/>
          </a:solidFill>
          <a:ln w="25400">
            <a:solidFill>
              <a:srgbClr val="F05A2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abstract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08960" y="4906301"/>
            <a:ext cx="4115435" cy="335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canAccept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(Flight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23759" y="4906301"/>
            <a:ext cx="153035" cy="335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3059" y="5286755"/>
            <a:ext cx="1115060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300"/>
              </a:spcBef>
              <a:tabLst>
                <a:tab pos="54984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void</a:t>
            </a:r>
            <a: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handleCantAccept()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{	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System.out.println("Can't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accept");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209" y="219963"/>
            <a:ext cx="9582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Pilot.java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79989" y="1020853"/>
            <a:ext cx="4597400" cy="409575"/>
          </a:xfrm>
          <a:prstGeom prst="rect">
            <a:avLst/>
          </a:prstGeom>
          <a:solidFill>
            <a:srgbClr val="171717"/>
          </a:solidFill>
          <a:ln w="25400">
            <a:solidFill>
              <a:srgbClr val="F05A28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public</a:t>
            </a:r>
            <a:r>
              <a:rPr spc="-30" dirty="0"/>
              <a:t> </a:t>
            </a:r>
            <a:r>
              <a:rPr spc="-5" dirty="0">
                <a:solidFill>
                  <a:srgbClr val="F05A28"/>
                </a:solidFill>
              </a:rPr>
              <a:t>abstract</a:t>
            </a:r>
            <a:r>
              <a:rPr spc="-280" dirty="0">
                <a:solidFill>
                  <a:srgbClr val="F05A28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class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Pilot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{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5955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63315" y="517651"/>
            <a:ext cx="65792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Overriding</a:t>
            </a:r>
            <a:r>
              <a:rPr sz="36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Abstract</a:t>
            </a:r>
            <a:r>
              <a:rPr sz="36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CargoOnlyPilot.java</a:t>
            </a:r>
            <a:endParaRPr spc="5" dirty="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5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class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64465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CargoOnlyPilot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extends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Pilot</a:t>
            </a:r>
            <a:r>
              <a:rPr sz="20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2595245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@Override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boolean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canAccept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(Flight</a:t>
            </a:r>
            <a:r>
              <a:rPr sz="20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f)</a:t>
            </a:r>
            <a:r>
              <a:rPr sz="20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retur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n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.getPassengers(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6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6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9552" y="2481943"/>
            <a:ext cx="5932805" cy="43764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2164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7404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FullLicensePilot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Pilot</a:t>
            </a:r>
            <a:r>
              <a:rPr sz="20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26440" marR="3065145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@Override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87884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canAccept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(Flight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f)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0312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true;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2644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2164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9552" y="1828800"/>
            <a:ext cx="4281805" cy="4953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176530" rIns="0" bIns="0" rtlCol="0">
            <a:spAutoFit/>
          </a:bodyPr>
          <a:lstStyle/>
          <a:p>
            <a:pPr marL="421640">
              <a:lnSpc>
                <a:spcPct val="100000"/>
              </a:lnSpc>
              <a:spcBef>
                <a:spcPts val="1390"/>
              </a:spcBef>
            </a:pPr>
            <a:r>
              <a:rPr sz="18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FullLicensePilot.java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813" y="2913380"/>
            <a:ext cx="5903595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2095">
              <a:lnSpc>
                <a:spcPct val="100000"/>
              </a:lnSpc>
              <a:spcBef>
                <a:spcPts val="625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own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05471" y="2575052"/>
            <a:ext cx="2939415" cy="1665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310"/>
              </a:lnSpc>
              <a:spcBef>
                <a:spcPts val="100"/>
              </a:spcBef>
            </a:pP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Inheritance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 marR="5080" indent="2068195" algn="r">
              <a:lnSpc>
                <a:spcPts val="4300"/>
              </a:lnSpc>
              <a:spcBef>
                <a:spcPts val="100"/>
              </a:spcBef>
            </a:pP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  </a:t>
            </a:r>
            <a:r>
              <a:rPr sz="36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70069" y="1828800"/>
            <a:ext cx="2362260" cy="24304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3469" y="4457248"/>
            <a:ext cx="4775835" cy="1121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4770" marR="5080" indent="-52705" algn="just">
              <a:lnSpc>
                <a:spcPct val="127000"/>
              </a:lnSpc>
              <a:spcBef>
                <a:spcPts val="125"/>
              </a:spcBef>
            </a:pP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Constructing</a:t>
            </a:r>
            <a:r>
              <a:rPr sz="20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0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 </a:t>
            </a:r>
            <a:r>
              <a:rPr sz="2000" spc="-6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constructor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always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called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no-argument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version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called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82819" y="4457248"/>
            <a:ext cx="4718050" cy="11214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explicitly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call</a:t>
            </a:r>
            <a:r>
              <a:rPr sz="2000" spc="-10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2000" spc="-1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constructor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super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635" algn="ctr">
              <a:lnSpc>
                <a:spcPct val="100000"/>
              </a:lnSpc>
              <a:spcBef>
                <a:spcPts val="625"/>
              </a:spcBef>
            </a:pP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first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line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constructor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93407" y="517651"/>
            <a:ext cx="6116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Constructors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362" y="1828800"/>
            <a:ext cx="2430462" cy="243046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059" y="1857755"/>
            <a:ext cx="566483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30" dirty="0"/>
              <a:t> </a:t>
            </a:r>
            <a:r>
              <a:rPr spc="-5" dirty="0"/>
              <a:t>class</a:t>
            </a:r>
            <a:r>
              <a:rPr spc="-25" dirty="0"/>
              <a:t> </a:t>
            </a:r>
            <a:r>
              <a:rPr spc="-5" dirty="0">
                <a:solidFill>
                  <a:srgbClr val="FFFFFF"/>
                </a:solidFill>
              </a:rPr>
              <a:t>Flight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dirty="0"/>
              <a:t>{</a:t>
            </a:r>
            <a:endParaRPr dirty="0"/>
          </a:p>
          <a:p>
            <a:pPr marL="316865" marR="1529080">
              <a:lnSpc>
                <a:spcPct val="175000"/>
              </a:lnSpc>
              <a:tabLst>
                <a:tab pos="3212465" algn="l"/>
              </a:tabLst>
            </a:pPr>
            <a:r>
              <a:rPr spc="-5" dirty="0"/>
              <a:t>private int flightNumber; </a:t>
            </a:r>
            <a:r>
              <a:rPr spc="-1190" dirty="0"/>
              <a:t> </a:t>
            </a:r>
            <a:r>
              <a:rPr spc="-5" dirty="0"/>
              <a:t>public Flight()</a:t>
            </a:r>
            <a:r>
              <a:rPr dirty="0"/>
              <a:t> {	}</a:t>
            </a:r>
            <a:endParaRPr dirty="0"/>
          </a:p>
          <a:p>
            <a:pPr marL="622300" marR="5080" indent="-304800">
              <a:lnSpc>
                <a:spcPct val="175000"/>
              </a:lnSpc>
            </a:pPr>
            <a:r>
              <a:rPr spc="-5" dirty="0"/>
              <a:t>public Flight(int flightNumber) </a:t>
            </a:r>
            <a:r>
              <a:rPr dirty="0"/>
              <a:t>{ </a:t>
            </a:r>
            <a:r>
              <a:rPr spc="5" dirty="0"/>
              <a:t> </a:t>
            </a:r>
            <a:r>
              <a:rPr spc="-5" dirty="0"/>
              <a:t>this.flightNumber</a:t>
            </a:r>
            <a:r>
              <a:rPr spc="-45" dirty="0"/>
              <a:t> </a:t>
            </a:r>
            <a:r>
              <a:rPr dirty="0"/>
              <a:t>=</a:t>
            </a:r>
            <a:r>
              <a:rPr spc="-45" dirty="0"/>
              <a:t> </a:t>
            </a:r>
            <a:r>
              <a:rPr spc="-5" dirty="0"/>
              <a:t>flightNumber;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353059" y="4524755"/>
            <a:ext cx="38354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168898" y="1630171"/>
            <a:ext cx="4623435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Special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reference: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2000"/>
              </a:lnSpc>
              <a:spcBef>
                <a:spcPts val="3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Preventing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inheritance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Preventing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overriding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Requiring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inheritance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Requiring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overriding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inheritance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5955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63782" y="3473196"/>
            <a:ext cx="505460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f175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Flight(175);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40865">
              <a:lnSpc>
                <a:spcPct val="100000"/>
              </a:lnSpc>
              <a:spcBef>
                <a:spcPts val="600"/>
              </a:spcBef>
              <a:tabLst>
                <a:tab pos="2450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	CargoFlight();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cf294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40865">
              <a:lnSpc>
                <a:spcPct val="100000"/>
              </a:lnSpc>
              <a:spcBef>
                <a:spcPts val="600"/>
              </a:spcBef>
              <a:tabLst>
                <a:tab pos="2450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	CargoFlight(294);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75761" y="517651"/>
            <a:ext cx="65538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Constructors</a:t>
            </a:r>
            <a:r>
              <a:rPr sz="36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Inheritance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0931" y="1992884"/>
            <a:ext cx="1087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68769" y="3893820"/>
            <a:ext cx="52070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has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no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explicit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constructors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69087" y="1992884"/>
            <a:ext cx="1911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CargoFlight.java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94750" y="5208054"/>
            <a:ext cx="643890" cy="629285"/>
          </a:xfrm>
          <a:custGeom>
            <a:avLst/>
            <a:gdLst/>
            <a:ahLst/>
            <a:cxnLst/>
            <a:rect l="l" t="t" r="r" b="b"/>
            <a:pathLst>
              <a:path w="643889" h="629285">
                <a:moveTo>
                  <a:pt x="604758" y="0"/>
                </a:moveTo>
                <a:lnTo>
                  <a:pt x="321703" y="275917"/>
                </a:lnTo>
                <a:lnTo>
                  <a:pt x="38649" y="0"/>
                </a:lnTo>
                <a:lnTo>
                  <a:pt x="0" y="39651"/>
                </a:lnTo>
                <a:lnTo>
                  <a:pt x="282041" y="314582"/>
                </a:lnTo>
                <a:lnTo>
                  <a:pt x="0" y="589513"/>
                </a:lnTo>
                <a:lnTo>
                  <a:pt x="38649" y="629164"/>
                </a:lnTo>
                <a:lnTo>
                  <a:pt x="321703" y="353246"/>
                </a:lnTo>
                <a:lnTo>
                  <a:pt x="604758" y="629164"/>
                </a:lnTo>
                <a:lnTo>
                  <a:pt x="643408" y="589513"/>
                </a:lnTo>
                <a:lnTo>
                  <a:pt x="361367" y="314582"/>
                </a:lnTo>
                <a:lnTo>
                  <a:pt x="643408" y="39651"/>
                </a:lnTo>
                <a:lnTo>
                  <a:pt x="604758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059" y="1324355"/>
            <a:ext cx="6273800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20" dirty="0"/>
              <a:t> </a:t>
            </a:r>
            <a:r>
              <a:rPr spc="-5" dirty="0"/>
              <a:t>class</a:t>
            </a:r>
            <a:r>
              <a:rPr spc="-15" dirty="0"/>
              <a:t> </a:t>
            </a:r>
            <a:r>
              <a:rPr spc="-5" dirty="0"/>
              <a:t>CargoFlight</a:t>
            </a:r>
            <a:r>
              <a:rPr spc="-20" dirty="0"/>
              <a:t> </a:t>
            </a:r>
            <a:r>
              <a:rPr spc="-5" dirty="0"/>
              <a:t>extends</a:t>
            </a:r>
            <a:r>
              <a:rPr spc="-20" dirty="0"/>
              <a:t> </a:t>
            </a:r>
            <a:r>
              <a:rPr spc="-5" dirty="0"/>
              <a:t>Flight</a:t>
            </a:r>
            <a:r>
              <a:rPr spc="-20" dirty="0"/>
              <a:t> </a:t>
            </a:r>
            <a:r>
              <a:rPr dirty="0"/>
              <a:t>{</a:t>
            </a:r>
            <a:endParaRPr dirty="0"/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pc="-5" dirty="0"/>
              <a:t>float</a:t>
            </a:r>
            <a:r>
              <a:rPr spc="-25" dirty="0"/>
              <a:t> </a:t>
            </a:r>
            <a:r>
              <a:rPr spc="-5" dirty="0"/>
              <a:t>maxCargoSpace</a:t>
            </a:r>
            <a:r>
              <a:rPr spc="-30" dirty="0"/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spc="-5" dirty="0"/>
              <a:t>1000.0f;</a:t>
            </a:r>
            <a:endParaRPr spc="-5" dirty="0"/>
          </a:p>
          <a:p>
            <a:pPr marL="622300" marR="156845" indent="-304800">
              <a:lnSpc>
                <a:spcPct val="175000"/>
              </a:lnSpc>
            </a:pPr>
            <a:r>
              <a:rPr spc="-5" dirty="0"/>
              <a:t>public CargoFlight(int flightNumber) </a:t>
            </a:r>
            <a:r>
              <a:rPr dirty="0"/>
              <a:t>{ </a:t>
            </a:r>
            <a:r>
              <a:rPr spc="-1190" dirty="0"/>
              <a:t> </a:t>
            </a:r>
            <a:r>
              <a:rPr spc="-5" dirty="0">
                <a:solidFill>
                  <a:srgbClr val="F05A28"/>
                </a:solidFill>
              </a:rPr>
              <a:t>super</a:t>
            </a:r>
            <a:r>
              <a:rPr spc="-5" dirty="0"/>
              <a:t>(flightNumber);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10209" y="219963"/>
            <a:ext cx="1703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t.</a:t>
            </a: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7859" y="3457955"/>
            <a:ext cx="90170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230" marR="5080" indent="-304165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CargoFlight(int flightNumber, float maxCargoSpace)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super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(flightNumber);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this.maxCargoSpace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maxCargoSpace;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059" y="1324355"/>
            <a:ext cx="6273800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20" dirty="0"/>
              <a:t> </a:t>
            </a:r>
            <a:r>
              <a:rPr spc="-5" dirty="0"/>
              <a:t>class</a:t>
            </a:r>
            <a:r>
              <a:rPr spc="-15" dirty="0"/>
              <a:t> </a:t>
            </a:r>
            <a:r>
              <a:rPr spc="-5" dirty="0"/>
              <a:t>CargoFlight</a:t>
            </a:r>
            <a:r>
              <a:rPr spc="-20" dirty="0"/>
              <a:t> </a:t>
            </a:r>
            <a:r>
              <a:rPr spc="-5" dirty="0"/>
              <a:t>extends</a:t>
            </a:r>
            <a:r>
              <a:rPr spc="-20" dirty="0"/>
              <a:t> </a:t>
            </a:r>
            <a:r>
              <a:rPr spc="-5" dirty="0"/>
              <a:t>Flight</a:t>
            </a:r>
            <a:r>
              <a:rPr spc="-20" dirty="0"/>
              <a:t> </a:t>
            </a:r>
            <a:r>
              <a:rPr dirty="0"/>
              <a:t>{</a:t>
            </a:r>
            <a:endParaRPr dirty="0"/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pc="-5" dirty="0"/>
              <a:t>float</a:t>
            </a:r>
            <a:r>
              <a:rPr spc="-25" dirty="0"/>
              <a:t> </a:t>
            </a:r>
            <a:r>
              <a:rPr spc="-5" dirty="0"/>
              <a:t>maxCargoSpace</a:t>
            </a:r>
            <a:r>
              <a:rPr spc="-30" dirty="0"/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spc="-5" dirty="0"/>
              <a:t>1000.0f;</a:t>
            </a:r>
            <a:endParaRPr spc="-5" dirty="0"/>
          </a:p>
          <a:p>
            <a:pPr marL="622300" marR="156845" indent="-304800">
              <a:lnSpc>
                <a:spcPct val="175000"/>
              </a:lnSpc>
            </a:pPr>
            <a:r>
              <a:rPr spc="-5" dirty="0"/>
              <a:t>public CargoFlight(int flightNumber) </a:t>
            </a:r>
            <a:r>
              <a:rPr dirty="0"/>
              <a:t>{ </a:t>
            </a:r>
            <a:r>
              <a:rPr spc="-1190" dirty="0"/>
              <a:t> </a:t>
            </a:r>
            <a:r>
              <a:rPr spc="-5" dirty="0">
                <a:solidFill>
                  <a:srgbClr val="F05A28"/>
                </a:solidFill>
              </a:rPr>
              <a:t>super</a:t>
            </a:r>
            <a:r>
              <a:rPr spc="-5" dirty="0"/>
              <a:t>(flightNumber);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10209" y="219963"/>
            <a:ext cx="1703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t.</a:t>
            </a: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7859" y="3457955"/>
            <a:ext cx="90170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61010" marR="5080" indent="-448945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CargoFlight(int flightNumber, float maxCargoSpace)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(flightNumber);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this.maxCargoSpace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maxCargoSpace;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7859" y="2391155"/>
            <a:ext cx="62738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30" dirty="0"/>
              <a:t> </a:t>
            </a:r>
            <a:r>
              <a:rPr spc="-5" dirty="0"/>
              <a:t>CargoFlight()</a:t>
            </a:r>
            <a:r>
              <a:rPr spc="-30" dirty="0"/>
              <a:t> </a:t>
            </a:r>
            <a:r>
              <a:rPr dirty="0"/>
              <a:t>{</a:t>
            </a:r>
            <a:r>
              <a:rPr spc="-30" dirty="0"/>
              <a:t> </a:t>
            </a:r>
            <a:r>
              <a:rPr dirty="0"/>
              <a:t>}</a:t>
            </a:r>
            <a:endParaRPr dirty="0"/>
          </a:p>
          <a:p>
            <a:pPr marL="317500" marR="5080" indent="-304800">
              <a:lnSpc>
                <a:spcPct val="175000"/>
              </a:lnSpc>
            </a:pPr>
            <a:r>
              <a:rPr spc="-5" dirty="0"/>
              <a:t>public CargoFlight(float maxCargoSpace) </a:t>
            </a:r>
            <a:r>
              <a:rPr dirty="0"/>
              <a:t>{ </a:t>
            </a:r>
            <a:r>
              <a:rPr spc="-1190" dirty="0"/>
              <a:t> </a:t>
            </a:r>
            <a:r>
              <a:rPr spc="-5" dirty="0"/>
              <a:t>this.maxCargoSpace</a:t>
            </a:r>
            <a:r>
              <a:rPr spc="-20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maxCargoSpace;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353059" y="3991355"/>
            <a:ext cx="38354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09" y="219963"/>
            <a:ext cx="1703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t.</a:t>
            </a: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5955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08863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5761" y="517651"/>
            <a:ext cx="65538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Constructors</a:t>
            </a:r>
            <a:r>
              <a:rPr sz="36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Inheritance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782" y="1992884"/>
            <a:ext cx="5054600" cy="236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cf294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600"/>
              </a:spcBef>
              <a:tabLst>
                <a:tab pos="12312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	CargoFlight(294);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cf85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600"/>
              </a:spcBef>
              <a:tabLst>
                <a:tab pos="12312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	CargoFlight(85,</a:t>
            </a:r>
            <a:r>
              <a:rPr sz="2000" spc="-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2000.0f);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3131" y="3450747"/>
            <a:ext cx="4612640" cy="46482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42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CargoFlight(int</a:t>
            </a:r>
            <a:r>
              <a:rPr sz="20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flightNumber)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23131" y="4019459"/>
            <a:ext cx="4996815" cy="786130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4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CargoFlight(int</a:t>
            </a:r>
            <a:r>
              <a:rPr sz="20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flightNumber,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86585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maxCargoSpace)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8769" y="4939284"/>
            <a:ext cx="490283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CargoFlight()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CargoFlight(float</a:t>
            </a:r>
            <a:r>
              <a:rPr sz="20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maxCargoSpace)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21540" y="2437663"/>
            <a:ext cx="3258820" cy="400685"/>
          </a:xfrm>
          <a:custGeom>
            <a:avLst/>
            <a:gdLst/>
            <a:ahLst/>
            <a:cxnLst/>
            <a:rect l="l" t="t" r="r" b="b"/>
            <a:pathLst>
              <a:path w="3258820" h="400685">
                <a:moveTo>
                  <a:pt x="3258766" y="0"/>
                </a:moveTo>
                <a:lnTo>
                  <a:pt x="0" y="0"/>
                </a:lnTo>
                <a:lnTo>
                  <a:pt x="0" y="400109"/>
                </a:lnTo>
                <a:lnTo>
                  <a:pt x="3258766" y="400109"/>
                </a:lnTo>
                <a:lnTo>
                  <a:pt x="325876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669087" y="1992884"/>
            <a:ext cx="4704715" cy="795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643380">
              <a:lnSpc>
                <a:spcPct val="100000"/>
              </a:lnSpc>
              <a:spcBef>
                <a:spcPts val="15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Flight(flightNumber)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845039" y="2837773"/>
            <a:ext cx="1006475" cy="697230"/>
          </a:xfrm>
          <a:custGeom>
            <a:avLst/>
            <a:gdLst/>
            <a:ahLst/>
            <a:cxnLst/>
            <a:rect l="l" t="t" r="r" b="b"/>
            <a:pathLst>
              <a:path w="1006475" h="697229">
                <a:moveTo>
                  <a:pt x="68289" y="528725"/>
                </a:moveTo>
                <a:lnTo>
                  <a:pt x="36774" y="541595"/>
                </a:lnTo>
                <a:lnTo>
                  <a:pt x="12721" y="565683"/>
                </a:lnTo>
                <a:lnTo>
                  <a:pt x="206" y="596070"/>
                </a:lnTo>
                <a:lnTo>
                  <a:pt x="0" y="628933"/>
                </a:lnTo>
                <a:lnTo>
                  <a:pt x="12869" y="660448"/>
                </a:lnTo>
                <a:lnTo>
                  <a:pt x="36957" y="684501"/>
                </a:lnTo>
                <a:lnTo>
                  <a:pt x="67345" y="697015"/>
                </a:lnTo>
                <a:lnTo>
                  <a:pt x="100207" y="697223"/>
                </a:lnTo>
                <a:lnTo>
                  <a:pt x="131722" y="684353"/>
                </a:lnTo>
                <a:lnTo>
                  <a:pt x="155776" y="660265"/>
                </a:lnTo>
                <a:lnTo>
                  <a:pt x="165453" y="636766"/>
                </a:lnTo>
                <a:lnTo>
                  <a:pt x="100073" y="636766"/>
                </a:lnTo>
                <a:lnTo>
                  <a:pt x="68423" y="589180"/>
                </a:lnTo>
                <a:lnTo>
                  <a:pt x="134999" y="544901"/>
                </a:lnTo>
                <a:lnTo>
                  <a:pt x="131539" y="541447"/>
                </a:lnTo>
                <a:lnTo>
                  <a:pt x="101152" y="528932"/>
                </a:lnTo>
                <a:lnTo>
                  <a:pt x="68289" y="528725"/>
                </a:lnTo>
                <a:close/>
              </a:path>
              <a:path w="1006475" h="697229">
                <a:moveTo>
                  <a:pt x="134999" y="544901"/>
                </a:moveTo>
                <a:lnTo>
                  <a:pt x="68423" y="589180"/>
                </a:lnTo>
                <a:lnTo>
                  <a:pt x="100073" y="636766"/>
                </a:lnTo>
                <a:lnTo>
                  <a:pt x="166648" y="592487"/>
                </a:lnTo>
                <a:lnTo>
                  <a:pt x="155627" y="565500"/>
                </a:lnTo>
                <a:lnTo>
                  <a:pt x="134999" y="544901"/>
                </a:lnTo>
                <a:close/>
              </a:path>
              <a:path w="1006475" h="697229">
                <a:moveTo>
                  <a:pt x="166648" y="592487"/>
                </a:moveTo>
                <a:lnTo>
                  <a:pt x="100073" y="636766"/>
                </a:lnTo>
                <a:lnTo>
                  <a:pt x="165453" y="636766"/>
                </a:lnTo>
                <a:lnTo>
                  <a:pt x="168290" y="629877"/>
                </a:lnTo>
                <a:lnTo>
                  <a:pt x="168497" y="597014"/>
                </a:lnTo>
                <a:lnTo>
                  <a:pt x="166648" y="592487"/>
                </a:lnTo>
                <a:close/>
              </a:path>
              <a:path w="1006475" h="697229">
                <a:moveTo>
                  <a:pt x="847299" y="71154"/>
                </a:moveTo>
                <a:lnTo>
                  <a:pt x="134999" y="544901"/>
                </a:lnTo>
                <a:lnTo>
                  <a:pt x="155627" y="565500"/>
                </a:lnTo>
                <a:lnTo>
                  <a:pt x="166648" y="592487"/>
                </a:lnTo>
                <a:lnTo>
                  <a:pt x="878949" y="118741"/>
                </a:lnTo>
                <a:lnTo>
                  <a:pt x="847299" y="71154"/>
                </a:lnTo>
                <a:close/>
              </a:path>
              <a:path w="1006475" h="697229">
                <a:moveTo>
                  <a:pt x="974186" y="55330"/>
                </a:moveTo>
                <a:lnTo>
                  <a:pt x="871092" y="55330"/>
                </a:lnTo>
                <a:lnTo>
                  <a:pt x="902742" y="102916"/>
                </a:lnTo>
                <a:lnTo>
                  <a:pt x="878949" y="118741"/>
                </a:lnTo>
                <a:lnTo>
                  <a:pt x="910598" y="166326"/>
                </a:lnTo>
                <a:lnTo>
                  <a:pt x="974186" y="55330"/>
                </a:lnTo>
                <a:close/>
              </a:path>
              <a:path w="1006475" h="697229">
                <a:moveTo>
                  <a:pt x="871092" y="55330"/>
                </a:moveTo>
                <a:lnTo>
                  <a:pt x="847299" y="71154"/>
                </a:lnTo>
                <a:lnTo>
                  <a:pt x="878949" y="118741"/>
                </a:lnTo>
                <a:lnTo>
                  <a:pt x="902742" y="102916"/>
                </a:lnTo>
                <a:lnTo>
                  <a:pt x="871092" y="55330"/>
                </a:lnTo>
                <a:close/>
              </a:path>
              <a:path w="1006475" h="697229">
                <a:moveTo>
                  <a:pt x="1005884" y="0"/>
                </a:moveTo>
                <a:lnTo>
                  <a:pt x="815650" y="23568"/>
                </a:lnTo>
                <a:lnTo>
                  <a:pt x="847299" y="71154"/>
                </a:lnTo>
                <a:lnTo>
                  <a:pt x="871092" y="55330"/>
                </a:lnTo>
                <a:lnTo>
                  <a:pt x="974186" y="55330"/>
                </a:lnTo>
                <a:lnTo>
                  <a:pt x="100588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5955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5761" y="517651"/>
            <a:ext cx="65538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Constructors</a:t>
            </a:r>
            <a:r>
              <a:rPr sz="36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Inheritance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782" y="1992884"/>
            <a:ext cx="5054600" cy="327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cf294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600"/>
              </a:spcBef>
              <a:tabLst>
                <a:tab pos="12312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	CargoFlight(294);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cf85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600"/>
              </a:spcBef>
              <a:tabLst>
                <a:tab pos="12312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	CargoFlight(85,</a:t>
            </a:r>
            <a:r>
              <a:rPr sz="2000" spc="-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2000.0f);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600"/>
              </a:spcBef>
              <a:tabLst>
                <a:tab pos="12312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	CargoFlight();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8769" y="3491484"/>
            <a:ext cx="49028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CargoFlight(int</a:t>
            </a:r>
            <a:r>
              <a:rPr sz="20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flightNumber)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CargoFlight(int</a:t>
            </a:r>
            <a:r>
              <a:rPr sz="20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flightNumber,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8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maxCargoSpace)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8769" y="4939284"/>
            <a:ext cx="2006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8769" y="5472684"/>
            <a:ext cx="4902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CargoFlight(float</a:t>
            </a:r>
            <a:r>
              <a:rPr sz="20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maxCargoSpace)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69087" y="1992884"/>
            <a:ext cx="1911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CargoFlight.java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23131" y="4880639"/>
            <a:ext cx="2122170" cy="464820"/>
          </a:xfrm>
          <a:custGeom>
            <a:avLst/>
            <a:gdLst/>
            <a:ahLst/>
            <a:cxnLst/>
            <a:rect l="l" t="t" r="r" b="b"/>
            <a:pathLst>
              <a:path w="2122170" h="464820">
                <a:moveTo>
                  <a:pt x="0" y="0"/>
                </a:moveTo>
                <a:lnTo>
                  <a:pt x="2122035" y="0"/>
                </a:lnTo>
                <a:lnTo>
                  <a:pt x="2122035" y="464636"/>
                </a:lnTo>
                <a:lnTo>
                  <a:pt x="0" y="46463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829081" y="4912092"/>
            <a:ext cx="1411605" cy="40068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659440" y="5026550"/>
            <a:ext cx="1169670" cy="172720"/>
          </a:xfrm>
          <a:custGeom>
            <a:avLst/>
            <a:gdLst/>
            <a:ahLst/>
            <a:cxnLst/>
            <a:rect l="l" t="t" r="r" b="b"/>
            <a:pathLst>
              <a:path w="1169670" h="172720">
                <a:moveTo>
                  <a:pt x="85661" y="680"/>
                </a:moveTo>
                <a:lnTo>
                  <a:pt x="52298" y="7442"/>
                </a:lnTo>
                <a:lnTo>
                  <a:pt x="25063" y="25834"/>
                </a:lnTo>
                <a:lnTo>
                  <a:pt x="6711" y="53097"/>
                </a:lnTo>
                <a:lnTo>
                  <a:pt x="0" y="86470"/>
                </a:lnTo>
                <a:lnTo>
                  <a:pt x="6761" y="119833"/>
                </a:lnTo>
                <a:lnTo>
                  <a:pt x="25153" y="147068"/>
                </a:lnTo>
                <a:lnTo>
                  <a:pt x="52416" y="165419"/>
                </a:lnTo>
                <a:lnTo>
                  <a:pt x="85789" y="172130"/>
                </a:lnTo>
                <a:lnTo>
                  <a:pt x="119152" y="165369"/>
                </a:lnTo>
                <a:lnTo>
                  <a:pt x="146387" y="146977"/>
                </a:lnTo>
                <a:lnTo>
                  <a:pt x="164738" y="119715"/>
                </a:lnTo>
                <a:lnTo>
                  <a:pt x="165690" y="114980"/>
                </a:lnTo>
                <a:lnTo>
                  <a:pt x="85746" y="114980"/>
                </a:lnTo>
                <a:lnTo>
                  <a:pt x="85703" y="57830"/>
                </a:lnTo>
                <a:lnTo>
                  <a:pt x="165659" y="57771"/>
                </a:lnTo>
                <a:lnTo>
                  <a:pt x="164688" y="52979"/>
                </a:lnTo>
                <a:lnTo>
                  <a:pt x="146296" y="25744"/>
                </a:lnTo>
                <a:lnTo>
                  <a:pt x="119034" y="7393"/>
                </a:lnTo>
                <a:lnTo>
                  <a:pt x="85661" y="680"/>
                </a:lnTo>
                <a:close/>
              </a:path>
              <a:path w="1169670" h="172720">
                <a:moveTo>
                  <a:pt x="1112597" y="57128"/>
                </a:moveTo>
                <a:lnTo>
                  <a:pt x="1026744" y="57128"/>
                </a:lnTo>
                <a:lnTo>
                  <a:pt x="1026787" y="114278"/>
                </a:lnTo>
                <a:lnTo>
                  <a:pt x="998212" y="114299"/>
                </a:lnTo>
                <a:lnTo>
                  <a:pt x="998255" y="171448"/>
                </a:lnTo>
                <a:lnTo>
                  <a:pt x="1169640" y="85596"/>
                </a:lnTo>
                <a:lnTo>
                  <a:pt x="1112597" y="57128"/>
                </a:lnTo>
                <a:close/>
              </a:path>
              <a:path w="1169670" h="172720">
                <a:moveTo>
                  <a:pt x="165659" y="57771"/>
                </a:moveTo>
                <a:lnTo>
                  <a:pt x="85703" y="57830"/>
                </a:lnTo>
                <a:lnTo>
                  <a:pt x="85746" y="114980"/>
                </a:lnTo>
                <a:lnTo>
                  <a:pt x="165702" y="114921"/>
                </a:lnTo>
                <a:lnTo>
                  <a:pt x="171450" y="86342"/>
                </a:lnTo>
                <a:lnTo>
                  <a:pt x="165659" y="57771"/>
                </a:lnTo>
                <a:close/>
              </a:path>
              <a:path w="1169670" h="172720">
                <a:moveTo>
                  <a:pt x="165702" y="114921"/>
                </a:moveTo>
                <a:lnTo>
                  <a:pt x="85746" y="114980"/>
                </a:lnTo>
                <a:lnTo>
                  <a:pt x="165690" y="114980"/>
                </a:lnTo>
                <a:close/>
              </a:path>
              <a:path w="1169670" h="172720">
                <a:moveTo>
                  <a:pt x="998170" y="57149"/>
                </a:moveTo>
                <a:lnTo>
                  <a:pt x="165659" y="57771"/>
                </a:lnTo>
                <a:lnTo>
                  <a:pt x="171298" y="85596"/>
                </a:lnTo>
                <a:lnTo>
                  <a:pt x="171424" y="86470"/>
                </a:lnTo>
                <a:lnTo>
                  <a:pt x="165702" y="114921"/>
                </a:lnTo>
                <a:lnTo>
                  <a:pt x="998212" y="114299"/>
                </a:lnTo>
                <a:lnTo>
                  <a:pt x="998170" y="57149"/>
                </a:lnTo>
                <a:close/>
              </a:path>
              <a:path w="1169670" h="172720">
                <a:moveTo>
                  <a:pt x="1026744" y="57128"/>
                </a:moveTo>
                <a:lnTo>
                  <a:pt x="998170" y="57149"/>
                </a:lnTo>
                <a:lnTo>
                  <a:pt x="998212" y="114299"/>
                </a:lnTo>
                <a:lnTo>
                  <a:pt x="1026787" y="114278"/>
                </a:lnTo>
                <a:lnTo>
                  <a:pt x="1026744" y="57128"/>
                </a:lnTo>
                <a:close/>
              </a:path>
              <a:path w="1169670" h="172720">
                <a:moveTo>
                  <a:pt x="998127" y="0"/>
                </a:moveTo>
                <a:lnTo>
                  <a:pt x="998170" y="57149"/>
                </a:lnTo>
                <a:lnTo>
                  <a:pt x="1112597" y="57128"/>
                </a:lnTo>
                <a:lnTo>
                  <a:pt x="998127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5955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5761" y="517651"/>
            <a:ext cx="65538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Constructors</a:t>
            </a:r>
            <a:r>
              <a:rPr sz="36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Inheritance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Main.java</a:t>
            </a:r>
            <a:endParaRPr spc="-45" dirty="0"/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cf294</a:t>
            </a:r>
            <a:r>
              <a:rPr sz="20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600"/>
              </a:spcBef>
              <a:tabLst>
                <a:tab pos="1231265" algn="l"/>
              </a:tabLst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new	CargoFlight(294);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cf85</a:t>
            </a:r>
            <a:r>
              <a:rPr sz="20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600"/>
              </a:spcBef>
              <a:tabLst>
                <a:tab pos="1231265" algn="l"/>
              </a:tabLst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new	CargoFlight(85,</a:t>
            </a:r>
            <a:r>
              <a:rPr sz="2000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2000.0f);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600"/>
              </a:spcBef>
              <a:tabLst>
                <a:tab pos="1231265" algn="l"/>
              </a:tabLst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new	CargoFlight();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cfBig</a:t>
            </a:r>
            <a:r>
              <a:rPr sz="2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600"/>
              </a:spcBef>
              <a:tabLst>
                <a:tab pos="1231265" algn="l"/>
              </a:tabLst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new	CargoFlight(5000.0f);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8769" y="3491484"/>
            <a:ext cx="4902835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CargoFlight(int</a:t>
            </a:r>
            <a:r>
              <a:rPr sz="20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flightNumber)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CargoFlight(int</a:t>
            </a:r>
            <a:r>
              <a:rPr sz="20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flightNumber,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8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maxCargoSpace)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23131" y="5420450"/>
            <a:ext cx="4947920" cy="46482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51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CargoFlight(float</a:t>
            </a:r>
            <a:r>
              <a:rPr sz="20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maxCargoSpace)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9087" y="1992884"/>
            <a:ext cx="1911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CargoFlight.java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03324" y="6251544"/>
            <a:ext cx="1402715" cy="40068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012425" y="5800421"/>
            <a:ext cx="991235" cy="651510"/>
          </a:xfrm>
          <a:custGeom>
            <a:avLst/>
            <a:gdLst/>
            <a:ahLst/>
            <a:cxnLst/>
            <a:rect l="l" t="t" r="r" b="b"/>
            <a:pathLst>
              <a:path w="991234" h="651510">
                <a:moveTo>
                  <a:pt x="830370" y="584526"/>
                </a:moveTo>
                <a:lnTo>
                  <a:pt x="800076" y="632987"/>
                </a:lnTo>
                <a:lnTo>
                  <a:pt x="990899" y="651178"/>
                </a:lnTo>
                <a:lnTo>
                  <a:pt x="959430" y="599674"/>
                </a:lnTo>
                <a:lnTo>
                  <a:pt x="854601" y="599674"/>
                </a:lnTo>
                <a:lnTo>
                  <a:pt x="830370" y="584526"/>
                </a:lnTo>
                <a:close/>
              </a:path>
              <a:path w="991234" h="651510">
                <a:moveTo>
                  <a:pt x="860664" y="536066"/>
                </a:moveTo>
                <a:lnTo>
                  <a:pt x="830370" y="584526"/>
                </a:lnTo>
                <a:lnTo>
                  <a:pt x="854601" y="599674"/>
                </a:lnTo>
                <a:lnTo>
                  <a:pt x="884894" y="551213"/>
                </a:lnTo>
                <a:lnTo>
                  <a:pt x="860664" y="536066"/>
                </a:lnTo>
                <a:close/>
              </a:path>
              <a:path w="991234" h="651510">
                <a:moveTo>
                  <a:pt x="890958" y="487606"/>
                </a:moveTo>
                <a:lnTo>
                  <a:pt x="860664" y="536066"/>
                </a:lnTo>
                <a:lnTo>
                  <a:pt x="884894" y="551213"/>
                </a:lnTo>
                <a:lnTo>
                  <a:pt x="854601" y="599674"/>
                </a:lnTo>
                <a:lnTo>
                  <a:pt x="959430" y="599674"/>
                </a:lnTo>
                <a:lnTo>
                  <a:pt x="890958" y="487606"/>
                </a:lnTo>
                <a:close/>
              </a:path>
              <a:path w="991234" h="651510">
                <a:moveTo>
                  <a:pt x="167611" y="102818"/>
                </a:moveTo>
                <a:lnTo>
                  <a:pt x="157356" y="130106"/>
                </a:lnTo>
                <a:lnTo>
                  <a:pt x="137317" y="151278"/>
                </a:lnTo>
                <a:lnTo>
                  <a:pt x="830370" y="584526"/>
                </a:lnTo>
                <a:lnTo>
                  <a:pt x="860664" y="536066"/>
                </a:lnTo>
                <a:lnTo>
                  <a:pt x="167611" y="102818"/>
                </a:lnTo>
                <a:close/>
              </a:path>
              <a:path w="991234" h="651510">
                <a:moveTo>
                  <a:pt x="98241" y="0"/>
                </a:moveTo>
                <a:lnTo>
                  <a:pt x="65397" y="1134"/>
                </a:lnTo>
                <a:lnTo>
                  <a:pt x="35375" y="14501"/>
                </a:lnTo>
                <a:lnTo>
                  <a:pt x="11975" y="39224"/>
                </a:lnTo>
                <a:lnTo>
                  <a:pt x="0" y="71090"/>
                </a:lnTo>
                <a:lnTo>
                  <a:pt x="1134" y="103934"/>
                </a:lnTo>
                <a:lnTo>
                  <a:pt x="14501" y="133956"/>
                </a:lnTo>
                <a:lnTo>
                  <a:pt x="39224" y="157356"/>
                </a:lnTo>
                <a:lnTo>
                  <a:pt x="71089" y="169331"/>
                </a:lnTo>
                <a:lnTo>
                  <a:pt x="103933" y="168197"/>
                </a:lnTo>
                <a:lnTo>
                  <a:pt x="133956" y="154830"/>
                </a:lnTo>
                <a:lnTo>
                  <a:pt x="137317" y="151278"/>
                </a:lnTo>
                <a:lnTo>
                  <a:pt x="69519" y="108895"/>
                </a:lnTo>
                <a:lnTo>
                  <a:pt x="99812" y="60435"/>
                </a:lnTo>
                <a:lnTo>
                  <a:pt x="165988" y="60435"/>
                </a:lnTo>
                <a:lnTo>
                  <a:pt x="154830" y="35375"/>
                </a:lnTo>
                <a:lnTo>
                  <a:pt x="130107" y="11975"/>
                </a:lnTo>
                <a:lnTo>
                  <a:pt x="98241" y="0"/>
                </a:lnTo>
                <a:close/>
              </a:path>
              <a:path w="991234" h="651510">
                <a:moveTo>
                  <a:pt x="99812" y="60435"/>
                </a:moveTo>
                <a:lnTo>
                  <a:pt x="69519" y="108895"/>
                </a:lnTo>
                <a:lnTo>
                  <a:pt x="137317" y="151278"/>
                </a:lnTo>
                <a:lnTo>
                  <a:pt x="157356" y="130106"/>
                </a:lnTo>
                <a:lnTo>
                  <a:pt x="167611" y="102818"/>
                </a:lnTo>
                <a:lnTo>
                  <a:pt x="99812" y="60435"/>
                </a:lnTo>
                <a:close/>
              </a:path>
              <a:path w="991234" h="651510">
                <a:moveTo>
                  <a:pt x="165988" y="60435"/>
                </a:moveTo>
                <a:lnTo>
                  <a:pt x="99812" y="60435"/>
                </a:lnTo>
                <a:lnTo>
                  <a:pt x="167611" y="102818"/>
                </a:lnTo>
                <a:lnTo>
                  <a:pt x="169331" y="98241"/>
                </a:lnTo>
                <a:lnTo>
                  <a:pt x="168197" y="65397"/>
                </a:lnTo>
                <a:lnTo>
                  <a:pt x="165988" y="60435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26048" y="2373883"/>
            <a:ext cx="5267325" cy="135763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super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Treats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676147"/>
            <a:ext cx="3479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Preventing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inheritance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78" y="1121155"/>
            <a:ext cx="3023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Mark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final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2075179"/>
            <a:ext cx="462343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Preventing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2095">
              <a:lnSpc>
                <a:spcPct val="1000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Mark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final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6048" y="3556507"/>
            <a:ext cx="4462780" cy="23876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Requiring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inheritance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Mark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abstract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42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Requiring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Mark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abstract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8839200" y="64008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636267"/>
            <a:ext cx="464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78" y="2081276"/>
            <a:ext cx="5663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own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3187700"/>
            <a:ext cx="6351905" cy="179958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always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no-argument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version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explicitly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83666" y="511555"/>
            <a:ext cx="5535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36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4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3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36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1813" y="1907539"/>
            <a:ext cx="6710680" cy="33540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Similar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special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3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difference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Treats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overridden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6437" y="3018193"/>
            <a:ext cx="3425824" cy="123595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060" y="678180"/>
            <a:ext cx="651065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50000"/>
              </a:lnSpc>
              <a:spcBef>
                <a:spcPts val="100"/>
              </a:spcBef>
            </a:pPr>
            <a:r>
              <a:rPr spc="-5" dirty="0"/>
              <a:t>public class </a:t>
            </a:r>
            <a:r>
              <a:rPr spc="-5" dirty="0">
                <a:solidFill>
                  <a:srgbClr val="2A9FBC"/>
                </a:solidFill>
              </a:rPr>
              <a:t>Flight </a:t>
            </a:r>
            <a:r>
              <a:rPr dirty="0"/>
              <a:t>{ </a:t>
            </a:r>
            <a:br>
              <a:rPr dirty="0"/>
            </a:br>
            <a:r>
              <a:rPr spc="-5" dirty="0"/>
              <a:t>private int flightNumber; </a:t>
            </a:r>
            <a:br>
              <a:rPr spc="-5" dirty="0"/>
            </a:br>
            <a:r>
              <a:rPr spc="-1190" dirty="0"/>
              <a:t> </a:t>
            </a:r>
            <a:r>
              <a:rPr spc="-5" dirty="0"/>
              <a:t>private</a:t>
            </a:r>
            <a:r>
              <a:rPr spc="-45" dirty="0"/>
              <a:t> </a:t>
            </a:r>
            <a:r>
              <a:rPr spc="-5" dirty="0"/>
              <a:t>char</a:t>
            </a:r>
            <a:r>
              <a:rPr spc="-40" dirty="0"/>
              <a:t> </a:t>
            </a:r>
            <a:r>
              <a:rPr spc="-5" dirty="0"/>
              <a:t>flightClass;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353059" y="2202179"/>
            <a:ext cx="7493000" cy="46412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700"/>
              </a:spcBef>
            </a:pPr>
            <a:endParaRPr sz="2000" spc="-5" dirty="0">
              <a:solidFill>
                <a:srgbClr val="F2F2F2"/>
              </a:solidFill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@Override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(Object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o)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 marR="2748915" indent="-609600">
              <a:lnSpc>
                <a:spcPct val="125000"/>
              </a:lnSpc>
              <a:spcBef>
                <a:spcPts val="12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 (!(o instanceof Flight))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false;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(Flight)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41500" marR="5080" indent="-1219200">
              <a:lnSpc>
                <a:spcPct val="125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 flightNumber == flight.flightNumber &amp;&amp;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flightClass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flight.flightClass;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2671571"/>
            <a:ext cx="42926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f1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Flight(175);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f2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91948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 do some other stuff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if(f1.equals(f2))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69946" y="249427"/>
            <a:ext cx="5535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36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4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3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059" y="1440179"/>
            <a:ext cx="1397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@Override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657859" y="1821179"/>
            <a:ext cx="5054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(Object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o)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397" y="2173528"/>
            <a:ext cx="3054985" cy="791210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32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(o))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357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7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true;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7859" y="3040379"/>
            <a:ext cx="718820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2748915" indent="-609600">
              <a:lnSpc>
                <a:spcPct val="125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 (!(o instanceof Flight))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false;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(Flight)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536700" marR="5080" indent="-1219200">
              <a:lnSpc>
                <a:spcPct val="125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 flightNumber == flight.flightNumber &amp;&amp;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flightClass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flight.flightClass;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01699" y="3082316"/>
            <a:ext cx="7054215" cy="2290445"/>
            <a:chOff x="901699" y="3082316"/>
            <a:chExt cx="7054215" cy="2290445"/>
          </a:xfrm>
        </p:grpSpPr>
        <p:sp>
          <p:nvSpPr>
            <p:cNvPr id="11" name="object 11"/>
            <p:cNvSpPr/>
            <p:nvPr/>
          </p:nvSpPr>
          <p:spPr>
            <a:xfrm>
              <a:off x="914400" y="4032114"/>
              <a:ext cx="4256405" cy="370205"/>
            </a:xfrm>
            <a:custGeom>
              <a:avLst/>
              <a:gdLst/>
              <a:ahLst/>
              <a:cxnLst/>
              <a:rect l="l" t="t" r="r" b="b"/>
              <a:pathLst>
                <a:path w="4256405" h="370204">
                  <a:moveTo>
                    <a:pt x="0" y="0"/>
                  </a:moveTo>
                  <a:lnTo>
                    <a:pt x="4255851" y="0"/>
                  </a:lnTo>
                  <a:lnTo>
                    <a:pt x="4255851" y="369651"/>
                  </a:lnTo>
                  <a:lnTo>
                    <a:pt x="0" y="36965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14400" y="3095016"/>
              <a:ext cx="4217035" cy="421640"/>
            </a:xfrm>
            <a:custGeom>
              <a:avLst/>
              <a:gdLst/>
              <a:ahLst/>
              <a:cxnLst/>
              <a:rect l="l" t="t" r="r" b="b"/>
              <a:pathLst>
                <a:path w="4217035" h="421639">
                  <a:moveTo>
                    <a:pt x="0" y="0"/>
                  </a:moveTo>
                  <a:lnTo>
                    <a:pt x="4216940" y="0"/>
                  </a:lnTo>
                  <a:lnTo>
                    <a:pt x="4216940" y="421532"/>
                  </a:lnTo>
                  <a:lnTo>
                    <a:pt x="0" y="42153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14399" y="4568342"/>
              <a:ext cx="7028815" cy="791210"/>
            </a:xfrm>
            <a:custGeom>
              <a:avLst/>
              <a:gdLst/>
              <a:ahLst/>
              <a:cxnLst/>
              <a:rect l="l" t="t" r="r" b="b"/>
              <a:pathLst>
                <a:path w="7028815" h="791210">
                  <a:moveTo>
                    <a:pt x="0" y="0"/>
                  </a:moveTo>
                  <a:lnTo>
                    <a:pt x="7028235" y="0"/>
                  </a:lnTo>
                  <a:lnTo>
                    <a:pt x="7028235" y="791183"/>
                  </a:lnTo>
                  <a:lnTo>
                    <a:pt x="0" y="79118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32888" y="1872573"/>
              <a:ext cx="958215" cy="302260"/>
            </a:xfrm>
            <a:custGeom>
              <a:avLst/>
              <a:gdLst/>
              <a:ahLst/>
              <a:cxnLst/>
              <a:rect l="l" t="t" r="r" b="b"/>
              <a:pathLst>
                <a:path w="958214" h="302260">
                  <a:moveTo>
                    <a:pt x="0" y="0"/>
                  </a:moveTo>
                  <a:lnTo>
                    <a:pt x="958175" y="0"/>
                  </a:lnTo>
                  <a:lnTo>
                    <a:pt x="958175" y="301973"/>
                  </a:lnTo>
                  <a:lnTo>
                    <a:pt x="0" y="30197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3059" y="1440179"/>
            <a:ext cx="1397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@Override</a:t>
            </a: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657859" y="1821179"/>
            <a:ext cx="5054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(Object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o)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01697" y="2160828"/>
          <a:ext cx="3276600" cy="816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650"/>
                <a:gridCol w="1550035"/>
                <a:gridCol w="1186815"/>
              </a:tblGrid>
              <a:tr h="418893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if</a:t>
                      </a: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equals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(o))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</a:tr>
              <a:tr h="372289">
                <a:tc gridSpan="3">
                  <a:txBody>
                    <a:bodyPr/>
                    <a:lstStyle/>
                    <a:p>
                      <a:pPr marL="62357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return</a:t>
                      </a:r>
                      <a:r>
                        <a:rPr sz="2000" spc="-7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true;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B w="28575">
                      <a:solidFill>
                        <a:srgbClr val="2A9FBC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57859" y="3040379"/>
            <a:ext cx="718820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2748915" indent="-609600">
              <a:lnSpc>
                <a:spcPct val="125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 (!(o instanceof Flight))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false;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(Flight)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536700" marR="5080" indent="-1219200">
              <a:lnSpc>
                <a:spcPct val="125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 flightNumber == flight.flightNumber &amp;&amp;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flightClass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flight.flightClass;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56385" y="1138741"/>
            <a:ext cx="1441450" cy="1035050"/>
          </a:xfrm>
          <a:custGeom>
            <a:avLst/>
            <a:gdLst/>
            <a:ahLst/>
            <a:cxnLst/>
            <a:rect l="l" t="t" r="r" b="b"/>
            <a:pathLst>
              <a:path w="1441450" h="1035050">
                <a:moveTo>
                  <a:pt x="1355590" y="0"/>
                </a:moveTo>
                <a:lnTo>
                  <a:pt x="28575" y="0"/>
                </a:lnTo>
                <a:lnTo>
                  <a:pt x="17452" y="2245"/>
                </a:lnTo>
                <a:lnTo>
                  <a:pt x="8369" y="8369"/>
                </a:lnTo>
                <a:lnTo>
                  <a:pt x="2245" y="17452"/>
                </a:lnTo>
                <a:lnTo>
                  <a:pt x="0" y="28575"/>
                </a:lnTo>
                <a:lnTo>
                  <a:pt x="0" y="1034789"/>
                </a:lnTo>
                <a:lnTo>
                  <a:pt x="57150" y="1034789"/>
                </a:lnTo>
                <a:lnTo>
                  <a:pt x="57150" y="57150"/>
                </a:lnTo>
                <a:lnTo>
                  <a:pt x="28575" y="57150"/>
                </a:lnTo>
                <a:lnTo>
                  <a:pt x="57150" y="28575"/>
                </a:lnTo>
                <a:lnTo>
                  <a:pt x="1384165" y="28575"/>
                </a:lnTo>
                <a:lnTo>
                  <a:pt x="1381919" y="17452"/>
                </a:lnTo>
                <a:lnTo>
                  <a:pt x="1375796" y="8369"/>
                </a:lnTo>
                <a:lnTo>
                  <a:pt x="1366713" y="2245"/>
                </a:lnTo>
                <a:lnTo>
                  <a:pt x="1355590" y="0"/>
                </a:lnTo>
                <a:close/>
              </a:path>
              <a:path w="1441450" h="1035050">
                <a:moveTo>
                  <a:pt x="1327015" y="562382"/>
                </a:moveTo>
                <a:lnTo>
                  <a:pt x="1269865" y="562382"/>
                </a:lnTo>
                <a:lnTo>
                  <a:pt x="1355590" y="733832"/>
                </a:lnTo>
                <a:lnTo>
                  <a:pt x="1427027" y="590957"/>
                </a:lnTo>
                <a:lnTo>
                  <a:pt x="1327015" y="590957"/>
                </a:lnTo>
                <a:lnTo>
                  <a:pt x="1327015" y="562382"/>
                </a:lnTo>
                <a:close/>
              </a:path>
              <a:path w="1441450" h="1035050">
                <a:moveTo>
                  <a:pt x="1327015" y="28575"/>
                </a:moveTo>
                <a:lnTo>
                  <a:pt x="1327015" y="590957"/>
                </a:lnTo>
                <a:lnTo>
                  <a:pt x="1384165" y="590957"/>
                </a:lnTo>
                <a:lnTo>
                  <a:pt x="1384165" y="57150"/>
                </a:lnTo>
                <a:lnTo>
                  <a:pt x="1355590" y="57150"/>
                </a:lnTo>
                <a:lnTo>
                  <a:pt x="1327015" y="28575"/>
                </a:lnTo>
                <a:close/>
              </a:path>
              <a:path w="1441450" h="1035050">
                <a:moveTo>
                  <a:pt x="1441315" y="562382"/>
                </a:moveTo>
                <a:lnTo>
                  <a:pt x="1384165" y="562382"/>
                </a:lnTo>
                <a:lnTo>
                  <a:pt x="1384165" y="590957"/>
                </a:lnTo>
                <a:lnTo>
                  <a:pt x="1427027" y="590957"/>
                </a:lnTo>
                <a:lnTo>
                  <a:pt x="1441315" y="562382"/>
                </a:lnTo>
                <a:close/>
              </a:path>
              <a:path w="1441450" h="1035050">
                <a:moveTo>
                  <a:pt x="57150" y="28575"/>
                </a:moveTo>
                <a:lnTo>
                  <a:pt x="28575" y="57150"/>
                </a:lnTo>
                <a:lnTo>
                  <a:pt x="57150" y="57150"/>
                </a:lnTo>
                <a:lnTo>
                  <a:pt x="57150" y="28575"/>
                </a:lnTo>
                <a:close/>
              </a:path>
              <a:path w="1441450" h="1035050">
                <a:moveTo>
                  <a:pt x="1327015" y="28575"/>
                </a:moveTo>
                <a:lnTo>
                  <a:pt x="57150" y="28575"/>
                </a:lnTo>
                <a:lnTo>
                  <a:pt x="57150" y="57150"/>
                </a:lnTo>
                <a:lnTo>
                  <a:pt x="1327015" y="57150"/>
                </a:lnTo>
                <a:lnTo>
                  <a:pt x="1327015" y="28575"/>
                </a:lnTo>
                <a:close/>
              </a:path>
              <a:path w="1441450" h="1035050">
                <a:moveTo>
                  <a:pt x="1384165" y="28575"/>
                </a:moveTo>
                <a:lnTo>
                  <a:pt x="1327015" y="28575"/>
                </a:lnTo>
                <a:lnTo>
                  <a:pt x="1355590" y="57150"/>
                </a:lnTo>
                <a:lnTo>
                  <a:pt x="1384165" y="57150"/>
                </a:lnTo>
                <a:lnTo>
                  <a:pt x="1384165" y="28575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@Override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 marR="2138680" indent="-281305">
              <a:lnSpc>
                <a:spcPct val="125000"/>
              </a:lnSpc>
              <a:spcBef>
                <a:spcPts val="100"/>
              </a:spcBef>
            </a:pPr>
            <a:r>
              <a:rPr spc="-5" dirty="0"/>
              <a:t>public boolean </a:t>
            </a:r>
            <a:r>
              <a:rPr spc="-5" dirty="0">
                <a:solidFill>
                  <a:srgbClr val="2A9FBC"/>
                </a:solidFill>
              </a:rPr>
              <a:t>equals</a:t>
            </a:r>
            <a:r>
              <a:rPr spc="-5" dirty="0"/>
              <a:t>(Object o) </a:t>
            </a:r>
            <a:r>
              <a:rPr dirty="0"/>
              <a:t>{ </a:t>
            </a:r>
            <a:r>
              <a:rPr spc="-1190" dirty="0"/>
              <a:t> </a:t>
            </a:r>
            <a:r>
              <a:rPr spc="-5" dirty="0"/>
              <a:t>if(</a:t>
            </a:r>
            <a:r>
              <a:rPr spc="-5" dirty="0">
                <a:solidFill>
                  <a:srgbClr val="F05A28"/>
                </a:solidFill>
              </a:rPr>
              <a:t>super</a:t>
            </a:r>
            <a:r>
              <a:rPr spc="-5" dirty="0"/>
              <a:t>.</a:t>
            </a:r>
            <a:r>
              <a:rPr spc="-5" dirty="0">
                <a:solidFill>
                  <a:srgbClr val="F05A28"/>
                </a:solidFill>
              </a:rPr>
              <a:t>equals</a:t>
            </a:r>
            <a:r>
              <a:rPr spc="-5" dirty="0"/>
              <a:t>(o))</a:t>
            </a:r>
            <a:endParaRPr spc="-5" dirty="0"/>
          </a:p>
          <a:p>
            <a:pPr marL="880110">
              <a:lnSpc>
                <a:spcPct val="100000"/>
              </a:lnSpc>
              <a:spcBef>
                <a:spcPts val="600"/>
              </a:spcBef>
            </a:pPr>
            <a:r>
              <a:rPr spc="-5" dirty="0"/>
              <a:t>return</a:t>
            </a:r>
            <a:r>
              <a:rPr spc="-70" dirty="0"/>
              <a:t> </a:t>
            </a:r>
            <a:r>
              <a:rPr spc="-5" dirty="0"/>
              <a:t>true;</a:t>
            </a:r>
            <a:endParaRPr spc="-5" dirty="0"/>
          </a:p>
          <a:p>
            <a:pPr marL="927100" marR="2748915" indent="-609600">
              <a:lnSpc>
                <a:spcPct val="125000"/>
              </a:lnSpc>
              <a:spcBef>
                <a:spcPts val="1200"/>
              </a:spcBef>
            </a:pPr>
            <a:r>
              <a:rPr spc="-5" dirty="0">
                <a:solidFill>
                  <a:srgbClr val="FFFFFF"/>
                </a:solidFill>
              </a:rPr>
              <a:t>if (!(o instanceof Flight)) </a:t>
            </a:r>
            <a:r>
              <a:rPr spc="-1190" dirty="0">
                <a:solidFill>
                  <a:srgbClr val="FFFFFF"/>
                </a:solidFill>
              </a:rPr>
              <a:t> </a:t>
            </a:r>
            <a:r>
              <a:rPr spc="-5" dirty="0"/>
              <a:t>return</a:t>
            </a:r>
            <a:r>
              <a:rPr spc="-15" dirty="0"/>
              <a:t> </a:t>
            </a:r>
            <a:r>
              <a:rPr spc="-5" dirty="0"/>
              <a:t>false;</a:t>
            </a:r>
            <a:endParaRPr spc="-5" dirty="0"/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pc="-5" dirty="0"/>
              <a:t>Flight</a:t>
            </a:r>
            <a:r>
              <a:rPr spc="-20" dirty="0"/>
              <a:t> </a:t>
            </a:r>
            <a:r>
              <a:rPr spc="-5" dirty="0"/>
              <a:t>flight</a:t>
            </a:r>
            <a:r>
              <a:rPr spc="-25" dirty="0"/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spc="-5" dirty="0"/>
              <a:t>(Flight)</a:t>
            </a:r>
            <a:r>
              <a:rPr spc="-20" dirty="0"/>
              <a:t> </a:t>
            </a:r>
            <a:r>
              <a:rPr spc="-5" dirty="0"/>
              <a:t>o;</a:t>
            </a:r>
            <a:endParaRPr spc="-5" dirty="0"/>
          </a:p>
          <a:p>
            <a:pPr marL="1536700" marR="5080" indent="-1219200">
              <a:lnSpc>
                <a:spcPct val="125000"/>
              </a:lnSpc>
              <a:spcBef>
                <a:spcPts val="1200"/>
              </a:spcBef>
            </a:pPr>
            <a:r>
              <a:rPr spc="-5" dirty="0"/>
              <a:t>return flightNumber == flight.flightNumber &amp;&amp; </a:t>
            </a:r>
            <a:r>
              <a:rPr spc="-1190" dirty="0"/>
              <a:t> </a:t>
            </a:r>
            <a:r>
              <a:rPr spc="-5" dirty="0"/>
              <a:t>flightClass</a:t>
            </a:r>
            <a:r>
              <a:rPr spc="-20" dirty="0"/>
              <a:t> </a:t>
            </a:r>
            <a:r>
              <a:rPr spc="-5" dirty="0"/>
              <a:t>==</a:t>
            </a:r>
            <a:r>
              <a:rPr spc="-20" dirty="0"/>
              <a:t> </a:t>
            </a:r>
            <a:r>
              <a:rPr spc="-5" dirty="0"/>
              <a:t>flight.flightClass;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/>
              <a:t>}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87808" y="2173530"/>
            <a:ext cx="2299335" cy="419100"/>
          </a:xfrm>
          <a:custGeom>
            <a:avLst/>
            <a:gdLst/>
            <a:ahLst/>
            <a:cxnLst/>
            <a:rect l="l" t="t" r="r" b="b"/>
            <a:pathLst>
              <a:path w="2299335" h="419100">
                <a:moveTo>
                  <a:pt x="0" y="0"/>
                </a:moveTo>
                <a:lnTo>
                  <a:pt x="2298973" y="0"/>
                </a:lnTo>
                <a:lnTo>
                  <a:pt x="2298973" y="418892"/>
                </a:lnTo>
                <a:lnTo>
                  <a:pt x="0" y="41889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81813" y="1736852"/>
            <a:ext cx="4377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inheritance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behavior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21843" y="2099563"/>
            <a:ext cx="6189345" cy="91566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extended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1813" y="3727196"/>
            <a:ext cx="5946775" cy="13576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change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behavior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final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prevent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extending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prevent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6481" y="2300732"/>
            <a:ext cx="2728595" cy="221107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290195" algn="r">
              <a:lnSpc>
                <a:spcPts val="4300"/>
              </a:lnSpc>
              <a:spcBef>
                <a:spcPts val="205"/>
              </a:spcBef>
            </a:pPr>
            <a:r>
              <a:rPr sz="3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  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Inheritance 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 </a:t>
            </a:r>
            <a:r>
              <a:rPr sz="3600" spc="-1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Overriding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5956</Words>
  <Application>WPS Presentation</Application>
  <PresentationFormat>On-screen Show (4:3)</PresentationFormat>
  <Paragraphs>401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</vt:lpstr>
      <vt:lpstr>SimSun</vt:lpstr>
      <vt:lpstr>Wingdings</vt:lpstr>
      <vt:lpstr>Courier New</vt:lpstr>
      <vt:lpstr>Verdana</vt:lpstr>
      <vt:lpstr>Lucida Sans Unicode</vt:lpstr>
      <vt:lpstr>Times New Roman</vt:lpstr>
      <vt:lpstr>Microsoft YaHei</vt:lpstr>
      <vt:lpstr>Arial Unicode MS</vt:lpstr>
      <vt:lpstr>Calibri</vt:lpstr>
      <vt:lpstr>Office Theme</vt:lpstr>
      <vt:lpstr>More About Inheritance</vt:lpstr>
      <vt:lpstr>Overview</vt:lpstr>
      <vt:lpstr>Special Reference: super</vt:lpstr>
      <vt:lpstr>public class Flight {  private int flightNumber;  private char flightClass;</vt:lpstr>
      <vt:lpstr>Special Reference: super</vt:lpstr>
      <vt:lpstr>@Override</vt:lpstr>
      <vt:lpstr>@Override</vt:lpstr>
      <vt:lpstr>@Override</vt:lpstr>
      <vt:lpstr>Default inheritance behavior</vt:lpstr>
      <vt:lpstr>Preventing Inheritance</vt:lpstr>
      <vt:lpstr>Preventing Inheritance</vt:lpstr>
      <vt:lpstr>Preventing Inheritance</vt:lpstr>
      <vt:lpstr>Preventing Method Overriding</vt:lpstr>
      <vt:lpstr>Default class usage</vt:lpstr>
      <vt:lpstr>public abstract class Pilot {</vt:lpstr>
      <vt:lpstr>Overriding Abstract Methods</vt:lpstr>
      <vt:lpstr>and  Constructors</vt:lpstr>
      <vt:lpstr>Derived Class Constructors</vt:lpstr>
      <vt:lpstr>public Flight(int flightNumber) {  this.flightNumber = flightNumber;</vt:lpstr>
      <vt:lpstr>Constructors and Inheritance</vt:lpstr>
      <vt:lpstr>public CargoFlight(int flightNumber) {  super(flightNumber);</vt:lpstr>
      <vt:lpstr>public CargoFlight(int flightNumber) {  super(flightNumber);</vt:lpstr>
      <vt:lpstr>public CargoFlight(float maxCargoSpace) {  this.maxCargoSpace = maxCargoSpace;</vt:lpstr>
      <vt:lpstr>Constructors and Inheritance</vt:lpstr>
      <vt:lpstr>Constructors and Inheritance</vt:lpstr>
      <vt:lpstr>Constructors and Inheritance</vt:lpstr>
      <vt:lpstr>Summary</vt:lpstr>
      <vt:lpstr>Preventing inheritance</vt:lpstr>
      <vt:lpstr>Constructors are not inherited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Inheritance</dc:title>
  <dc:creator/>
  <cp:lastModifiedBy>Steve Sam</cp:lastModifiedBy>
  <cp:revision>4</cp:revision>
  <dcterms:created xsi:type="dcterms:W3CDTF">2022-02-21T16:39:54Z</dcterms:created>
  <dcterms:modified xsi:type="dcterms:W3CDTF">2022-02-21T17:07:12Z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46263899A8154D529AA250C637D5363F</vt:lpwstr>
  </property>
  <property fmtid="{D5CDD505-2E9C-101B-9397-08002B2CF9AE}" pid="3" name="KSOProductBuildVer">
    <vt:lpwstr>1033-11.2.0.10463</vt:lpwstr>
  </property>
</Properties>
</file>