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60906" y="1630171"/>
            <a:ext cx="7870187" cy="276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25955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68769" y="1992884"/>
            <a:ext cx="4749800" cy="4478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6048" y="1416811"/>
            <a:ext cx="3584575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19494" y="1855378"/>
            <a:ext cx="8159750" cy="1750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11694" y="2977579"/>
            <a:ext cx="10768965" cy="38100"/>
            <a:chOff x="711694" y="2977579"/>
            <a:chExt cx="10768965" cy="38100"/>
          </a:xfrm>
        </p:grpSpPr>
        <p:sp>
          <p:nvSpPr>
            <p:cNvPr id="4" name="object 4"/>
            <p:cNvSpPr/>
            <p:nvPr/>
          </p:nvSpPr>
          <p:spPr>
            <a:xfrm>
              <a:off x="711694" y="2977579"/>
              <a:ext cx="10768965" cy="38100"/>
            </a:xfrm>
            <a:custGeom>
              <a:avLst/>
              <a:gdLst/>
              <a:ahLst/>
              <a:cxnLst/>
              <a:rect l="l" t="t" r="r" b="b"/>
              <a:pathLst>
                <a:path w="10768965" h="38100">
                  <a:moveTo>
                    <a:pt x="0" y="38100"/>
                  </a:moveTo>
                  <a:lnTo>
                    <a:pt x="10768614" y="38101"/>
                  </a:lnTo>
                </a:path>
              </a:pathLst>
            </a:custGeom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11694" y="2977579"/>
              <a:ext cx="10768615" cy="3810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567118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20" dirty="0">
                <a:solidFill>
                  <a:srgbClr val="171717"/>
                </a:solidFill>
              </a:rPr>
              <a:t>W</a:t>
            </a:r>
            <a:r>
              <a:rPr sz="4500" spc="160" dirty="0">
                <a:solidFill>
                  <a:srgbClr val="171717"/>
                </a:solidFill>
              </a:rPr>
              <a:t>o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215" dirty="0">
                <a:solidFill>
                  <a:srgbClr val="171717"/>
                </a:solidFill>
              </a:rPr>
              <a:t>k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80" dirty="0">
                <a:solidFill>
                  <a:srgbClr val="171717"/>
                </a:solidFill>
              </a:rPr>
              <a:t>w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80" dirty="0">
                <a:solidFill>
                  <a:srgbClr val="171717"/>
                </a:solidFill>
              </a:rPr>
              <a:t>h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50" dirty="0">
                <a:solidFill>
                  <a:srgbClr val="171717"/>
                </a:solidFill>
              </a:rPr>
              <a:t>E</a:t>
            </a:r>
            <a:r>
              <a:rPr sz="4500" spc="-190" dirty="0">
                <a:solidFill>
                  <a:srgbClr val="171717"/>
                </a:solidFill>
              </a:rPr>
              <a:t>nu</a:t>
            </a:r>
            <a:r>
              <a:rPr sz="4500" spc="-220" dirty="0">
                <a:solidFill>
                  <a:srgbClr val="171717"/>
                </a:solidFill>
              </a:rPr>
              <a:t>m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45275" y="1828798"/>
            <a:ext cx="91440" cy="1252220"/>
          </a:xfrm>
          <a:custGeom>
            <a:avLst/>
            <a:gdLst/>
            <a:ahLst/>
            <a:cxnLst/>
            <a:rect l="l" t="t" r="r" b="b"/>
            <a:pathLst>
              <a:path w="91439" h="1252220">
                <a:moveTo>
                  <a:pt x="91439" y="0"/>
                </a:moveTo>
                <a:lnTo>
                  <a:pt x="0" y="0"/>
                </a:lnTo>
                <a:lnTo>
                  <a:pt x="0" y="1252043"/>
                </a:lnTo>
                <a:lnTo>
                  <a:pt x="91439" y="1252043"/>
                </a:lnTo>
                <a:lnTo>
                  <a:pt x="9143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5275" y="3258097"/>
            <a:ext cx="91440" cy="1252220"/>
          </a:xfrm>
          <a:custGeom>
            <a:avLst/>
            <a:gdLst/>
            <a:ahLst/>
            <a:cxnLst/>
            <a:rect l="l" t="t" r="r" b="b"/>
            <a:pathLst>
              <a:path w="91439" h="1252220">
                <a:moveTo>
                  <a:pt x="91439" y="0"/>
                </a:moveTo>
                <a:lnTo>
                  <a:pt x="0" y="0"/>
                </a:lnTo>
                <a:lnTo>
                  <a:pt x="0" y="1252042"/>
                </a:lnTo>
                <a:lnTo>
                  <a:pt x="91439" y="1252042"/>
                </a:lnTo>
                <a:lnTo>
                  <a:pt x="9143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45275" y="4687394"/>
            <a:ext cx="91440" cy="1252220"/>
          </a:xfrm>
          <a:custGeom>
            <a:avLst/>
            <a:gdLst/>
            <a:ahLst/>
            <a:cxnLst/>
            <a:rect l="l" t="t" r="r" b="b"/>
            <a:pathLst>
              <a:path w="91439" h="1252220">
                <a:moveTo>
                  <a:pt x="91439" y="0"/>
                </a:moveTo>
                <a:lnTo>
                  <a:pt x="0" y="0"/>
                </a:lnTo>
                <a:lnTo>
                  <a:pt x="0" y="1252043"/>
                </a:lnTo>
                <a:lnTo>
                  <a:pt x="91439" y="1252043"/>
                </a:lnTo>
                <a:lnTo>
                  <a:pt x="9143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96842" y="517651"/>
            <a:ext cx="5510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Enum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55" dirty="0">
                <a:solidFill>
                  <a:srgbClr val="404040"/>
                </a:solidFill>
              </a:rPr>
              <a:t>Types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50" dirty="0">
                <a:solidFill>
                  <a:srgbClr val="404040"/>
                </a:solidFill>
              </a:rPr>
              <a:t>Are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Classes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7550" y="2144384"/>
            <a:ext cx="882650" cy="62136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391578" y="2278379"/>
            <a:ext cx="51365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Implicitly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inherit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Java’s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Enum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047" y="3454400"/>
            <a:ext cx="861652" cy="85883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391578" y="3704844"/>
            <a:ext cx="44824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Similar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some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ways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5419" y="4883150"/>
            <a:ext cx="846909" cy="86042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391578" y="5134355"/>
            <a:ext cx="43186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some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special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characteristics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83422" y="1828800"/>
            <a:ext cx="1946443" cy="244316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2037" y="1825625"/>
            <a:ext cx="2447925" cy="24479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28428" y="1841500"/>
            <a:ext cx="2404329" cy="24161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59512" y="4543044"/>
            <a:ext cx="789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18415" y="517651"/>
            <a:ext cx="7266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Enum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55" dirty="0">
                <a:solidFill>
                  <a:srgbClr val="404040"/>
                </a:solidFill>
              </a:rPr>
              <a:t>Types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Can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85" dirty="0">
                <a:solidFill>
                  <a:srgbClr val="404040"/>
                </a:solidFill>
              </a:rPr>
              <a:t>Have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20" dirty="0">
                <a:solidFill>
                  <a:srgbClr val="404040"/>
                </a:solidFill>
              </a:rPr>
              <a:t>Members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5541954" y="4543044"/>
            <a:ext cx="11258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95373" y="4543044"/>
            <a:ext cx="166941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Constructors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8494" y="517651"/>
            <a:ext cx="2927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Enum</a:t>
            </a:r>
            <a:r>
              <a:rPr sz="3600" spc="-270" dirty="0">
                <a:solidFill>
                  <a:srgbClr val="404040"/>
                </a:solidFill>
              </a:rPr>
              <a:t> </a:t>
            </a:r>
            <a:r>
              <a:rPr sz="3600" spc="-70" dirty="0">
                <a:solidFill>
                  <a:srgbClr val="404040"/>
                </a:solidFill>
              </a:rPr>
              <a:t>Values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431527" y="2125979"/>
            <a:ext cx="35344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000" spc="-1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000" spc="-1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14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-114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000" spc="-1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000" spc="-69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enum</a:t>
            </a:r>
            <a:r>
              <a:rPr sz="2000" spc="-1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31527" y="3552444"/>
            <a:ext cx="350075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Declaring</a:t>
            </a:r>
            <a:r>
              <a:rPr sz="2000" spc="-114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000" spc="-10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creates </a:t>
            </a:r>
            <a:r>
              <a:rPr sz="2000" spc="-68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31527" y="4981955"/>
            <a:ext cx="38138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leverage</a:t>
            </a:r>
            <a:r>
              <a:rPr sz="2000" spc="-1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enum</a:t>
            </a:r>
            <a:r>
              <a:rPr sz="2000" spc="-114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type’s </a:t>
            </a:r>
            <a:r>
              <a:rPr sz="2000" spc="-68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constructor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861050" y="1906587"/>
            <a:ext cx="1096962" cy="109696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1050" y="3507432"/>
            <a:ext cx="1096962" cy="75277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50017" y="4763199"/>
            <a:ext cx="1097279" cy="110043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4769" y="1714637"/>
            <a:ext cx="4364911" cy="4434562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982979"/>
            <a:ext cx="414083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enum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FlightCrewJob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12242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FLIGHT_ATTENDANT, 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COPILOT,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2583179"/>
            <a:ext cx="673100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PILOT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title;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50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String getTitle()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 title;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FlightCrewJob(String</a:t>
            </a:r>
            <a:r>
              <a:rPr sz="2000" spc="-1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title)</a:t>
            </a:r>
            <a:r>
              <a:rPr sz="2000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this.title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title;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9875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FlightCrewJob.java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92615" y="2431915"/>
            <a:ext cx="992505" cy="729615"/>
          </a:xfrm>
          <a:custGeom>
            <a:avLst/>
            <a:gdLst/>
            <a:ahLst/>
            <a:cxnLst/>
            <a:rect l="l" t="t" r="r" b="b"/>
            <a:pathLst>
              <a:path w="992505" h="729614">
                <a:moveTo>
                  <a:pt x="364785" y="0"/>
                </a:moveTo>
                <a:lnTo>
                  <a:pt x="0" y="364787"/>
                </a:lnTo>
                <a:lnTo>
                  <a:pt x="364785" y="729573"/>
                </a:lnTo>
                <a:lnTo>
                  <a:pt x="364785" y="547179"/>
                </a:lnTo>
                <a:lnTo>
                  <a:pt x="992220" y="547179"/>
                </a:lnTo>
                <a:lnTo>
                  <a:pt x="992220" y="182393"/>
                </a:lnTo>
                <a:lnTo>
                  <a:pt x="364785" y="182393"/>
                </a:lnTo>
                <a:lnTo>
                  <a:pt x="36478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982979"/>
            <a:ext cx="414083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enum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FlightCrewJob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12242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FLIGHT_ATTENDANT, 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COPILOT,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2583179"/>
            <a:ext cx="673100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PILOT("Captain")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title;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50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String getTitle()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 title;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FlightCrewJob(String</a:t>
            </a:r>
            <a:r>
              <a:rPr sz="2000" spc="-1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title)</a:t>
            </a:r>
            <a:r>
              <a:rPr sz="2000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this.title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title;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9875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FlightCrewJob.java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982979"/>
            <a:ext cx="4140835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enum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FlightCrewJob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FLIGHT_ATTENDANT,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5080">
              <a:lnSpc>
                <a:spcPct val="175000"/>
              </a:lnSpc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COPILOT("First Officer")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PILOT("Captain")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3268979"/>
            <a:ext cx="6731000" cy="299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title;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50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String getTitle()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 title;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FlightCrewJob(String</a:t>
            </a:r>
            <a:r>
              <a:rPr sz="2000" spc="-1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title)</a:t>
            </a:r>
            <a:r>
              <a:rPr sz="2000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this.title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title;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9875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FlightCrewJob.java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982979"/>
            <a:ext cx="5969635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enum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FlightCrewJob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5080">
              <a:lnSpc>
                <a:spcPct val="175000"/>
              </a:lnSpc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FLIGHT_ATTENDANT("Flight Attendant")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COPILOT("First Officer")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PILOT("Captain")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3268979"/>
            <a:ext cx="6731000" cy="299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title;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50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String getTitle()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 title;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FlightCrewJob(String</a:t>
            </a:r>
            <a:r>
              <a:rPr sz="2000" spc="-1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title)</a:t>
            </a:r>
            <a:r>
              <a:rPr sz="2000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this.title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title;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9875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FlightCrewJob.java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135379"/>
            <a:ext cx="108458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CrewMember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geetha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CrewMember(FlightCrewJob.PILOT,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"Geetha");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CrewMember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bob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CrewMember(FlightCrewJob.FLIGHT_ATTENDANT, "Bob");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whoIsInCharge(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geetha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bob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3268979"/>
            <a:ext cx="10845800" cy="284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whoIsInCharge(CrewMember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member1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CrewMember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member2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536700" marR="5080" indent="-1219200">
              <a:lnSpc>
                <a:spcPct val="150000"/>
              </a:lnSpc>
              <a:spcBef>
                <a:spcPts val="6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CrewMember theBoss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member1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.getJob().compareTo(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member2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.getJob())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&gt; 0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member1</a:t>
            </a:r>
            <a:r>
              <a:rPr sz="20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member2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 marR="1985645" indent="-914400">
              <a:lnSpc>
                <a:spcPct val="150000"/>
              </a:lnSpc>
              <a:spcBef>
                <a:spcPts val="6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System.out.println(theBoss.getJob().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getTitle()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+ " " + </a:t>
            </a:r>
            <a: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theBoss.getName()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boss");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Geetha</a:t>
            </a:r>
            <a:r>
              <a:rPr sz="20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-1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boss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135379"/>
            <a:ext cx="108458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CrewMember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geetha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CrewMember(FlightCrewJob.PILOT,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"Geetha");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CrewMember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bob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CrewMember(FlightCrewJob.FLIGHT_ATTENDANT, "Bob");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whoIsInCharge(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geetha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bob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3268979"/>
            <a:ext cx="10845800" cy="284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whoIsInCharge(CrewMember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member1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CrewMember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member2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536700" marR="5080" indent="-1219200">
              <a:lnSpc>
                <a:spcPct val="150000"/>
              </a:lnSpc>
              <a:spcBef>
                <a:spcPts val="6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CrewMember theBoss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member1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.getJob().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compareTo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member2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.getJob()) </a:t>
            </a: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&gt; 0 </a:t>
            </a:r>
            <a:r>
              <a:rPr sz="2000" spc="-119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member1</a:t>
            </a:r>
            <a:r>
              <a:rPr sz="20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member2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 marR="767080" indent="-914400">
              <a:lnSpc>
                <a:spcPct val="150000"/>
              </a:lnSpc>
              <a:spcBef>
                <a:spcPts val="6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System.out.println(theBoss.getJob().getTitle()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+ " " + </a:t>
            </a:r>
            <a: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theBoss.getName()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boss");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Captain</a:t>
            </a:r>
            <a:r>
              <a:rPr sz="20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Geetha</a:t>
            </a:r>
            <a:r>
              <a:rPr sz="2000" spc="-1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boss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569467"/>
            <a:ext cx="2919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Enumeration</a:t>
            </a:r>
            <a:r>
              <a:rPr spc="-155" dirty="0"/>
              <a:t> </a:t>
            </a:r>
            <a:r>
              <a:rPr spc="20" dirty="0"/>
              <a:t>types</a:t>
            </a:r>
            <a:endParaRPr spc="20" dirty="0"/>
          </a:p>
        </p:txBody>
      </p:sp>
      <p:sp>
        <p:nvSpPr>
          <p:cNvPr id="5" name="object 5"/>
          <p:cNvSpPr txBox="1"/>
          <p:nvPr/>
        </p:nvSpPr>
        <p:spPr>
          <a:xfrm>
            <a:off x="5466078" y="1014476"/>
            <a:ext cx="5173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9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Define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finite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list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valid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1968500"/>
            <a:ext cx="5634990" cy="13544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conditional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logic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perform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equality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Work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well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switch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statements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6048" y="3907027"/>
            <a:ext cx="6430010" cy="21469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Enum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ordered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First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lowest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Last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highest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perform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order-based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comparisons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compareTo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721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The</a:t>
            </a:r>
            <a:r>
              <a:rPr spc="-135" dirty="0"/>
              <a:t> </a:t>
            </a:r>
            <a:r>
              <a:rPr spc="20" dirty="0"/>
              <a:t>role</a:t>
            </a:r>
            <a:r>
              <a:rPr spc="-135" dirty="0"/>
              <a:t> </a:t>
            </a:r>
            <a:r>
              <a:rPr spc="85" dirty="0"/>
              <a:t>of</a:t>
            </a:r>
            <a:r>
              <a:rPr spc="-135" dirty="0"/>
              <a:t> </a:t>
            </a:r>
            <a:r>
              <a:rPr spc="-25" dirty="0"/>
              <a:t>enum</a:t>
            </a:r>
            <a:r>
              <a:rPr spc="-145" dirty="0"/>
              <a:t> </a:t>
            </a:r>
            <a:r>
              <a:rPr spc="20" dirty="0"/>
              <a:t>types</a:t>
            </a:r>
            <a:endParaRPr spc="20" dirty="0"/>
          </a:p>
          <a:p>
            <a:pPr marL="3077210" marR="5080">
              <a:lnSpc>
                <a:spcPct val="162000"/>
              </a:lnSpc>
              <a:spcBef>
                <a:spcPts val="40"/>
              </a:spcBef>
            </a:pPr>
            <a:r>
              <a:rPr spc="25" dirty="0"/>
              <a:t>Declaring </a:t>
            </a:r>
            <a:r>
              <a:rPr spc="-25" dirty="0"/>
              <a:t>enum </a:t>
            </a:r>
            <a:r>
              <a:rPr spc="20" dirty="0"/>
              <a:t>types </a:t>
            </a:r>
            <a:r>
              <a:rPr spc="25" dirty="0"/>
              <a:t> </a:t>
            </a:r>
            <a:r>
              <a:rPr spc="35" dirty="0"/>
              <a:t>Conditional </a:t>
            </a:r>
            <a:r>
              <a:rPr spc="80" dirty="0"/>
              <a:t>logic </a:t>
            </a:r>
            <a:r>
              <a:rPr spc="30" dirty="0"/>
              <a:t>with </a:t>
            </a:r>
            <a:r>
              <a:rPr spc="-35" dirty="0"/>
              <a:t>enums </a:t>
            </a:r>
            <a:r>
              <a:rPr spc="-30" dirty="0"/>
              <a:t> </a:t>
            </a:r>
            <a:r>
              <a:rPr spc="5" dirty="0"/>
              <a:t>Relative</a:t>
            </a:r>
            <a:r>
              <a:rPr spc="-130" dirty="0"/>
              <a:t> </a:t>
            </a:r>
            <a:r>
              <a:rPr spc="15" dirty="0"/>
              <a:t>comparisons</a:t>
            </a:r>
            <a:r>
              <a:rPr spc="-130" dirty="0"/>
              <a:t> </a:t>
            </a:r>
            <a:r>
              <a:rPr spc="85" dirty="0"/>
              <a:t>of</a:t>
            </a:r>
            <a:r>
              <a:rPr spc="-135" dirty="0"/>
              <a:t> </a:t>
            </a:r>
            <a:r>
              <a:rPr spc="-35" dirty="0"/>
              <a:t>enums </a:t>
            </a:r>
            <a:r>
              <a:rPr spc="-830" dirty="0"/>
              <a:t> </a:t>
            </a:r>
            <a:r>
              <a:rPr spc="20" dirty="0"/>
              <a:t>Common</a:t>
            </a:r>
            <a:r>
              <a:rPr spc="-125" dirty="0"/>
              <a:t> </a:t>
            </a:r>
            <a:r>
              <a:rPr spc="-25" dirty="0"/>
              <a:t>enum</a:t>
            </a:r>
            <a:r>
              <a:rPr spc="-135" dirty="0"/>
              <a:t> </a:t>
            </a:r>
            <a:r>
              <a:rPr spc="15" dirty="0"/>
              <a:t>methods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5226048" y="4601971"/>
            <a:ext cx="5612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class-based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features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enums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Enum</a:t>
            </a:r>
            <a:r>
              <a:rPr spc="-140" dirty="0"/>
              <a:t> </a:t>
            </a:r>
            <a:r>
              <a:rPr spc="20" dirty="0"/>
              <a:t>types</a:t>
            </a:r>
            <a:r>
              <a:rPr spc="-130" dirty="0"/>
              <a:t> </a:t>
            </a:r>
            <a:r>
              <a:rPr spc="-35" dirty="0"/>
              <a:t>are</a:t>
            </a:r>
            <a:r>
              <a:rPr spc="-130" dirty="0"/>
              <a:t> </a:t>
            </a:r>
            <a:r>
              <a:rPr spc="-10" dirty="0"/>
              <a:t>classes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5466078" y="1785620"/>
            <a:ext cx="488378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Java’s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Enum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define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3407155"/>
            <a:ext cx="6274435" cy="1802764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Enum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enum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leverage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constructors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204" y="836676"/>
            <a:ext cx="7967980" cy="546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enum</a:t>
            </a:r>
            <a:r>
              <a:rPr sz="2000" spc="-3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FlightCrewJob</a:t>
            </a:r>
            <a:r>
              <a:rPr sz="20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5051425">
              <a:lnSpc>
                <a:spcPct val="175000"/>
              </a:lnSpc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FLIGHT_ATTENDANT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COPILOT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PILOT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Enumeration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60325">
              <a:lnSpc>
                <a:spcPct val="100000"/>
              </a:lnSpc>
              <a:spcBef>
                <a:spcPts val="1110"/>
              </a:spcBef>
            </a:pP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Useful</a:t>
            </a:r>
            <a:r>
              <a:rPr sz="22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defining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finite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valid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598805" indent="-288925">
              <a:lnSpc>
                <a:spcPct val="100000"/>
              </a:lnSpc>
              <a:spcBef>
                <a:spcPts val="650"/>
              </a:spcBef>
              <a:buSzPct val="77000"/>
              <a:buFont typeface="Lucida Sans Unicode" panose="020B0602030504020204"/>
              <a:buChar char="-"/>
              <a:tabLst>
                <a:tab pos="598170" algn="l"/>
                <a:tab pos="598805" algn="l"/>
              </a:tabLst>
            </a:pP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Declare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enum</a:t>
            </a:r>
            <a:r>
              <a:rPr sz="22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keyword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598805" indent="-288925">
              <a:lnSpc>
                <a:spcPct val="100000"/>
              </a:lnSpc>
              <a:spcBef>
                <a:spcPts val="575"/>
              </a:spcBef>
              <a:buSzPct val="77000"/>
              <a:buFont typeface="Lucida Sans Unicode" panose="020B0602030504020204"/>
              <a:buChar char="-"/>
              <a:tabLst>
                <a:tab pos="598170" algn="l"/>
                <a:tab pos="598805" algn="l"/>
              </a:tabLst>
            </a:pP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Provide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comma-separated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598805" indent="-288925">
              <a:lnSpc>
                <a:spcPct val="100000"/>
              </a:lnSpc>
              <a:spcBef>
                <a:spcPts val="550"/>
              </a:spcBef>
              <a:buSzPct val="77000"/>
              <a:buFont typeface="Lucida Sans Unicode" panose="020B0602030504020204"/>
              <a:buChar char="-"/>
              <a:tabLst>
                <a:tab pos="598170" algn="l"/>
                <a:tab pos="598805" algn="l"/>
              </a:tabLst>
            </a:pP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convention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names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upper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case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204" y="601979"/>
            <a:ext cx="8255000" cy="5450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FlightCrewJob</a:t>
            </a:r>
            <a:r>
              <a:rPr sz="20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job1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FlightCrewJob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PILOT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FlightCrewJob</a:t>
            </a:r>
            <a:r>
              <a:rPr sz="20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job2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FlightCrewJob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FLIGHT_ATTENDANT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2138045" indent="-609600">
              <a:lnSpc>
                <a:spcPct val="150000"/>
              </a:lnSpc>
              <a:spcBef>
                <a:spcPts val="12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if(job1 ==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FlightCrewJob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PILOT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System.out.println("job1</a:t>
            </a:r>
            <a:r>
              <a:rPr sz="20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PILOT");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if(job1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!=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job2)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System.out.println("job1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job2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are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different");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Conditional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Logic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60325">
              <a:lnSpc>
                <a:spcPct val="100000"/>
              </a:lnSpc>
              <a:spcBef>
                <a:spcPts val="1110"/>
              </a:spcBef>
            </a:pP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Enums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support</a:t>
            </a:r>
            <a:r>
              <a:rPr sz="22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equality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tests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309880">
              <a:lnSpc>
                <a:spcPct val="100000"/>
              </a:lnSpc>
              <a:spcBef>
                <a:spcPts val="650"/>
              </a:spcBef>
              <a:tabLst>
                <a:tab pos="598170" algn="l"/>
              </a:tabLst>
            </a:pPr>
            <a:r>
              <a:rPr sz="17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2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==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!</a:t>
            </a:r>
            <a:r>
              <a:rPr sz="2200" spc="-4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2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60325">
              <a:lnSpc>
                <a:spcPct val="100000"/>
              </a:lnSpc>
              <a:spcBef>
                <a:spcPts val="1775"/>
              </a:spcBef>
            </a:pP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Enums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support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switch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statements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638555"/>
            <a:ext cx="79502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void displayJobResponsibilities(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FlightCrewJob job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switch(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job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1552955"/>
            <a:ext cx="8559800" cy="49022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case</a:t>
            </a:r>
            <a:r>
              <a:rPr sz="2000" spc="-6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FLIGHT_ATTENDANT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 marR="462280">
              <a:lnSpc>
                <a:spcPct val="15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System.out.println("Assures passenger safety");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break;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case</a:t>
            </a:r>
            <a:r>
              <a:rPr sz="2000" spc="-6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COPILOT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 marR="5080">
              <a:lnSpc>
                <a:spcPct val="15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System.out.println("Assists in flying the plane");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break;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case</a:t>
            </a:r>
            <a:r>
              <a:rPr sz="2000" spc="-6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PILOT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 marR="1833245">
              <a:lnSpc>
                <a:spcPct val="15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System.out.println("Flies the plane");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break;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81813" y="1553971"/>
            <a:ext cx="2910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Values</a:t>
            </a:r>
            <a:r>
              <a:rPr spc="-155" dirty="0"/>
              <a:t> </a:t>
            </a:r>
            <a:r>
              <a:rPr spc="-35" dirty="0"/>
              <a:t>are</a:t>
            </a:r>
            <a:r>
              <a:rPr spc="-150" dirty="0"/>
              <a:t> </a:t>
            </a:r>
            <a:r>
              <a:rPr spc="30" dirty="0"/>
              <a:t>ordered</a:t>
            </a:r>
            <a:endParaRPr spc="30" dirty="0"/>
          </a:p>
        </p:txBody>
      </p:sp>
      <p:sp>
        <p:nvSpPr>
          <p:cNvPr id="5" name="object 5"/>
          <p:cNvSpPr txBox="1"/>
          <p:nvPr/>
        </p:nvSpPr>
        <p:spPr>
          <a:xfrm>
            <a:off x="5321843" y="1916683"/>
            <a:ext cx="3365500" cy="91566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First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lowest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Last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highest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81813" y="3544316"/>
            <a:ext cx="6588125" cy="1726564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compareTo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relative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comparison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Returns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negative,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zero,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positive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36575" indent="-288925">
              <a:lnSpc>
                <a:spcPct val="101000"/>
              </a:lnSpc>
              <a:spcBef>
                <a:spcPts val="58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Indicates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instance’s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ordering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relative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another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0229" y="2849371"/>
            <a:ext cx="2974340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1165225">
              <a:lnSpc>
                <a:spcPts val="4300"/>
              </a:lnSpc>
              <a:spcBef>
                <a:spcPts val="215"/>
              </a:spcBef>
            </a:pPr>
            <a:r>
              <a:rPr sz="3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36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5579" y="517651"/>
            <a:ext cx="4893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FFFFFF"/>
                </a:solidFill>
              </a:rPr>
              <a:t>Relative</a:t>
            </a:r>
            <a:r>
              <a:rPr sz="3600" spc="-254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Comparisons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63782" y="1992884"/>
            <a:ext cx="4140835" cy="289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FlightCrewJob.java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Verdana" panose="020B0604030504040204"/>
              <a:cs typeface="Verdana" panose="020B0604030504040204"/>
            </a:endParaRPr>
          </a:p>
          <a:p>
            <a:pPr marL="622300" marR="5080" indent="-609600">
              <a:lnSpc>
                <a:spcPct val="15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 enum FlightCrewJob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FLIGHT_ATTENDANT,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COPILOT,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PILOT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CrewMember.java</a:t>
            </a:r>
            <a:endParaRPr spc="-30" dirty="0"/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/>
          </a:p>
          <a:p>
            <a:pPr marL="317500" marR="1680845" indent="-304800">
              <a:lnSpc>
                <a:spcPct val="15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class CrewMember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FlightCrewJob</a:t>
            </a:r>
            <a:r>
              <a:rPr sz="20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job; </a:t>
            </a:r>
            <a:r>
              <a:rPr sz="2000" spc="-11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name;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CrewMember(FlightCrewJob</a:t>
            </a:r>
            <a:r>
              <a:rPr sz="2000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job,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9939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name)</a:t>
            </a:r>
            <a:r>
              <a:rPr sz="20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1529080">
              <a:lnSpc>
                <a:spcPct val="15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this.job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job;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this.name</a:t>
            </a:r>
            <a:r>
              <a:rPr sz="20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name;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363979"/>
            <a:ext cx="108458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CrewMember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geetha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CrewMember(FlightCrewJob.PILOT,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"Geetha");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CrewMember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bob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CrewMember(FlightCrewJob.FLIGHT_ATTENDANT, "Bob");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whoIsInCharge(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geetha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bob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3497579"/>
            <a:ext cx="10845800" cy="238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whoIsInCharge(CrewMember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member1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CrewMember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member2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536700" marR="5080" indent="-1219200">
              <a:lnSpc>
                <a:spcPct val="150000"/>
              </a:lnSpc>
              <a:spcBef>
                <a:spcPts val="6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CrewMember theBoss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member1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.getJob().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compareTo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member2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.getJob()) </a:t>
            </a: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&gt; 0 </a:t>
            </a:r>
            <a:r>
              <a:rPr sz="2000" spc="-119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member1</a:t>
            </a:r>
            <a:r>
              <a:rPr sz="20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member2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System.out.println(theBoss.getName()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boss");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1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Geetha</a:t>
            </a:r>
            <a:r>
              <a:rPr sz="20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-1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boss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42867" y="517651"/>
            <a:ext cx="5619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404040"/>
                </a:solidFill>
              </a:rPr>
              <a:t>Common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20" dirty="0">
                <a:solidFill>
                  <a:srgbClr val="404040"/>
                </a:solidFill>
              </a:rPr>
              <a:t>Enum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20" dirty="0">
                <a:solidFill>
                  <a:srgbClr val="404040"/>
                </a:solidFill>
              </a:rPr>
              <a:t>Methods</a:t>
            </a:r>
            <a:endParaRPr sz="36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19494" y="1855378"/>
          <a:ext cx="8159750" cy="1750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8500"/>
                <a:gridCol w="617220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350" spc="12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Method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350" spc="10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Description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values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Returns</a:t>
                      </a:r>
                      <a:r>
                        <a:rPr sz="2400" spc="-1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an</a:t>
                      </a:r>
                      <a:r>
                        <a:rPr sz="24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array</a:t>
                      </a:r>
                      <a:r>
                        <a:rPr sz="2400" spc="-1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contain</a:t>
                      </a:r>
                      <a:r>
                        <a:rPr sz="24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all</a:t>
                      </a:r>
                      <a:r>
                        <a:rPr sz="2400" spc="-1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values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valueOf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762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Returns</a:t>
                      </a:r>
                      <a:r>
                        <a:rPr sz="2400" spc="-1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24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value</a:t>
                      </a:r>
                      <a:r>
                        <a:rPr sz="2400" spc="-1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that</a:t>
                      </a:r>
                      <a:r>
                        <a:rPr sz="24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corresponds</a:t>
                      </a:r>
                      <a:r>
                        <a:rPr sz="2400" spc="-1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to </a:t>
                      </a:r>
                      <a:r>
                        <a:rPr sz="2400" spc="-8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400" spc="-1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string</a:t>
                      </a:r>
                      <a:r>
                        <a:rPr sz="24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(case</a:t>
                      </a:r>
                      <a:r>
                        <a:rPr sz="24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sensitive)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4620</Words>
  <Application>WPS Presentation</Application>
  <PresentationFormat>On-screen Show (4:3)</PresentationFormat>
  <Paragraphs>258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SimSun</vt:lpstr>
      <vt:lpstr>Wingdings</vt:lpstr>
      <vt:lpstr>Verdana</vt:lpstr>
      <vt:lpstr>Courier New</vt:lpstr>
      <vt:lpstr>Lucida Sans Unicode</vt:lpstr>
      <vt:lpstr>Microsoft YaHei</vt:lpstr>
      <vt:lpstr>Arial Unicode MS</vt:lpstr>
      <vt:lpstr>Calibri</vt:lpstr>
      <vt:lpstr>Office Theme</vt:lpstr>
      <vt:lpstr>Working with Enums</vt:lpstr>
      <vt:lpstr>Declaring enum types  Conditional logic with enums  Relative comparisons of enums  Common enum methods</vt:lpstr>
      <vt:lpstr>PowerPoint 演示文稿</vt:lpstr>
      <vt:lpstr>PowerPoint 演示文稿</vt:lpstr>
      <vt:lpstr>void displayJobResponsibilities(FlightCrewJob job) {  switch(job) {</vt:lpstr>
      <vt:lpstr>Values are ordered</vt:lpstr>
      <vt:lpstr>Relative Comparisons</vt:lpstr>
      <vt:lpstr>CrewMember bob = new CrewMember(FlightCrewJob.FLIGHT_ATTENDANT, "Bob");  whoIsInCharge(geetha, bob);</vt:lpstr>
      <vt:lpstr>Common Enum Methods</vt:lpstr>
      <vt:lpstr>Enum Types Are Classes</vt:lpstr>
      <vt:lpstr>Enum Types Can Have Members</vt:lpstr>
      <vt:lpstr>Enum Values</vt:lpstr>
      <vt:lpstr>FLIGHT_ATTENDANT,  COPILOT,</vt:lpstr>
      <vt:lpstr>FLIGHT_ATTENDANT,  COPILOT,</vt:lpstr>
      <vt:lpstr>COPILOT("First Officer"),  PILOT("Captain");</vt:lpstr>
      <vt:lpstr>FLIGHT_ATTENDANT("Flight Attendant"),  COPILOT("First Officer"),  PILOT("Captain");</vt:lpstr>
      <vt:lpstr>CrewMember bob = new CrewMember(FlightCrewJob.FLIGHT_ATTENDANT, "Bob");  whoIsInCharge(geetha, bob);</vt:lpstr>
      <vt:lpstr>CrewMember bob = new CrewMember(FlightCrewJob.FLIGHT_ATTENDANT, "Bob");  whoIsInCharge(geetha, bob);</vt:lpstr>
      <vt:lpstr>Enumeration types</vt:lpstr>
      <vt:lpstr>Enum types are classes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Enums</dc:title>
  <dc:creator/>
  <cp:lastModifiedBy>Steve Sam</cp:lastModifiedBy>
  <cp:revision>2</cp:revision>
  <dcterms:created xsi:type="dcterms:W3CDTF">2022-02-22T03:52:14Z</dcterms:created>
  <dcterms:modified xsi:type="dcterms:W3CDTF">2022-02-22T03:52:56Z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82506BE674DF4B59A9387011F853E04C</vt:lpwstr>
  </property>
  <property fmtid="{D5CDD505-2E9C-101B-9397-08002B2CF9AE}" pid="3" name="KSOProductBuildVer">
    <vt:lpwstr>1033-11.2.0.10463</vt:lpwstr>
  </property>
</Properties>
</file>