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6048" y="1636267"/>
            <a:ext cx="2804159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859" y="2659379"/>
            <a:ext cx="96266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858393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40" dirty="0">
                <a:solidFill>
                  <a:srgbClr val="171717"/>
                </a:solidFill>
              </a:rPr>
              <a:t>c</a:t>
            </a:r>
            <a:r>
              <a:rPr sz="4500" spc="114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45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l</a:t>
            </a:r>
            <a:r>
              <a:rPr sz="4500" spc="-245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25" dirty="0">
                <a:solidFill>
                  <a:srgbClr val="171717"/>
                </a:solidFill>
              </a:rPr>
              <a:t>ion</a:t>
            </a:r>
            <a:r>
              <a:rPr sz="4500" spc="-135" dirty="0">
                <a:solidFill>
                  <a:srgbClr val="171717"/>
                </a:solidFill>
              </a:rPr>
              <a:t>s</a:t>
            </a:r>
            <a:r>
              <a:rPr sz="4500" spc="-95" dirty="0">
                <a:solidFill>
                  <a:srgbClr val="171717"/>
                </a:solidFill>
              </a:rPr>
              <a:t>hi</a:t>
            </a:r>
            <a:r>
              <a:rPr sz="4500" spc="-95" dirty="0">
                <a:solidFill>
                  <a:srgbClr val="171717"/>
                </a:solidFill>
              </a:rPr>
              <a:t>p</a:t>
            </a:r>
            <a:r>
              <a:rPr sz="4500" spc="-85" dirty="0">
                <a:solidFill>
                  <a:srgbClr val="171717"/>
                </a:solidFill>
              </a:rPr>
              <a:t>s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69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85" dirty="0">
                <a:solidFill>
                  <a:srgbClr val="171717"/>
                </a:solidFill>
              </a:rPr>
              <a:t>e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14" dirty="0">
                <a:solidFill>
                  <a:srgbClr val="171717"/>
                </a:solidFill>
              </a:rPr>
              <a:t>f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5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es</a:t>
            </a:r>
            <a:endParaRPr sz="45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7815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086355"/>
            <a:ext cx="8712200" cy="33782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Passenger("Luisa",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180),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Passenger("Jack",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90),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Passenger("Ashanti",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730),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Passenger("Harish",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150),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Arrays.sort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(passengers);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utilizes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passengers: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Ashanti,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Harish,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Luisa,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Jack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9132" y="4585234"/>
            <a:ext cx="5094605" cy="418465"/>
          </a:xfrm>
          <a:custGeom>
            <a:avLst/>
            <a:gdLst/>
            <a:ahLst/>
            <a:cxnLst/>
            <a:rect l="l" t="t" r="r" b="b"/>
            <a:pathLst>
              <a:path w="5094605" h="418464">
                <a:moveTo>
                  <a:pt x="5094050" y="0"/>
                </a:moveTo>
                <a:lnTo>
                  <a:pt x="0" y="0"/>
                </a:lnTo>
                <a:lnTo>
                  <a:pt x="0" y="418288"/>
                </a:lnTo>
                <a:lnTo>
                  <a:pt x="5094050" y="418288"/>
                </a:lnTo>
                <a:lnTo>
                  <a:pt x="509405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370076"/>
            <a:ext cx="49028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&lt;T&gt;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  <a:tabLst>
                <a:tab pos="9264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compareTo(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791758"/>
            <a:ext cx="7503795" cy="21082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3600" spc="-2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60325">
              <a:lnSpc>
                <a:spcPct val="100000"/>
              </a:lnSpc>
              <a:spcBef>
                <a:spcPts val="1110"/>
              </a:spcBef>
            </a:pP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additional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information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concept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98805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98170" algn="l"/>
                <a:tab pos="598805" algn="l"/>
              </a:tabLst>
            </a:pP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typing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661" y="1295383"/>
            <a:ext cx="170243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4259" y="13243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1857755"/>
            <a:ext cx="7646034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32698" y="1835269"/>
            <a:ext cx="1274445" cy="443230"/>
          </a:xfrm>
          <a:custGeom>
            <a:avLst/>
            <a:gdLst/>
            <a:ahLst/>
            <a:cxnLst/>
            <a:rect l="l" t="t" r="r" b="b"/>
            <a:pathLst>
              <a:path w="1274445" h="443230">
                <a:moveTo>
                  <a:pt x="0" y="0"/>
                </a:moveTo>
                <a:lnTo>
                  <a:pt x="1274322" y="0"/>
                </a:lnTo>
                <a:lnTo>
                  <a:pt x="1274322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3661" y="1295383"/>
            <a:ext cx="335978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0659" y="132435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1857755"/>
            <a:ext cx="7646034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compareTo(Object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>
              <a:lnSpc>
                <a:spcPct val="1750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7288" y="1830406"/>
            <a:ext cx="1264920" cy="443230"/>
          </a:xfrm>
          <a:custGeom>
            <a:avLst/>
            <a:gdLst/>
            <a:ahLst/>
            <a:cxnLst/>
            <a:rect l="l" t="t" r="r" b="b"/>
            <a:pathLst>
              <a:path w="1264920" h="443230">
                <a:moveTo>
                  <a:pt x="0" y="0"/>
                </a:moveTo>
                <a:lnTo>
                  <a:pt x="1264596" y="0"/>
                </a:lnTo>
                <a:lnTo>
                  <a:pt x="1264596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24355"/>
            <a:ext cx="76460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&lt;Passenger&gt;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857755"/>
            <a:ext cx="535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compareTo(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20" y="2367280"/>
            <a:ext cx="5164455" cy="34417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90"/>
              </a:spcBef>
            </a:pPr>
            <a:r>
              <a:rPr lang="en-US"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2924555"/>
            <a:ext cx="7646034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  <a:tabLst>
                <a:tab pos="12312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returnValue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.memberLevel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if(returnValue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09880" indent="6096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.memberDays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 returnValue;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52152" y="1830406"/>
            <a:ext cx="1731645" cy="443230"/>
          </a:xfrm>
          <a:custGeom>
            <a:avLst/>
            <a:gdLst/>
            <a:ahLst/>
            <a:cxnLst/>
            <a:rect l="l" t="t" r="r" b="b"/>
            <a:pathLst>
              <a:path w="1731645" h="443230">
                <a:moveTo>
                  <a:pt x="0" y="0"/>
                </a:moveTo>
                <a:lnTo>
                  <a:pt x="1731524" y="0"/>
                </a:lnTo>
                <a:lnTo>
                  <a:pt x="1731524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514091"/>
            <a:ext cx="6409690" cy="17113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58800" indent="-288925">
              <a:lnSpc>
                <a:spcPts val="2810"/>
              </a:lnSpc>
              <a:spcBef>
                <a:spcPts val="77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practical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01139"/>
            <a:ext cx="3384549" cy="34414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5360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1911" y="3155393"/>
          <a:ext cx="4476750" cy="48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25"/>
                <a:gridCol w="61594"/>
                <a:gridCol w="3129280"/>
              </a:tblGrid>
              <a:tr h="4426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public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ArrayList&lt;Passenger&gt;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114" marB="0">
                    <a:lnL w="53975">
                      <a:solidFill>
                        <a:srgbClr val="F05A28"/>
                      </a:solidFill>
                      <a:prstDash val="solid"/>
                    </a:lnL>
                    <a:lnR w="53975">
                      <a:solidFill>
                        <a:srgbClr val="F05A28"/>
                      </a:solidFill>
                      <a:prstDash val="solid"/>
                    </a:lnR>
                    <a:lnT w="53975">
                      <a:solidFill>
                        <a:srgbClr val="F05A28"/>
                      </a:solidFill>
                      <a:prstDash val="solid"/>
                    </a:lnT>
                    <a:lnB w="53975">
                      <a:solidFill>
                        <a:srgbClr val="F05A28"/>
                      </a:solidFill>
                      <a:prstDash val="solid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private</a:t>
            </a:r>
            <a:r>
              <a:rPr spc="-25" dirty="0"/>
              <a:t> </a:t>
            </a:r>
            <a:r>
              <a:rPr spc="-5" dirty="0"/>
              <a:t>int</a:t>
            </a:r>
            <a:r>
              <a:rPr spc="-25" dirty="0"/>
              <a:t> </a:t>
            </a:r>
            <a:r>
              <a:rPr spc="-5" dirty="0"/>
              <a:t>seats</a:t>
            </a:r>
            <a:r>
              <a:rPr spc="-2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150;</a:t>
            </a:r>
            <a:endParaRPr spc="-5" dirty="0"/>
          </a:p>
          <a:p>
            <a:pPr marL="12700" marR="5080" indent="4419600">
              <a:lnSpc>
                <a:spcPct val="175000"/>
              </a:lnSpc>
            </a:pPr>
            <a:r>
              <a:rPr spc="-5" dirty="0">
                <a:solidFill>
                  <a:srgbClr val="F05A28"/>
                </a:solidFill>
              </a:rPr>
              <a:t>passengerList </a:t>
            </a:r>
            <a:r>
              <a:rPr dirty="0"/>
              <a:t>= </a:t>
            </a:r>
            <a:r>
              <a:rPr spc="-5" dirty="0"/>
              <a:t>new ArrayList&lt;&gt;(); </a:t>
            </a:r>
            <a:r>
              <a:rPr spc="-1190" dirty="0"/>
              <a:t> </a:t>
            </a:r>
            <a:r>
              <a:rPr spc="-5" dirty="0"/>
              <a:t>public</a:t>
            </a:r>
            <a:r>
              <a:rPr spc="-10" dirty="0"/>
              <a:t> </a:t>
            </a:r>
            <a:r>
              <a:rPr spc="-5" dirty="0"/>
              <a:t>int </a:t>
            </a:r>
            <a:r>
              <a:rPr spc="-5" dirty="0">
                <a:solidFill>
                  <a:srgbClr val="2A9FBC"/>
                </a:solidFill>
              </a:rPr>
              <a:t>compareTo</a:t>
            </a:r>
            <a:r>
              <a:rPr spc="-5" dirty="0"/>
              <a:t>(Flight flight)</a:t>
            </a:r>
            <a:r>
              <a:rPr spc="-10" dirty="0"/>
              <a:t> </a:t>
            </a:r>
            <a:r>
              <a:rPr dirty="0"/>
              <a:t>{</a:t>
            </a:r>
            <a:r>
              <a:rPr spc="-10" dirty="0"/>
              <a:t> </a:t>
            </a:r>
            <a:r>
              <a:rPr dirty="0"/>
              <a:t>.</a:t>
            </a:r>
            <a:r>
              <a:rPr spc="-5" dirty="0"/>
              <a:t> 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.</a:t>
            </a:r>
            <a:r>
              <a:rPr spc="-5" dirty="0"/>
              <a:t> </a:t>
            </a:r>
            <a:r>
              <a:rPr dirty="0"/>
              <a:t>}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3059" y="585977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1994" y="1045723"/>
            <a:ext cx="443230" cy="394335"/>
          </a:xfrm>
          <a:custGeom>
            <a:avLst/>
            <a:gdLst/>
            <a:ahLst/>
            <a:cxnLst/>
            <a:rect l="l" t="t" r="r" b="b"/>
            <a:pathLst>
              <a:path w="443229" h="394334">
                <a:moveTo>
                  <a:pt x="442608" y="0"/>
                </a:moveTo>
                <a:lnTo>
                  <a:pt x="0" y="0"/>
                </a:lnTo>
                <a:lnTo>
                  <a:pt x="0" y="393970"/>
                </a:lnTo>
                <a:lnTo>
                  <a:pt x="442608" y="393970"/>
                </a:lnTo>
                <a:lnTo>
                  <a:pt x="4426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5360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26593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0961" y="3174443"/>
            <a:ext cx="122936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F05A28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7060" y="3192779"/>
            <a:ext cx="840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37261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859779"/>
            <a:ext cx="383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1994" y="1045723"/>
            <a:ext cx="443230" cy="394335"/>
          </a:xfrm>
          <a:custGeom>
            <a:avLst/>
            <a:gdLst/>
            <a:ahLst/>
            <a:cxnLst/>
            <a:rect l="l" t="t" r="r" b="b"/>
            <a:pathLst>
              <a:path w="443229" h="394334">
                <a:moveTo>
                  <a:pt x="442608" y="0"/>
                </a:moveTo>
                <a:lnTo>
                  <a:pt x="0" y="0"/>
                </a:lnTo>
                <a:lnTo>
                  <a:pt x="0" y="393970"/>
                </a:lnTo>
                <a:lnTo>
                  <a:pt x="442608" y="393970"/>
                </a:lnTo>
                <a:lnTo>
                  <a:pt x="442608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85604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659379"/>
            <a:ext cx="99314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ArrayList&lt;Passenger&gt;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ArrayList&lt;&gt;();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 flight)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6626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Iterator&lt;Passenger&gt;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iterator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8655" y="1926075"/>
            <a:ext cx="812800" cy="817244"/>
          </a:xfrm>
          <a:custGeom>
            <a:avLst/>
            <a:gdLst/>
            <a:ahLst/>
            <a:cxnLst/>
            <a:rect l="l" t="t" r="r" b="b"/>
            <a:pathLst>
              <a:path w="812800" h="817244">
                <a:moveTo>
                  <a:pt x="406129" y="0"/>
                </a:moveTo>
                <a:lnTo>
                  <a:pt x="0" y="406129"/>
                </a:lnTo>
                <a:lnTo>
                  <a:pt x="203065" y="406129"/>
                </a:lnTo>
                <a:lnTo>
                  <a:pt x="203065" y="817124"/>
                </a:lnTo>
                <a:lnTo>
                  <a:pt x="609194" y="817124"/>
                </a:lnTo>
                <a:lnTo>
                  <a:pt x="609194" y="406129"/>
                </a:lnTo>
                <a:lnTo>
                  <a:pt x="812260" y="406129"/>
                </a:lnTo>
                <a:lnTo>
                  <a:pt x="406129" y="0"/>
                </a:lnTo>
                <a:close/>
              </a:path>
            </a:pathLst>
          </a:custGeom>
          <a:solidFill>
            <a:srgbClr val="D873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60476"/>
            <a:ext cx="4597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Flight(175);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293876"/>
            <a:ext cx="703580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Passenger("Santiago"));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Passenger("Julie"));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 Passenger("John"));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f175.add1Passenger(new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Passenger("Geetha"));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528445" indent="-609600">
              <a:lnSpc>
                <a:spcPct val="15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 (Passenger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 :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f175)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Santiago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John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Geetha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630171"/>
            <a:ext cx="543687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The</a:t>
            </a:r>
            <a:r>
              <a:rPr spc="-125" dirty="0"/>
              <a:t> </a:t>
            </a:r>
            <a:r>
              <a:rPr spc="25" dirty="0"/>
              <a:t>need</a:t>
            </a:r>
            <a:r>
              <a:rPr spc="-125" dirty="0"/>
              <a:t> </a:t>
            </a:r>
            <a:r>
              <a:rPr spc="35" dirty="0"/>
              <a:t>for</a:t>
            </a:r>
            <a:r>
              <a:rPr spc="-130" dirty="0"/>
              <a:t> </a:t>
            </a:r>
            <a:r>
              <a:rPr spc="-5" dirty="0"/>
              <a:t>more</a:t>
            </a:r>
            <a:r>
              <a:rPr spc="-125" dirty="0"/>
              <a:t> </a:t>
            </a:r>
            <a:r>
              <a:rPr spc="-20" dirty="0"/>
              <a:t>than</a:t>
            </a:r>
            <a:r>
              <a:rPr spc="-125" dirty="0"/>
              <a:t> </a:t>
            </a:r>
            <a:r>
              <a:rPr dirty="0"/>
              <a:t>inheritance</a:t>
            </a:r>
            <a:endParaRPr dirty="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pc="-10" dirty="0"/>
              <a:t>Implementing</a:t>
            </a:r>
            <a:r>
              <a:rPr spc="-135" dirty="0"/>
              <a:t> </a:t>
            </a:r>
            <a:r>
              <a:rPr spc="-35" dirty="0"/>
              <a:t>an</a:t>
            </a:r>
            <a:r>
              <a:rPr spc="-140" dirty="0"/>
              <a:t> </a:t>
            </a:r>
            <a:r>
              <a:rPr spc="5" dirty="0"/>
              <a:t>interface</a:t>
            </a:r>
            <a:endParaRPr spc="5" dirty="0"/>
          </a:p>
        </p:txBody>
      </p:sp>
      <p:sp>
        <p:nvSpPr>
          <p:cNvPr id="5" name="object 5"/>
          <p:cNvSpPr txBox="1"/>
          <p:nvPr/>
        </p:nvSpPr>
        <p:spPr>
          <a:xfrm>
            <a:off x="5168898" y="2821940"/>
            <a:ext cx="509778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Generic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700"/>
              </a:lnSpc>
              <a:spcBef>
                <a:spcPts val="365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2481943"/>
            <a:ext cx="5932805" cy="437642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680720" marR="366395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 (Passenger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: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3456" y="517651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65" dirty="0">
                <a:solidFill>
                  <a:srgbClr val="FFFFFF"/>
                </a:solidFill>
              </a:rPr>
              <a:t>I</a:t>
            </a:r>
            <a:r>
              <a:rPr sz="3600" spc="-31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95" dirty="0">
                <a:solidFill>
                  <a:srgbClr val="FFFFFF"/>
                </a:solidFill>
              </a:rPr>
              <a:t>r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125" dirty="0">
                <a:solidFill>
                  <a:srgbClr val="FFFFFF"/>
                </a:solidFill>
              </a:rPr>
              <a:t>b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305" dirty="0">
                <a:solidFill>
                  <a:srgbClr val="FFFFFF"/>
                </a:solidFill>
              </a:rPr>
              <a:t>In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25" dirty="0">
                <a:solidFill>
                  <a:srgbClr val="FFFFFF"/>
                </a:solidFill>
              </a:rPr>
              <a:t>f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114" dirty="0">
                <a:solidFill>
                  <a:srgbClr val="FFFFFF"/>
                </a:solidFill>
              </a:rPr>
              <a:t>c</a:t>
            </a:r>
            <a:r>
              <a:rPr sz="3600" spc="-45" dirty="0">
                <a:solidFill>
                  <a:srgbClr val="FFFFFF"/>
                </a:solidFill>
              </a:rPr>
              <a:t>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" y="1828800"/>
            <a:ext cx="4281805" cy="495300"/>
          </a:xfrm>
          <a:prstGeom prst="rect">
            <a:avLst/>
          </a:prstGeom>
          <a:solidFill>
            <a:srgbClr val="171717"/>
          </a:solidFill>
        </p:spPr>
        <p:txBody>
          <a:bodyPr vert="horz" wrap="square" lIns="0" tIns="17653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39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8769" y="3015996"/>
            <a:ext cx="5207000" cy="314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</a:t>
            </a:r>
            <a:r>
              <a:rPr sz="2000" spc="-3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f175;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615315" indent="-609600">
              <a:lnSpc>
                <a:spcPct val="125000"/>
              </a:lnSpc>
              <a:spcBef>
                <a:spcPts val="12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Iterator&lt;Passenger&gt; iterator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temp.iterator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5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while (iterator.hasNext())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 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iteratator.next();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System.out.println(p.getName());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9087" y="1992884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Pseudo</a:t>
            </a:r>
            <a:r>
              <a:rPr sz="1800" spc="-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2660" y="1592579"/>
            <a:ext cx="4598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8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Comparable&lt;Flight&gt;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1770" y="1551531"/>
            <a:ext cx="296227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Iterable&lt;Passenger&gt;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5059" y="15925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859" y="2125979"/>
            <a:ext cx="96266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ArrayList&lt;Passenger&gt;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06" y="3699738"/>
            <a:ext cx="7071995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06" y="4250971"/>
            <a:ext cx="7071995" cy="1473835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Iterator&lt;Passenger&gt;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iterator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62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passengerList.iterator();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59" y="58597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9452" y="1553168"/>
            <a:ext cx="2839085" cy="443230"/>
          </a:xfrm>
          <a:custGeom>
            <a:avLst/>
            <a:gdLst/>
            <a:ahLst/>
            <a:cxnLst/>
            <a:rect l="l" t="t" r="r" b="b"/>
            <a:pathLst>
              <a:path w="2839085" h="443230">
                <a:moveTo>
                  <a:pt x="0" y="0"/>
                </a:moveTo>
                <a:lnTo>
                  <a:pt x="2838854" y="0"/>
                </a:lnTo>
                <a:lnTo>
                  <a:pt x="2838854" y="442608"/>
                </a:lnTo>
                <a:lnTo>
                  <a:pt x="0" y="44260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696971"/>
            <a:ext cx="4575810" cy="13544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827079"/>
            <a:ext cx="3384549" cy="31895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5967" y="1828800"/>
            <a:ext cx="2430462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3407" y="4457248"/>
            <a:ext cx="404114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ts val="2780"/>
              </a:lnSpc>
              <a:spcBef>
                <a:spcPts val="90"/>
              </a:spcBef>
            </a:pPr>
            <a:r>
              <a:rPr sz="18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Name,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parameters,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0945" y="4457248"/>
            <a:ext cx="37414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75665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Constant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indent="678815">
              <a:lnSpc>
                <a:spcPts val="2780"/>
              </a:lnSpc>
              <a:spcBef>
                <a:spcPts val="90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Typed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 </a:t>
            </a: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public,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final,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3431" y="1828800"/>
            <a:ext cx="1936325" cy="24304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5512" y="517651"/>
            <a:ext cx="4953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Declaring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-90" dirty="0">
                <a:solidFill>
                  <a:srgbClr val="404040"/>
                </a:solidFill>
              </a:rPr>
              <a:t>an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970" y="1828800"/>
            <a:ext cx="3452458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7053" y="4457248"/>
            <a:ext cx="413385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9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extend</a:t>
            </a:r>
            <a:r>
              <a:rPr sz="2000" spc="-114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4911" y="4457248"/>
            <a:ext cx="4273550" cy="7677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20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derived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06045">
              <a:lnSpc>
                <a:spcPct val="100000"/>
              </a:lnSpc>
              <a:spcBef>
                <a:spcPts val="605"/>
              </a:spcBef>
            </a:pP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Implies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27372" y="517651"/>
            <a:ext cx="464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Extending</a:t>
            </a:r>
            <a:r>
              <a:rPr sz="3600" spc="-254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5450" y="1828800"/>
            <a:ext cx="2392287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475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An</a:t>
            </a:r>
            <a:r>
              <a:rPr spc="-130" dirty="0"/>
              <a:t> </a:t>
            </a:r>
            <a:r>
              <a:rPr spc="5" dirty="0"/>
              <a:t>interface</a:t>
            </a:r>
            <a:r>
              <a:rPr spc="-125" dirty="0"/>
              <a:t> </a:t>
            </a:r>
            <a:r>
              <a:rPr spc="20" dirty="0"/>
              <a:t>defines</a:t>
            </a:r>
            <a:r>
              <a:rPr spc="-130" dirty="0"/>
              <a:t> </a:t>
            </a:r>
            <a:r>
              <a:rPr spc="-35" dirty="0"/>
              <a:t>a</a:t>
            </a:r>
            <a:r>
              <a:rPr spc="-125" dirty="0"/>
              <a:t> </a:t>
            </a:r>
            <a:r>
              <a:rPr spc="25" dirty="0"/>
              <a:t>contract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20077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focused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558419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Express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conformance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Generic</a:t>
            </a:r>
            <a:r>
              <a:rPr spc="-160" dirty="0"/>
              <a:t> </a:t>
            </a:r>
            <a:r>
              <a:rPr dirty="0"/>
              <a:t>interfaces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10616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stronger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specializing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640969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Separate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comma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necessary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593339"/>
            <a:ext cx="442531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implicitly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63957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Fiel</a:t>
            </a:r>
            <a:r>
              <a:rPr spc="105" dirty="0"/>
              <a:t>d</a:t>
            </a:r>
            <a:r>
              <a:rPr spc="-55" dirty="0"/>
              <a:t>s</a:t>
            </a:r>
            <a:endParaRPr spc="-55" dirty="0"/>
          </a:p>
        </p:txBody>
      </p:sp>
      <p:sp>
        <p:nvSpPr>
          <p:cNvPr id="5" name="object 5"/>
          <p:cNvSpPr txBox="1"/>
          <p:nvPr/>
        </p:nvSpPr>
        <p:spPr>
          <a:xfrm>
            <a:off x="5466078" y="1084579"/>
            <a:ext cx="272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Constant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184907"/>
            <a:ext cx="577151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Name,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Normally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048" y="4278883"/>
            <a:ext cx="5942965" cy="17049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body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breaking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existing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852932"/>
            <a:ext cx="6343015" cy="50393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development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Relies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reusability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solution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66294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leverage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Inheritance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directly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1026795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Constrains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realistically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reusability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46632"/>
            <a:ext cx="3384549" cy="33504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0921" y="4457248"/>
            <a:ext cx="482473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defines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contract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Does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focus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implementation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7734" y="4457248"/>
            <a:ext cx="3828415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27000"/>
              </a:lnSpc>
              <a:spcBef>
                <a:spcPts val="125"/>
              </a:spcBef>
            </a:pP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Classes </a:t>
            </a: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implement </a:t>
            </a:r>
            <a:r>
              <a:rPr sz="2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interfaces </a:t>
            </a:r>
            <a:r>
              <a:rPr sz="2000" spc="-6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Express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conformance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contract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necessary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47669" y="1828800"/>
            <a:ext cx="3987846" cy="24304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39968" y="517651"/>
            <a:ext cx="2224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404040"/>
                </a:solidFill>
              </a:rPr>
              <a:t>Interfaces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282" y="1828800"/>
            <a:ext cx="1917833" cy="243046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3525" y="2798762"/>
            <a:ext cx="1641475" cy="1641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0760" y="4524643"/>
            <a:ext cx="264731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22885" marR="214630" algn="ctr">
              <a:lnSpc>
                <a:spcPct val="102000"/>
              </a:lnSpc>
              <a:spcBef>
                <a:spcPts val="118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often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ordered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1000"/>
              </a:lnSpc>
              <a:spcBef>
                <a:spcPts val="53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Rules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ordering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different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25772" y="517651"/>
            <a:ext cx="4853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404040"/>
                </a:solidFill>
              </a:rPr>
              <a:t>An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95" dirty="0">
                <a:solidFill>
                  <a:srgbClr val="404040"/>
                </a:solidFill>
              </a:rPr>
              <a:t>Interface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0" dirty="0">
                <a:solidFill>
                  <a:srgbClr val="404040"/>
                </a:solidFill>
              </a:rPr>
              <a:t>Example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9062" y="2798762"/>
            <a:ext cx="1641475" cy="1641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24056" y="4524643"/>
            <a:ext cx="2790825" cy="121539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85725" indent="-73660">
              <a:lnSpc>
                <a:spcPct val="100000"/>
              </a:lnSpc>
              <a:spcBef>
                <a:spcPts val="146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Comparable</a:t>
            </a:r>
            <a:r>
              <a:rPr sz="20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902970" marR="76835" indent="-817880">
              <a:lnSpc>
                <a:spcPct val="102000"/>
              </a:lnSpc>
              <a:spcBef>
                <a:spcPts val="1185"/>
              </a:spcBef>
            </a:pP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contract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ordering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102" y="2798762"/>
            <a:ext cx="1763232" cy="16414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27286" y="4524643"/>
            <a:ext cx="2916555" cy="18370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Benefit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02000"/>
              </a:lnSpc>
              <a:spcBef>
                <a:spcPts val="11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1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broadly</a:t>
            </a:r>
            <a:r>
              <a:rPr sz="18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reusable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sorting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utilities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54940" marR="147320" algn="ctr">
              <a:lnSpc>
                <a:spcPct val="101000"/>
              </a:lnSpc>
              <a:spcBef>
                <a:spcPts val="530"/>
              </a:spcBef>
            </a:pP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1800" spc="-6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1417" y="1726691"/>
            <a:ext cx="8068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Comparable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demonstrates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interfaces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593851"/>
            <a:ext cx="6470015" cy="5557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Exposes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compareTo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relative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9118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Indicates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2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e: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Positive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value: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ordered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1729581"/>
            <a:ext cx="3384549" cy="3384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31" y="742546"/>
            <a:ext cx="615823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293876"/>
            <a:ext cx="307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114" y="1814209"/>
            <a:ext cx="8302625" cy="987425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priority),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2,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731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59" y="2894076"/>
            <a:ext cx="9779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Passenger(String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memberLevel,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47288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831" y="742546"/>
            <a:ext cx="6158230" cy="443230"/>
          </a:xfrm>
          <a:prstGeom prst="rect">
            <a:avLst/>
          </a:prstGeom>
          <a:solidFill>
            <a:srgbClr val="171717"/>
          </a:solidFill>
          <a:ln w="38100">
            <a:solidFill>
              <a:srgbClr val="2A9FBC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Comparable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859" y="1293876"/>
            <a:ext cx="97790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1386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int memberLevel; //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3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(1st priority), 2,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 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Passenger(String name, int memberLevel, int memberDays)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this.name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name;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47288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this.memberDays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760476"/>
            <a:ext cx="734123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compareTo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returnValue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p.memberLevel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memberLevel;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==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894076"/>
            <a:ext cx="734123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p.memberDays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memberDays;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returnValue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5151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1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6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6198</Words>
  <Application>WPS Presentation</Application>
  <PresentationFormat>On-screen Show (4:3)</PresentationFormat>
  <Paragraphs>366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Verdana</vt:lpstr>
      <vt:lpstr>Courier New</vt:lpstr>
      <vt:lpstr>Lucida Sans Unicode</vt:lpstr>
      <vt:lpstr>Calibri</vt:lpstr>
      <vt:lpstr>Microsoft YaHei</vt:lpstr>
      <vt:lpstr>Arial Unicode MS</vt:lpstr>
      <vt:lpstr>Times New Roman</vt:lpstr>
      <vt:lpstr>Office Theme</vt:lpstr>
      <vt:lpstr>Creating Abstract Relationships  with Interfaces</vt:lpstr>
      <vt:lpstr>Implementing an interface</vt:lpstr>
      <vt:lpstr>PowerPoint 演示文稿</vt:lpstr>
      <vt:lpstr>Interfaces</vt:lpstr>
      <vt:lpstr>An Interface Example</vt:lpstr>
      <vt:lpstr>PowerPoint 演示文稿</vt:lpstr>
      <vt:lpstr>class Passenger {</vt:lpstr>
      <vt:lpstr>class Passenger implements Comparable {</vt:lpstr>
      <vt:lpstr>int	returnValue = p.memberLevel - memberLevel;  if(returnValue == 0)</vt:lpstr>
      <vt:lpstr>Passenger[] passengers = {</vt:lpstr>
      <vt:lpstr>PowerPoint 演示文稿</vt:lpstr>
      <vt:lpstr>class Passenger implements</vt:lpstr>
      <vt:lpstr>class Passenger implements</vt:lpstr>
      <vt:lpstr>class Passenger implements Comparable&lt;Passenger&gt; {</vt:lpstr>
      <vt:lpstr>PowerPoint 演示文稿</vt:lpstr>
      <vt:lpstr>implements Comparable&lt;Flight&gt; {  private int passengers;</vt:lpstr>
      <vt:lpstr>implements Comparable&lt;Flight&gt; {  private int passengers;</vt:lpstr>
      <vt:lpstr>implements Comparable&lt;Flight&gt;, Iterable&lt;Passenger&gt; {  private int passengers;</vt:lpstr>
      <vt:lpstr>Flight f175 = new Flight(175);</vt:lpstr>
      <vt:lpstr>Iterable Interface</vt:lpstr>
      <vt:lpstr>public class Flight</vt:lpstr>
      <vt:lpstr>PowerPoint 演示文稿</vt:lpstr>
      <vt:lpstr>Declaring an Interface</vt:lpstr>
      <vt:lpstr>Extending Interfaces</vt:lpstr>
      <vt:lpstr>An interface defines a contract</vt:lpstr>
      <vt:lpstr>Generic interfaces</vt:lpstr>
      <vt:lpstr>Summary</vt:lpstr>
      <vt:lpstr>Fields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Abstract Relationships  with Interfaces</dc:title>
  <dc:creator/>
  <cp:lastModifiedBy>steve</cp:lastModifiedBy>
  <cp:revision>4</cp:revision>
  <dcterms:created xsi:type="dcterms:W3CDTF">2021-12-07T15:43:00Z</dcterms:created>
  <dcterms:modified xsi:type="dcterms:W3CDTF">2021-12-09T10:36:20Z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20C83147D38D477580A27D477C5DF236</vt:lpwstr>
  </property>
  <property fmtid="{D5CDD505-2E9C-101B-9397-08002B2CF9AE}" pid="3" name="KSOProductBuildVer">
    <vt:lpwstr>1033-11.2.0.10382</vt:lpwstr>
  </property>
</Properties>
</file>